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sldIdLst>
    <p:sldId id="256" r:id="rId2"/>
    <p:sldId id="399" r:id="rId3"/>
    <p:sldId id="400" r:id="rId4"/>
    <p:sldId id="331" r:id="rId5"/>
    <p:sldId id="313" r:id="rId6"/>
    <p:sldId id="405" r:id="rId7"/>
    <p:sldId id="332" r:id="rId8"/>
    <p:sldId id="333" r:id="rId9"/>
    <p:sldId id="334" r:id="rId10"/>
    <p:sldId id="335" r:id="rId11"/>
    <p:sldId id="336" r:id="rId12"/>
    <p:sldId id="337" r:id="rId13"/>
    <p:sldId id="338" r:id="rId14"/>
    <p:sldId id="339" r:id="rId15"/>
    <p:sldId id="340" r:id="rId16"/>
    <p:sldId id="341" r:id="rId17"/>
    <p:sldId id="342" r:id="rId18"/>
    <p:sldId id="343" r:id="rId19"/>
    <p:sldId id="344" r:id="rId20"/>
    <p:sldId id="345" r:id="rId21"/>
    <p:sldId id="346" r:id="rId22"/>
    <p:sldId id="347" r:id="rId23"/>
    <p:sldId id="348" r:id="rId24"/>
    <p:sldId id="349" r:id="rId25"/>
    <p:sldId id="350" r:id="rId26"/>
    <p:sldId id="351" r:id="rId27"/>
    <p:sldId id="352" r:id="rId28"/>
    <p:sldId id="355" r:id="rId29"/>
    <p:sldId id="356" r:id="rId30"/>
    <p:sldId id="357" r:id="rId31"/>
    <p:sldId id="358" r:id="rId32"/>
    <p:sldId id="359" r:id="rId33"/>
    <p:sldId id="361" r:id="rId34"/>
    <p:sldId id="406" r:id="rId35"/>
    <p:sldId id="362" r:id="rId36"/>
    <p:sldId id="280" r:id="rId37"/>
    <p:sldId id="407" r:id="rId38"/>
    <p:sldId id="281" r:id="rId39"/>
    <p:sldId id="408" r:id="rId40"/>
    <p:sldId id="415" r:id="rId41"/>
    <p:sldId id="422" r:id="rId42"/>
    <p:sldId id="423" r:id="rId43"/>
    <p:sldId id="367" r:id="rId44"/>
    <p:sldId id="413" r:id="rId45"/>
    <p:sldId id="412" r:id="rId46"/>
    <p:sldId id="411" r:id="rId47"/>
    <p:sldId id="410" r:id="rId48"/>
    <p:sldId id="409" r:id="rId49"/>
    <p:sldId id="368" r:id="rId50"/>
    <p:sldId id="369" r:id="rId51"/>
    <p:sldId id="371" r:id="rId52"/>
    <p:sldId id="419" r:id="rId53"/>
    <p:sldId id="420" r:id="rId54"/>
    <p:sldId id="421" r:id="rId55"/>
    <p:sldId id="414" r:id="rId56"/>
    <p:sldId id="377" r:id="rId57"/>
    <p:sldId id="300" r:id="rId58"/>
    <p:sldId id="285" r:id="rId59"/>
    <p:sldId id="309" r:id="rId60"/>
    <p:sldId id="403" r:id="rId61"/>
    <p:sldId id="404" r:id="rId62"/>
    <p:sldId id="301" r:id="rId63"/>
    <p:sldId id="387" r:id="rId64"/>
    <p:sldId id="388" r:id="rId65"/>
    <p:sldId id="389" r:id="rId66"/>
    <p:sldId id="390" r:id="rId67"/>
    <p:sldId id="376" r:id="rId68"/>
    <p:sldId id="324" r:id="rId69"/>
    <p:sldId id="328" r:id="rId70"/>
    <p:sldId id="375" r:id="rId71"/>
    <p:sldId id="378" r:id="rId72"/>
    <p:sldId id="305" r:id="rId73"/>
    <p:sldId id="306" r:id="rId74"/>
    <p:sldId id="330" r:id="rId75"/>
    <p:sldId id="384" r:id="rId76"/>
    <p:sldId id="385" r:id="rId77"/>
    <p:sldId id="402" r:id="rId78"/>
    <p:sldId id="374" r:id="rId79"/>
  </p:sldIdLst>
  <p:sldSz cx="9144000" cy="6858000" type="screen4x3"/>
  <p:notesSz cx="6858000" cy="9144000"/>
  <p:defaultTextStyle>
    <a:lvl1pPr defTabSz="457200">
      <a:defRPr>
        <a:latin typeface="+mj-lt"/>
        <a:ea typeface="+mj-ea"/>
        <a:cs typeface="+mj-cs"/>
        <a:sym typeface="Helvetica"/>
      </a:defRPr>
    </a:lvl1pPr>
    <a:lvl2pPr defTabSz="457200">
      <a:defRPr>
        <a:latin typeface="+mj-lt"/>
        <a:ea typeface="+mj-ea"/>
        <a:cs typeface="+mj-cs"/>
        <a:sym typeface="Helvetica"/>
      </a:defRPr>
    </a:lvl2pPr>
    <a:lvl3pPr defTabSz="457200">
      <a:defRPr>
        <a:latin typeface="+mj-lt"/>
        <a:ea typeface="+mj-ea"/>
        <a:cs typeface="+mj-cs"/>
        <a:sym typeface="Helvetica"/>
      </a:defRPr>
    </a:lvl3pPr>
    <a:lvl4pPr defTabSz="457200">
      <a:defRPr>
        <a:latin typeface="+mj-lt"/>
        <a:ea typeface="+mj-ea"/>
        <a:cs typeface="+mj-cs"/>
        <a:sym typeface="Helvetica"/>
      </a:defRPr>
    </a:lvl4pPr>
    <a:lvl5pPr defTabSz="457200">
      <a:defRPr>
        <a:latin typeface="+mj-lt"/>
        <a:ea typeface="+mj-ea"/>
        <a:cs typeface="+mj-cs"/>
        <a:sym typeface="Helvetica"/>
      </a:defRPr>
    </a:lvl5pPr>
    <a:lvl6pPr defTabSz="457200">
      <a:defRPr>
        <a:latin typeface="+mj-lt"/>
        <a:ea typeface="+mj-ea"/>
        <a:cs typeface="+mj-cs"/>
        <a:sym typeface="Helvetica"/>
      </a:defRPr>
    </a:lvl6pPr>
    <a:lvl7pPr defTabSz="457200">
      <a:defRPr>
        <a:latin typeface="+mj-lt"/>
        <a:ea typeface="+mj-ea"/>
        <a:cs typeface="+mj-cs"/>
        <a:sym typeface="Helvetica"/>
      </a:defRPr>
    </a:lvl7pPr>
    <a:lvl8pPr defTabSz="457200">
      <a:defRPr>
        <a:latin typeface="+mj-lt"/>
        <a:ea typeface="+mj-ea"/>
        <a:cs typeface="+mj-cs"/>
        <a:sym typeface="Helvetica"/>
      </a:defRPr>
    </a:lvl8pPr>
    <a:lvl9pPr defTabSz="457200">
      <a:defRPr>
        <a:latin typeface="+mj-lt"/>
        <a:ea typeface="+mj-ea"/>
        <a:cs typeface="+mj-cs"/>
        <a:sym typeface="Helvetica"/>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8BD061"/>
    <a:srgbClr val="F6AA74"/>
    <a:srgbClr val="BFC7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Ref idx="maj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FD7E7"/>
          </a:solidFill>
        </a:fill>
      </a:tcStyle>
    </a:wholeTbl>
    <a:band2H>
      <a:tcTxStyle/>
      <a:tcStyle>
        <a:tcBdr/>
        <a:fill>
          <a:solidFill>
            <a:srgbClr val="E8ECF4"/>
          </a:solidFill>
        </a:fill>
      </a:tcStyle>
    </a:band2H>
    <a:firstCol>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firstCol>
    <a:la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lastRow>
    <a:fir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firstRow>
  </a:tblStyle>
  <a:tblStyle styleId="{C7B018BB-80A7-4F77-B60F-C8B233D01FF8}" styleName="">
    <a:tblBg/>
    <a:wholeTbl>
      <a:tcTxStyle b="on" i="on">
        <a:fontRef idx="maj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EE7D0"/>
          </a:solidFill>
        </a:fill>
      </a:tcStyle>
    </a:wholeTbl>
    <a:band2H>
      <a:tcTxStyle/>
      <a:tcStyle>
        <a:tcBdr/>
        <a:fill>
          <a:solidFill>
            <a:srgbClr val="EFF3E9"/>
          </a:solidFill>
        </a:fill>
      </a:tcStyle>
    </a:band2H>
    <a:firstCol>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firstCol>
    <a:la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lastRow>
    <a:fir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firstRow>
  </a:tblStyle>
  <a:tblStyle styleId="{EEE7283C-3CF3-47DC-8721-378D4A62B228}" styleName="">
    <a:tblBg/>
    <a:wholeTbl>
      <a:tcTxStyle b="on" i="on">
        <a:fontRef idx="maj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CDCCE"/>
          </a:solidFill>
        </a:fill>
      </a:tcStyle>
    </a:wholeTbl>
    <a:band2H>
      <a:tcTxStyle/>
      <a:tcStyle>
        <a:tcBdr/>
        <a:fill>
          <a:solidFill>
            <a:srgbClr val="FDEEE8"/>
          </a:solidFill>
        </a:fill>
      </a:tcStyle>
    </a:band2H>
    <a:firstCol>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firstCol>
    <a:la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lastRow>
    <a:fir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firstRow>
  </a:tblStyle>
  <a:tblStyle styleId="{CF821DB8-F4EB-4A41-A1BA-3FCAFE7338EE}" styleName="">
    <a:tblBg/>
    <a:wholeTbl>
      <a:tcTxStyle b="on" i="on">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F81BD"/>
          </a:solidFill>
        </a:fill>
      </a:tcStyle>
    </a:firstCol>
    <a:lastRow>
      <a:tcTxStyle b="on" i="on">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4F81BD"/>
          </a:solidFill>
        </a:fill>
      </a:tcStyle>
    </a:firstRow>
  </a:tblStyle>
  <a:tblStyle styleId="{33BA23B1-9221-436E-865A-0063620EA4FD}" styleName="">
    <a:tblBg/>
    <a:wholeTbl>
      <a:tcTxStyle b="on" i="on">
        <a:fontRef idx="maj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a:tcStyle>
        <a:tcBdr/>
        <a:fill>
          <a:solidFill>
            <a:srgbClr val="E6E6E6"/>
          </a:solidFill>
        </a:fill>
      </a:tcStyle>
    </a:band2H>
    <a:firstCol>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Col>
    <a:la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lastRow>
    <a:fir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Row>
  </a:tblStyle>
  <a:tblStyle styleId="{2708684C-4D16-4618-839F-0558EEFCDFE6}" styleName="">
    <a:tblBg/>
    <a:wholeTbl>
      <a:tcTxStyle b="on" i="on">
        <a:fontRef idx="major">
          <a:srgbClr val="000000"/>
        </a:fontRef>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a:tcStyle>
        <a:tcBdr/>
        <a:fill>
          <a:solidFill>
            <a:srgbClr val="FFFFFF"/>
          </a:solidFill>
        </a:fill>
      </a:tcStyle>
    </a:band2H>
    <a:firstCol>
      <a:tcTxStyle b="on" i="on">
        <a:fontRef idx="major">
          <a:srgbClr val="000000"/>
        </a:fontRef>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Ref idx="major">
          <a:srgbClr val="000000"/>
        </a:fontRef>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Ref idx="major">
          <a:srgbClr val="000000"/>
        </a:fontRef>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01"/>
    <p:restoredTop sz="75359" autoAdjust="0"/>
  </p:normalViewPr>
  <p:slideViewPr>
    <p:cSldViewPr snapToGrid="0" snapToObjects="1">
      <p:cViewPr>
        <p:scale>
          <a:sx n="80" d="100"/>
          <a:sy n="80" d="100"/>
        </p:scale>
        <p:origin x="1928" y="50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notesMaster" Target="notesMasters/notesMaster1.xml"/><Relationship Id="rId81" Type="http://schemas.openxmlformats.org/officeDocument/2006/relationships/presProps" Target="presProps.xml"/><Relationship Id="rId82" Type="http://schemas.openxmlformats.org/officeDocument/2006/relationships/viewProps" Target="viewProps.xml"/><Relationship Id="rId83" Type="http://schemas.openxmlformats.org/officeDocument/2006/relationships/theme" Target="theme/theme1.xml"/><Relationship Id="rId84"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4" name="Shape 44"/>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45" name="Shape 45"/>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1804289383"/>
      </p:ext>
    </p:extLst>
  </p:cSld>
  <p:clrMap bg1="lt1" tx1="dk1" bg2="lt2" tx2="dk2" accent1="accent1" accent2="accent2" accent3="accent3" accent4="accent4" accent5="accent5" accent6="accent6" hlink="hlink" folHlink="folHlink"/>
  <p:notesStyle>
    <a:lvl1pPr defTabSz="457200">
      <a:lnSpc>
        <a:spcPct val="117999"/>
      </a:lnSpc>
      <a:defRPr sz="2200">
        <a:latin typeface="+mn-lt"/>
        <a:ea typeface="+mn-ea"/>
        <a:cs typeface="+mn-cs"/>
        <a:sym typeface="Helvetica Neue"/>
      </a:defRPr>
    </a:lvl1pPr>
    <a:lvl2pPr indent="228600" defTabSz="457200">
      <a:lnSpc>
        <a:spcPct val="117999"/>
      </a:lnSpc>
      <a:defRPr sz="2200">
        <a:latin typeface="+mn-lt"/>
        <a:ea typeface="+mn-ea"/>
        <a:cs typeface="+mn-cs"/>
        <a:sym typeface="Helvetica Neue"/>
      </a:defRPr>
    </a:lvl2pPr>
    <a:lvl3pPr indent="457200" defTabSz="457200">
      <a:lnSpc>
        <a:spcPct val="117999"/>
      </a:lnSpc>
      <a:defRPr sz="2200">
        <a:latin typeface="+mn-lt"/>
        <a:ea typeface="+mn-ea"/>
        <a:cs typeface="+mn-cs"/>
        <a:sym typeface="Helvetica Neue"/>
      </a:defRPr>
    </a:lvl3pPr>
    <a:lvl4pPr indent="685800" defTabSz="457200">
      <a:lnSpc>
        <a:spcPct val="117999"/>
      </a:lnSpc>
      <a:defRPr sz="2200">
        <a:latin typeface="+mn-lt"/>
        <a:ea typeface="+mn-ea"/>
        <a:cs typeface="+mn-cs"/>
        <a:sym typeface="Helvetica Neue"/>
      </a:defRPr>
    </a:lvl4pPr>
    <a:lvl5pPr indent="914400" defTabSz="457200">
      <a:lnSpc>
        <a:spcPct val="117999"/>
      </a:lnSpc>
      <a:defRPr sz="2200">
        <a:latin typeface="+mn-lt"/>
        <a:ea typeface="+mn-ea"/>
        <a:cs typeface="+mn-cs"/>
        <a:sym typeface="Helvetica Neue"/>
      </a:defRPr>
    </a:lvl5pPr>
    <a:lvl6pPr indent="1143000" defTabSz="457200">
      <a:lnSpc>
        <a:spcPct val="117999"/>
      </a:lnSpc>
      <a:defRPr sz="2200">
        <a:latin typeface="+mn-lt"/>
        <a:ea typeface="+mn-ea"/>
        <a:cs typeface="+mn-cs"/>
        <a:sym typeface="Helvetica Neue"/>
      </a:defRPr>
    </a:lvl6pPr>
    <a:lvl7pPr indent="1371600" defTabSz="457200">
      <a:lnSpc>
        <a:spcPct val="117999"/>
      </a:lnSpc>
      <a:defRPr sz="2200">
        <a:latin typeface="+mn-lt"/>
        <a:ea typeface="+mn-ea"/>
        <a:cs typeface="+mn-cs"/>
        <a:sym typeface="Helvetica Neue"/>
      </a:defRPr>
    </a:lvl7pPr>
    <a:lvl8pPr indent="1600200" defTabSz="457200">
      <a:lnSpc>
        <a:spcPct val="117999"/>
      </a:lnSpc>
      <a:defRPr sz="2200">
        <a:latin typeface="+mn-lt"/>
        <a:ea typeface="+mn-ea"/>
        <a:cs typeface="+mn-cs"/>
        <a:sym typeface="Helvetica Neue"/>
      </a:defRPr>
    </a:lvl8pPr>
    <a:lvl9pPr indent="1828800" defTabSz="45720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dirty="0"/>
          </a:p>
        </p:txBody>
      </p:sp>
    </p:spTree>
    <p:extLst>
      <p:ext uri="{BB962C8B-B14F-4D97-AF65-F5344CB8AC3E}">
        <p14:creationId xmlns:p14="http://schemas.microsoft.com/office/powerpoint/2010/main" val="6068175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Fixing</a:t>
            </a:r>
            <a:r>
              <a:rPr lang="en-US" baseline="0" dirty="0" smtClean="0"/>
              <a:t> reduction order </a:t>
            </a:r>
            <a:r>
              <a:rPr lang="en-US" baseline="0" dirty="0" smtClean="0">
                <a:sym typeface="Wingdings"/>
              </a:rPr>
              <a:t> reduces applications’ freedom to overlap comm. and comp. </a:t>
            </a:r>
          </a:p>
          <a:p>
            <a:r>
              <a:rPr lang="en-US" baseline="0" dirty="0" smtClean="0">
                <a:sym typeface="Wingdings"/>
              </a:rPr>
              <a:t>Increased precision AND interval arithmetic  slower computations, increased communication cost since payloads get bigger (COMM &gt;&gt;&gt;&gt; COMP) </a:t>
            </a:r>
          </a:p>
          <a:p>
            <a:r>
              <a:rPr lang="en-US" baseline="0" dirty="0" smtClean="0">
                <a:sym typeface="Wingdings"/>
              </a:rPr>
              <a:t>Enhanced summation algorithms  best option in a bad situation (form the basis of higher level numerical routines)</a:t>
            </a:r>
            <a:endParaRPr lang="en-US" dirty="0"/>
          </a:p>
        </p:txBody>
      </p:sp>
    </p:spTree>
    <p:extLst>
      <p:ext uri="{BB962C8B-B14F-4D97-AF65-F5344CB8AC3E}">
        <p14:creationId xmlns:p14="http://schemas.microsoft.com/office/powerpoint/2010/main" val="7223605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Pronounced: KAY-HAN</a:t>
            </a:r>
          </a:p>
          <a:p>
            <a:r>
              <a:rPr lang="en-US" dirty="0" smtClean="0"/>
              <a:t>Apply</a:t>
            </a:r>
            <a:r>
              <a:rPr lang="en-US" baseline="0" dirty="0" smtClean="0"/>
              <a:t> correction to sum at each iteration</a:t>
            </a:r>
            <a:r>
              <a:rPr lang="en-US" dirty="0" smtClean="0"/>
              <a:t> </a:t>
            </a:r>
            <a:endParaRPr lang="en-US" dirty="0"/>
          </a:p>
        </p:txBody>
      </p:sp>
    </p:spTree>
    <p:extLst>
      <p:ext uri="{BB962C8B-B14F-4D97-AF65-F5344CB8AC3E}">
        <p14:creationId xmlns:p14="http://schemas.microsoft.com/office/powerpoint/2010/main" val="1027811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DIFFERENCE FROM KAHAN</a:t>
            </a:r>
          </a:p>
          <a:p>
            <a:r>
              <a:rPr lang="en-US" dirty="0" smtClean="0"/>
              <a:t>Build up a correction</a:t>
            </a:r>
            <a:r>
              <a:rPr lang="en-US" baseline="0" dirty="0" smtClean="0"/>
              <a:t> term over whole loop, add it back at end</a:t>
            </a:r>
          </a:p>
          <a:p>
            <a:endParaRPr lang="en-US" baseline="0" dirty="0" smtClean="0"/>
          </a:p>
          <a:p>
            <a:r>
              <a:rPr lang="en-US" baseline="0" dirty="0" smtClean="0"/>
              <a:t>RATIONALE: small correction terms might get swallowed by big partial sum, this gives the correction a chance to grow large enough to matter</a:t>
            </a:r>
            <a:endParaRPr lang="en-US" dirty="0"/>
          </a:p>
        </p:txBody>
      </p:sp>
    </p:spTree>
    <p:extLst>
      <p:ext uri="{BB962C8B-B14F-4D97-AF65-F5344CB8AC3E}">
        <p14:creationId xmlns:p14="http://schemas.microsoft.com/office/powerpoint/2010/main" val="148012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Unlike others </a:t>
            </a:r>
            <a:r>
              <a:rPr lang="en-US" dirty="0" smtClean="0">
                <a:sym typeface="Wingdings"/>
              </a:rPr>
              <a:t> </a:t>
            </a:r>
            <a:r>
              <a:rPr lang="en-US" dirty="0" smtClean="0"/>
              <a:t>GUARANTEED</a:t>
            </a:r>
            <a:r>
              <a:rPr lang="en-US" baseline="0" dirty="0" smtClean="0"/>
              <a:t> BITWISE REPRO. </a:t>
            </a:r>
          </a:p>
          <a:p>
            <a:r>
              <a:rPr lang="en-US" baseline="0" dirty="0" smtClean="0"/>
              <a:t>Pre-round, then </a:t>
            </a:r>
            <a:r>
              <a:rPr lang="en-US" baseline="0" dirty="0" err="1" smtClean="0"/>
              <a:t>recurse</a:t>
            </a:r>
            <a:r>
              <a:rPr lang="en-US" baseline="0" dirty="0" smtClean="0"/>
              <a:t> onto rounded-off parts</a:t>
            </a:r>
          </a:p>
          <a:p>
            <a:r>
              <a:rPr lang="en-US" dirty="0" smtClean="0"/>
              <a:t>DON</a:t>
            </a:r>
            <a:r>
              <a:rPr lang="fr-FR" dirty="0" smtClean="0"/>
              <a:t>’</a:t>
            </a:r>
            <a:r>
              <a:rPr lang="en-US" dirty="0" smtClean="0"/>
              <a:t>T MENTION COST</a:t>
            </a:r>
            <a:r>
              <a:rPr lang="en-US" baseline="0" dirty="0" smtClean="0"/>
              <a:t> YET… NEXT SLIDE</a:t>
            </a:r>
            <a:endParaRPr lang="en-US" dirty="0"/>
          </a:p>
        </p:txBody>
      </p:sp>
    </p:spTree>
    <p:extLst>
      <p:ext uri="{BB962C8B-B14F-4D97-AF65-F5344CB8AC3E}">
        <p14:creationId xmlns:p14="http://schemas.microsoft.com/office/powerpoint/2010/main" val="624261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Despite offering “tunable” cost in</a:t>
            </a:r>
            <a:r>
              <a:rPr lang="en-US" baseline="0" dirty="0" smtClean="0"/>
              <a:t> terms of number of pre-rounded phases, the whole thing is still fairly costly</a:t>
            </a:r>
          </a:p>
          <a:p>
            <a:r>
              <a:rPr lang="en-US" baseline="0" dirty="0" smtClean="0"/>
              <a:t>MAIN POINT:</a:t>
            </a:r>
          </a:p>
          <a:p>
            <a:pPr marL="457200" indent="-457200">
              <a:buAutoNum type="arabicPeriod"/>
            </a:pPr>
            <a:r>
              <a:rPr lang="en-US" baseline="0" dirty="0" smtClean="0"/>
              <a:t>If you absolutely need perfect bitwise repro and are willing to pay for it, pre-rounding offers it</a:t>
            </a:r>
          </a:p>
          <a:p>
            <a:pPr marL="457200" indent="-457200">
              <a:buAutoNum type="arabicPeriod"/>
            </a:pPr>
            <a:r>
              <a:rPr lang="en-US" baseline="0" dirty="0" smtClean="0"/>
              <a:t>If you just need PROBABLY SMALL variability between runs, SOME form of compensated summation is the way to go</a:t>
            </a:r>
          </a:p>
          <a:p>
            <a:pPr marL="457200" indent="-457200">
              <a:buAutoNum type="arabicPeriod"/>
            </a:pPr>
            <a:r>
              <a:rPr lang="en-US" baseline="0" dirty="0" smtClean="0"/>
              <a:t>Our contribution is an evaluation of compensated summation techniques for “DIFFICULT” FP inputs </a:t>
            </a:r>
            <a:endParaRPr lang="en-US" dirty="0"/>
          </a:p>
        </p:txBody>
      </p:sp>
    </p:spTree>
    <p:extLst>
      <p:ext uri="{BB962C8B-B14F-4D97-AF65-F5344CB8AC3E}">
        <p14:creationId xmlns:p14="http://schemas.microsoft.com/office/powerpoint/2010/main" val="960179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some choices for *better*</a:t>
            </a:r>
            <a:r>
              <a:rPr lang="en-US" baseline="0" dirty="0" smtClean="0"/>
              <a:t> but not bitwise reproducible summation algorithms</a:t>
            </a:r>
          </a:p>
          <a:p>
            <a:endParaRPr lang="en-US" baseline="0" dirty="0" smtClean="0"/>
          </a:p>
          <a:p>
            <a:r>
              <a:rPr lang="en-US" baseline="0" dirty="0" smtClean="0"/>
              <a:t>How do we evaluate their performance against difficult FP problems?</a:t>
            </a:r>
            <a:endParaRPr lang="en-US" dirty="0"/>
          </a:p>
        </p:txBody>
      </p:sp>
    </p:spTree>
    <p:extLst>
      <p:ext uri="{BB962C8B-B14F-4D97-AF65-F5344CB8AC3E}">
        <p14:creationId xmlns:p14="http://schemas.microsoft.com/office/powerpoint/2010/main" val="1231126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 half --&gt;</a:t>
            </a:r>
            <a:r>
              <a:rPr lang="en-US" baseline="0" dirty="0" smtClean="0"/>
              <a:t> representation error from converting to FP</a:t>
            </a:r>
          </a:p>
          <a:p>
            <a:r>
              <a:rPr lang="en-US" baseline="0" dirty="0" smtClean="0"/>
              <a:t>Middle --&gt; randomized summation order to simulate </a:t>
            </a:r>
            <a:r>
              <a:rPr lang="en-US" baseline="0" dirty="0" err="1" smtClean="0"/>
              <a:t>exascale</a:t>
            </a:r>
            <a:r>
              <a:rPr lang="en-US" baseline="0" dirty="0" smtClean="0"/>
              <a:t> scenario </a:t>
            </a:r>
            <a:endParaRPr lang="en-US" dirty="0"/>
          </a:p>
        </p:txBody>
      </p:sp>
    </p:spTree>
    <p:extLst>
      <p:ext uri="{BB962C8B-B14F-4D97-AF65-F5344CB8AC3E}">
        <p14:creationId xmlns:p14="http://schemas.microsoft.com/office/powerpoint/2010/main" val="20446119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Bottom</a:t>
            </a:r>
            <a:r>
              <a:rPr lang="en-US" baseline="0" dirty="0" smtClean="0"/>
              <a:t> half </a:t>
            </a:r>
            <a:r>
              <a:rPr lang="en-US" baseline="0" dirty="0" smtClean="0">
                <a:sym typeface="Wingdings"/>
              </a:rPr>
              <a:t>--&gt; Each summation order (from middle) yields a slightly different sum</a:t>
            </a:r>
          </a:p>
          <a:p>
            <a:r>
              <a:rPr lang="en-US" baseline="0" dirty="0" smtClean="0">
                <a:sym typeface="Wingdings"/>
              </a:rPr>
              <a:t>The width of interval in which these sums lie is our metric for how irreproducible the problem is, under a given form of summation</a:t>
            </a:r>
          </a:p>
          <a:p>
            <a:r>
              <a:rPr lang="en-US" baseline="0" dirty="0" smtClean="0">
                <a:sym typeface="Wingdings"/>
              </a:rPr>
              <a:t>…</a:t>
            </a:r>
          </a:p>
          <a:p>
            <a:r>
              <a:rPr lang="en-US" baseline="0" dirty="0" smtClean="0">
                <a:sym typeface="Wingdings"/>
              </a:rPr>
              <a:t>Now that we’ve described our general framework, let’s move on to how we characterize the input (i.e., the set of summands)</a:t>
            </a:r>
            <a:endParaRPr lang="en-US" dirty="0"/>
          </a:p>
        </p:txBody>
      </p:sp>
    </p:spTree>
    <p:extLst>
      <p:ext uri="{BB962C8B-B14F-4D97-AF65-F5344CB8AC3E}">
        <p14:creationId xmlns:p14="http://schemas.microsoft.com/office/powerpoint/2010/main" val="1600889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start with the formula for relative error of a sum of floating-point values</a:t>
            </a:r>
          </a:p>
          <a:p>
            <a:r>
              <a:rPr lang="en-US" baseline="0" dirty="0" smtClean="0"/>
              <a:t>What are the FACTORS that make a floating-point sum susceptible to:</a:t>
            </a:r>
          </a:p>
          <a:p>
            <a:pPr marL="457200" indent="-457200">
              <a:buAutoNum type="arabicPeriod"/>
            </a:pPr>
            <a:r>
              <a:rPr lang="en-US" baseline="0" dirty="0" smtClean="0"/>
              <a:t>Error</a:t>
            </a:r>
          </a:p>
          <a:p>
            <a:pPr marL="457200" indent="-457200">
              <a:buAutoNum type="arabicPeriod"/>
            </a:pPr>
            <a:r>
              <a:rPr lang="en-US" baseline="0" dirty="0" smtClean="0"/>
              <a:t>Variability under different summation orders</a:t>
            </a:r>
          </a:p>
        </p:txBody>
      </p:sp>
    </p:spTree>
    <p:extLst>
      <p:ext uri="{BB962C8B-B14F-4D97-AF65-F5344CB8AC3E}">
        <p14:creationId xmlns:p14="http://schemas.microsoft.com/office/powerpoint/2010/main" val="11823490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 term literally IS the def. of condition number</a:t>
            </a:r>
          </a:p>
          <a:p>
            <a:r>
              <a:rPr lang="en-US" dirty="0" smtClean="0"/>
              <a:t>Dynamic</a:t>
            </a:r>
            <a:r>
              <a:rPr lang="en-US" baseline="0" dirty="0" smtClean="0"/>
              <a:t> range is difference between largest and smallest exponent of the FP numbers </a:t>
            </a:r>
            <a:endParaRPr lang="en-US" dirty="0" smtClean="0"/>
          </a:p>
        </p:txBody>
      </p:sp>
    </p:spTree>
    <p:extLst>
      <p:ext uri="{BB962C8B-B14F-4D97-AF65-F5344CB8AC3E}">
        <p14:creationId xmlns:p14="http://schemas.microsoft.com/office/powerpoint/2010/main" val="1984777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a:t>
            </a:r>
            <a:r>
              <a:rPr lang="en-US" baseline="0" dirty="0" smtClean="0"/>
              <a:t> clarify what we mean by non-determinism</a:t>
            </a:r>
          </a:p>
          <a:p>
            <a:r>
              <a:rPr lang="en-US" baseline="0" dirty="0" smtClean="0"/>
              <a:t>What does it mean in terms of numerical/scientific output?</a:t>
            </a:r>
          </a:p>
          <a:p>
            <a:r>
              <a:rPr lang="en-US" baseline="0" dirty="0" smtClean="0"/>
              <a:t>What does it mean in terms of application behavior? </a:t>
            </a:r>
            <a:endParaRPr lang="en-US" dirty="0"/>
          </a:p>
        </p:txBody>
      </p:sp>
    </p:spTree>
    <p:extLst>
      <p:ext uri="{BB962C8B-B14F-4D97-AF65-F5344CB8AC3E}">
        <p14:creationId xmlns:p14="http://schemas.microsoft.com/office/powerpoint/2010/main" val="1669063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Audience confused </a:t>
            </a:r>
            <a:r>
              <a:rPr lang="en-US" dirty="0" smtClean="0">
                <a:sym typeface="Wingdings"/>
              </a:rPr>
              <a:t> wanted visual representations</a:t>
            </a:r>
            <a:r>
              <a:rPr lang="en-US" baseline="0" dirty="0" smtClean="0">
                <a:sym typeface="Wingdings"/>
              </a:rPr>
              <a:t> of subtractive cancellation and alignment error</a:t>
            </a:r>
            <a:endParaRPr lang="en-US" dirty="0"/>
          </a:p>
        </p:txBody>
      </p:sp>
    </p:spTree>
    <p:extLst>
      <p:ext uri="{BB962C8B-B14F-4D97-AF65-F5344CB8AC3E}">
        <p14:creationId xmlns:p14="http://schemas.microsoft.com/office/powerpoint/2010/main" val="7357618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consider a parameter space where </a:t>
            </a:r>
          </a:p>
          <a:p>
            <a:pPr marL="457200" indent="-457200">
              <a:buAutoNum type="arabicPeriod"/>
            </a:pPr>
            <a:r>
              <a:rPr lang="en-US" baseline="0" dirty="0" smtClean="0"/>
              <a:t>k ranges from 0 to 1M (larger is worse)</a:t>
            </a:r>
          </a:p>
          <a:p>
            <a:pPr marL="457200" indent="-457200">
              <a:buAutoNum type="arabicPeriod"/>
            </a:pPr>
            <a:r>
              <a:rPr lang="en-US" baseline="0" dirty="0" err="1" smtClean="0"/>
              <a:t>dr</a:t>
            </a:r>
            <a:r>
              <a:rPr lang="en-US" baseline="0" dirty="0" smtClean="0"/>
              <a:t> ranges from 0 to 32 (larger is worse) </a:t>
            </a:r>
          </a:p>
          <a:p>
            <a:pPr marL="457200" indent="-457200">
              <a:buAutoNum type="arabicPeriod"/>
            </a:pPr>
            <a:r>
              <a:rPr lang="en-US" baseline="0" dirty="0" smtClean="0"/>
              <a:t>For each cell we compute the sum of the values in </a:t>
            </a:r>
            <a:r>
              <a:rPr lang="en-US" b="1" baseline="0" dirty="0" smtClean="0"/>
              <a:t>100 different shuffled orders using each summation algorithm</a:t>
            </a:r>
            <a:r>
              <a:rPr lang="en-US" baseline="0" dirty="0" smtClean="0"/>
              <a:t> </a:t>
            </a:r>
            <a:r>
              <a:rPr lang="en-US" baseline="0" dirty="0" smtClean="0">
                <a:sym typeface="Wingdings"/>
              </a:rPr>
              <a:t> simulate non-determinism on </a:t>
            </a:r>
            <a:r>
              <a:rPr lang="en-US" baseline="0" dirty="0" err="1" smtClean="0">
                <a:sym typeface="Wingdings"/>
              </a:rPr>
              <a:t>exascale</a:t>
            </a:r>
            <a:r>
              <a:rPr lang="en-US" baseline="0" dirty="0" smtClean="0">
                <a:sym typeface="Wingdings"/>
              </a:rPr>
              <a:t> platforms </a:t>
            </a:r>
          </a:p>
          <a:p>
            <a:pPr marL="457200" indent="-457200">
              <a:buAutoNum type="arabicPeriod"/>
            </a:pPr>
            <a:r>
              <a:rPr lang="en-US" baseline="0" dirty="0" smtClean="0">
                <a:sym typeface="Wingdings"/>
              </a:rPr>
              <a:t>Variability of error with respect to a known “exact” sum is our metric for “how reproducible” </a:t>
            </a:r>
            <a:endParaRPr lang="en-US" baseline="0" dirty="0" smtClean="0"/>
          </a:p>
          <a:p>
            <a:endParaRPr lang="en-US" dirty="0" smtClean="0"/>
          </a:p>
          <a:p>
            <a:r>
              <a:rPr lang="en-US" dirty="0" smtClean="0"/>
              <a:t>Color each cell based on the “least expensive / complex” summation</a:t>
            </a:r>
            <a:r>
              <a:rPr lang="en-US" baseline="0" dirty="0" smtClean="0"/>
              <a:t> that keeps the error variability below a given threshold </a:t>
            </a:r>
            <a:endParaRPr lang="en-US" dirty="0"/>
          </a:p>
        </p:txBody>
      </p:sp>
    </p:spTree>
    <p:extLst>
      <p:ext uri="{BB962C8B-B14F-4D97-AF65-F5344CB8AC3E}">
        <p14:creationId xmlns:p14="http://schemas.microsoft.com/office/powerpoint/2010/main" val="1506730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Variability</a:t>
            </a:r>
            <a:r>
              <a:rPr lang="en-US" baseline="0" dirty="0" smtClean="0"/>
              <a:t> threshold seems REALLY small. Mention applications (e.g., mathematical physics) that need such low variability </a:t>
            </a:r>
            <a:endParaRPr lang="en-US" dirty="0"/>
          </a:p>
        </p:txBody>
      </p:sp>
    </p:spTree>
    <p:extLst>
      <p:ext uri="{BB962C8B-B14F-4D97-AF65-F5344CB8AC3E}">
        <p14:creationId xmlns:p14="http://schemas.microsoft.com/office/powerpoint/2010/main" val="9580840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01733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move on to the second challenge—namely</a:t>
            </a:r>
            <a:r>
              <a:rPr lang="en-US" baseline="0" dirty="0" smtClean="0"/>
              <a:t> that non-determinism in HPC applications impedes debugging</a:t>
            </a:r>
            <a:endParaRPr lang="en-US" dirty="0"/>
          </a:p>
        </p:txBody>
      </p:sp>
    </p:spTree>
    <p:extLst>
      <p:ext uri="{BB962C8B-B14F-4D97-AF65-F5344CB8AC3E}">
        <p14:creationId xmlns:p14="http://schemas.microsoft.com/office/powerpoint/2010/main" val="6826676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a relatively common scenario</a:t>
            </a:r>
            <a:r>
              <a:rPr lang="en-US" baseline="0" dirty="0" smtClean="0"/>
              <a:t> in message passing HPC applications</a:t>
            </a:r>
          </a:p>
          <a:p>
            <a:r>
              <a:rPr lang="en-US" baseline="0" dirty="0" smtClean="0"/>
              <a:t>Message receive order in a receiving process can vary from run to run</a:t>
            </a:r>
          </a:p>
          <a:p>
            <a:r>
              <a:rPr lang="en-US" baseline="0" dirty="0" smtClean="0"/>
              <a:t>But what are the consequences? </a:t>
            </a:r>
            <a:endParaRPr lang="en-US" dirty="0"/>
          </a:p>
        </p:txBody>
      </p:sp>
    </p:spTree>
    <p:extLst>
      <p:ext uri="{BB962C8B-B14F-4D97-AF65-F5344CB8AC3E}">
        <p14:creationId xmlns:p14="http://schemas.microsoft.com/office/powerpoint/2010/main" val="14445961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consequences can</a:t>
            </a:r>
            <a:r>
              <a:rPr lang="en-US" baseline="0" dirty="0" smtClean="0"/>
              <a:t> be be fairly severe!</a:t>
            </a:r>
          </a:p>
          <a:p>
            <a:r>
              <a:rPr lang="en-US" baseline="0" dirty="0" smtClean="0"/>
              <a:t>How do we address this situation? </a:t>
            </a:r>
            <a:endParaRPr lang="en-US" dirty="0"/>
          </a:p>
        </p:txBody>
      </p:sp>
    </p:spTree>
    <p:extLst>
      <p:ext uri="{BB962C8B-B14F-4D97-AF65-F5344CB8AC3E}">
        <p14:creationId xmlns:p14="http://schemas.microsoft.com/office/powerpoint/2010/main" val="14775303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consequences can</a:t>
            </a:r>
            <a:r>
              <a:rPr lang="en-US" baseline="0" dirty="0" smtClean="0"/>
              <a:t> be be fairly severe!</a:t>
            </a:r>
          </a:p>
          <a:p>
            <a:r>
              <a:rPr lang="en-US" baseline="0" dirty="0" smtClean="0"/>
              <a:t>How do we address this situation? </a:t>
            </a:r>
          </a:p>
          <a:p>
            <a:endParaRPr lang="en-US" baseline="0" dirty="0" smtClean="0"/>
          </a:p>
          <a:p>
            <a:r>
              <a:rPr lang="en-US" baseline="0" dirty="0" smtClean="0"/>
              <a:t>ANSWER </a:t>
            </a:r>
            <a:r>
              <a:rPr lang="en-US" baseline="0" dirty="0" smtClean="0">
                <a:sym typeface="Wingdings"/>
              </a:rPr>
              <a:t> Record and replay tools</a:t>
            </a:r>
            <a:endParaRPr lang="en-US" dirty="0"/>
          </a:p>
        </p:txBody>
      </p:sp>
    </p:spTree>
    <p:extLst>
      <p:ext uri="{BB962C8B-B14F-4D97-AF65-F5344CB8AC3E}">
        <p14:creationId xmlns:p14="http://schemas.microsoft.com/office/powerpoint/2010/main" val="2020934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Feedback:</a:t>
            </a:r>
          </a:p>
          <a:p>
            <a:r>
              <a:rPr lang="en-US" dirty="0" smtClean="0"/>
              <a:t>The</a:t>
            </a:r>
            <a:r>
              <a:rPr lang="en-US" baseline="0" dirty="0" smtClean="0"/>
              <a:t> record/replay tool is depicted here as a single red line, but it’s important to remember that--</a:t>
            </a:r>
            <a:r>
              <a:rPr lang="en-US" b="1" baseline="0" dirty="0" smtClean="0"/>
              <a:t>in the case of </a:t>
            </a:r>
            <a:r>
              <a:rPr lang="en-US" b="1" baseline="0" dirty="0" err="1" smtClean="0"/>
              <a:t>ReMPI</a:t>
            </a:r>
            <a:r>
              <a:rPr lang="en-US" b="1" baseline="0" dirty="0" smtClean="0"/>
              <a:t>-</a:t>
            </a:r>
            <a:r>
              <a:rPr lang="en-US" baseline="0" dirty="0" smtClean="0"/>
              <a:t>-for each application process there are 3 </a:t>
            </a:r>
            <a:r>
              <a:rPr lang="en-US" baseline="0" dirty="0" err="1" smtClean="0"/>
              <a:t>ReMPI</a:t>
            </a:r>
            <a:r>
              <a:rPr lang="en-US" baseline="0" dirty="0" smtClean="0"/>
              <a:t> threads:</a:t>
            </a:r>
          </a:p>
          <a:p>
            <a:pPr marL="457200" indent="-457200">
              <a:buAutoNum type="arabicPeriod"/>
            </a:pPr>
            <a:r>
              <a:rPr lang="en-US" baseline="0" dirty="0" smtClean="0"/>
              <a:t>A thread that executes the code that wraps the MPI function calls</a:t>
            </a:r>
          </a:p>
          <a:p>
            <a:pPr marL="457200" indent="-457200">
              <a:buAutoNum type="arabicPeriod"/>
            </a:pPr>
            <a:r>
              <a:rPr lang="en-US" baseline="0" dirty="0" smtClean="0"/>
              <a:t>A thread that asynchronously records or replays </a:t>
            </a:r>
          </a:p>
          <a:p>
            <a:pPr marL="457200" indent="-457200">
              <a:buAutoNum type="arabicPeriod"/>
            </a:pPr>
            <a:r>
              <a:rPr lang="en-US" baseline="0" dirty="0" smtClean="0"/>
              <a:t>A thread for IO to/from the record file for this process</a:t>
            </a:r>
          </a:p>
          <a:p>
            <a:endParaRPr lang="en-US" dirty="0"/>
          </a:p>
        </p:txBody>
      </p:sp>
    </p:spTree>
    <p:extLst>
      <p:ext uri="{BB962C8B-B14F-4D97-AF65-F5344CB8AC3E}">
        <p14:creationId xmlns:p14="http://schemas.microsoft.com/office/powerpoint/2010/main" val="6022766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CDC</a:t>
            </a:r>
            <a:r>
              <a:rPr lang="en-US" baseline="0" dirty="0" smtClean="0"/>
              <a:t> builds up a “record format” for each process </a:t>
            </a:r>
            <a:r>
              <a:rPr lang="en-US" baseline="0" dirty="0" smtClean="0">
                <a:sym typeface="Wingdings"/>
              </a:rPr>
              <a:t> we focus on matched-test table because it is the target of the novel compression technique AND the most amenable to further reduction in size</a:t>
            </a:r>
          </a:p>
          <a:p>
            <a:r>
              <a:rPr lang="en-US" baseline="0" dirty="0" smtClean="0">
                <a:sym typeface="Wingdings"/>
              </a:rPr>
              <a:t>CDC compresses each process’s record format with the compression pipeline</a:t>
            </a:r>
          </a:p>
          <a:p>
            <a:pPr marL="457200" indent="-457200">
              <a:buAutoNum type="arabicPeriod"/>
            </a:pPr>
            <a:r>
              <a:rPr lang="en-US" baseline="0" dirty="0" smtClean="0">
                <a:sym typeface="Wingdings"/>
              </a:rPr>
              <a:t>Biggest compression comes from permutation encoding</a:t>
            </a:r>
          </a:p>
          <a:p>
            <a:pPr marL="457200" indent="-457200">
              <a:buAutoNum type="arabicPeriod"/>
            </a:pPr>
            <a:r>
              <a:rPr lang="en-US" baseline="0" dirty="0" smtClean="0">
                <a:sym typeface="Wingdings"/>
              </a:rPr>
              <a:t>Permutation encoding depends on CDC’s use of logical clocks</a:t>
            </a:r>
          </a:p>
          <a:p>
            <a:pPr marL="457200" indent="-457200">
              <a:buAutoNum type="arabicPeriod"/>
            </a:pPr>
            <a:endParaRPr lang="en-US" baseline="0" dirty="0" smtClean="0">
              <a:sym typeface="Wingdings"/>
            </a:endParaRPr>
          </a:p>
        </p:txBody>
      </p:sp>
    </p:spTree>
    <p:extLst>
      <p:ext uri="{BB962C8B-B14F-4D97-AF65-F5344CB8AC3E}">
        <p14:creationId xmlns:p14="http://schemas.microsoft.com/office/powerpoint/2010/main" val="564985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non-determinism is one half of the numerical</a:t>
            </a:r>
            <a:r>
              <a:rPr lang="en-US" baseline="0" dirty="0" smtClean="0"/>
              <a:t> challenge, the other half is the intrinsic properties of floating-point numbers</a:t>
            </a:r>
            <a:endParaRPr lang="en-US" dirty="0"/>
          </a:p>
        </p:txBody>
      </p:sp>
    </p:spTree>
    <p:extLst>
      <p:ext uri="{BB962C8B-B14F-4D97-AF65-F5344CB8AC3E}">
        <p14:creationId xmlns:p14="http://schemas.microsoft.com/office/powerpoint/2010/main" val="14738623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CDC</a:t>
            </a:r>
            <a:r>
              <a:rPr lang="en-US" baseline="0" dirty="0" smtClean="0"/>
              <a:t> builds up a “record format” for each process </a:t>
            </a:r>
            <a:r>
              <a:rPr lang="en-US" baseline="0" dirty="0" smtClean="0">
                <a:sym typeface="Wingdings"/>
              </a:rPr>
              <a:t> we focus on matched-test table because it is the target of the novel compression technique AND the most amenable to further reduction in size</a:t>
            </a:r>
          </a:p>
          <a:p>
            <a:r>
              <a:rPr lang="en-US" baseline="0" dirty="0" smtClean="0">
                <a:sym typeface="Wingdings"/>
              </a:rPr>
              <a:t>CDC compresses each process’s record format with the compression pipeline</a:t>
            </a:r>
          </a:p>
          <a:p>
            <a:pPr marL="457200" indent="-457200">
              <a:buAutoNum type="arabicPeriod"/>
            </a:pPr>
            <a:r>
              <a:rPr lang="en-US" baseline="0" dirty="0" smtClean="0">
                <a:sym typeface="Wingdings"/>
              </a:rPr>
              <a:t>Biggest compression comes from permutation encoding</a:t>
            </a:r>
          </a:p>
          <a:p>
            <a:pPr marL="457200" indent="-457200">
              <a:buAutoNum type="arabicPeriod"/>
            </a:pPr>
            <a:r>
              <a:rPr lang="en-US" baseline="0" dirty="0" smtClean="0">
                <a:sym typeface="Wingdings"/>
              </a:rPr>
              <a:t>Permutation encoding depends on CDC’s use of logical clocks</a:t>
            </a:r>
          </a:p>
          <a:p>
            <a:pPr marL="457200" indent="-457200">
              <a:buAutoNum type="arabicPeriod"/>
            </a:pPr>
            <a:endParaRPr lang="en-US" baseline="0" dirty="0" smtClean="0">
              <a:sym typeface="Wingdings"/>
            </a:endParaRPr>
          </a:p>
          <a:p>
            <a:pPr marL="457200" indent="-457200">
              <a:buAutoNum type="arabicPeriod"/>
            </a:pPr>
            <a:r>
              <a:rPr lang="en-US" dirty="0" smtClean="0"/>
              <a:t>Easier</a:t>
            </a:r>
            <a:r>
              <a:rPr lang="en-US" baseline="0" dirty="0" smtClean="0"/>
              <a:t> to explain with a walked through concrete example (For sake of time)</a:t>
            </a:r>
          </a:p>
          <a:p>
            <a:pPr marL="457200" indent="-457200">
              <a:buAutoNum type="arabicPeriod"/>
            </a:pPr>
            <a:r>
              <a:rPr lang="en-US" baseline="0" dirty="0" smtClean="0"/>
              <a:t>Concrete example will show what we mean by attaching logical clocks to messages, in-order vs. out-of-order, AND we will demonstrate the claim that CDC record size depends on number of out-of-order messages </a:t>
            </a:r>
            <a:endParaRPr lang="en-US" dirty="0" smtClean="0"/>
          </a:p>
        </p:txBody>
      </p:sp>
    </p:spTree>
    <p:extLst>
      <p:ext uri="{BB962C8B-B14F-4D97-AF65-F5344CB8AC3E}">
        <p14:creationId xmlns:p14="http://schemas.microsoft.com/office/powerpoint/2010/main" val="2854053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establishes ordering of events within process and between processes</a:t>
            </a:r>
          </a:p>
          <a:p>
            <a:r>
              <a:rPr lang="en-US" dirty="0" smtClean="0"/>
              <a:t>On SEND </a:t>
            </a:r>
            <a:r>
              <a:rPr lang="en-US" dirty="0" smtClean="0">
                <a:sym typeface="Wingdings"/>
              </a:rPr>
              <a:t> attach then “tick”</a:t>
            </a:r>
          </a:p>
          <a:p>
            <a:r>
              <a:rPr lang="en-US" dirty="0" smtClean="0">
                <a:sym typeface="Wingdings"/>
              </a:rPr>
              <a:t>On RECV  max(LC,</a:t>
            </a:r>
            <a:r>
              <a:rPr lang="en-US" baseline="0" dirty="0" smtClean="0">
                <a:sym typeface="Wingdings"/>
              </a:rPr>
              <a:t> SC) then “tick” </a:t>
            </a:r>
            <a:endParaRPr lang="en-US" dirty="0"/>
          </a:p>
        </p:txBody>
      </p:sp>
    </p:spTree>
    <p:extLst>
      <p:ext uri="{BB962C8B-B14F-4D97-AF65-F5344CB8AC3E}">
        <p14:creationId xmlns:p14="http://schemas.microsoft.com/office/powerpoint/2010/main" val="13515635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CDC</a:t>
            </a:r>
            <a:r>
              <a:rPr lang="en-US" baseline="0" dirty="0" smtClean="0"/>
              <a:t> makes each process classify messages it receives as in-order or out-of-order</a:t>
            </a:r>
          </a:p>
          <a:p>
            <a:r>
              <a:rPr lang="en-US" baseline="0" dirty="0" smtClean="0"/>
              <a:t>Depends on SCs of previously received messages</a:t>
            </a:r>
            <a:endParaRPr lang="en-US" dirty="0"/>
          </a:p>
        </p:txBody>
      </p:sp>
    </p:spTree>
    <p:extLst>
      <p:ext uri="{BB962C8B-B14F-4D97-AF65-F5344CB8AC3E}">
        <p14:creationId xmlns:p14="http://schemas.microsoft.com/office/powerpoint/2010/main" val="17948404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Process 0 has a ”local clock” LC that starts at 0</a:t>
            </a:r>
          </a:p>
          <a:p>
            <a:r>
              <a:rPr lang="en-US" dirty="0" smtClean="0"/>
              <a:t>This is a demonstration of </a:t>
            </a:r>
            <a:r>
              <a:rPr lang="en-US" dirty="0" err="1" smtClean="0"/>
              <a:t>Lamport</a:t>
            </a:r>
            <a:r>
              <a:rPr lang="en-US" dirty="0" smtClean="0"/>
              <a:t> ticking</a:t>
            </a:r>
            <a:endParaRPr lang="en-US" dirty="0"/>
          </a:p>
        </p:txBody>
      </p:sp>
    </p:spTree>
    <p:extLst>
      <p:ext uri="{BB962C8B-B14F-4D97-AF65-F5344CB8AC3E}">
        <p14:creationId xmlns:p14="http://schemas.microsoft.com/office/powerpoint/2010/main" val="9731933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demonstration of </a:t>
            </a:r>
            <a:r>
              <a:rPr lang="en-US" baseline="0" dirty="0" err="1" smtClean="0"/>
              <a:t>Lamport</a:t>
            </a:r>
            <a:r>
              <a:rPr lang="en-US" baseline="0" dirty="0" smtClean="0"/>
              <a:t> updating</a:t>
            </a:r>
          </a:p>
          <a:p>
            <a:r>
              <a:rPr lang="en-US" baseline="0" dirty="0" smtClean="0"/>
              <a:t>Accept without proof that it is sufficient for replay to record only message receive events (technically message receive completions) because sends will happen in same order from run to run AND they have a fixed destination, unlike receives, which can use wildcard for source parameter</a:t>
            </a:r>
          </a:p>
          <a:p>
            <a:r>
              <a:rPr lang="en-US" baseline="0" dirty="0" smtClean="0"/>
              <a:t>Notice too that process 0 has started to keep track of the sent clocks (SC) it has received </a:t>
            </a:r>
            <a:endParaRPr lang="en-US" dirty="0"/>
          </a:p>
        </p:txBody>
      </p:sp>
    </p:spTree>
    <p:extLst>
      <p:ext uri="{BB962C8B-B14F-4D97-AF65-F5344CB8AC3E}">
        <p14:creationId xmlns:p14="http://schemas.microsoft.com/office/powerpoint/2010/main" val="12251106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 that as process</a:t>
            </a:r>
            <a:r>
              <a:rPr lang="en-US" baseline="0" dirty="0" smtClean="0"/>
              <a:t> 0 receives more messages, it receives more SCs and builds up a history of SCs </a:t>
            </a:r>
          </a:p>
          <a:p>
            <a:r>
              <a:rPr lang="en-US" baseline="0" dirty="0" smtClean="0"/>
              <a:t>These receives are so far, IN-ORDER == received SC history is monotone increasing</a:t>
            </a:r>
            <a:endParaRPr lang="en-US" dirty="0"/>
          </a:p>
        </p:txBody>
      </p:sp>
    </p:spTree>
    <p:extLst>
      <p:ext uri="{BB962C8B-B14F-4D97-AF65-F5344CB8AC3E}">
        <p14:creationId xmlns:p14="http://schemas.microsoft.com/office/powerpoint/2010/main" val="16499365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do</a:t>
            </a:r>
            <a:r>
              <a:rPr lang="en-US" baseline="0" dirty="0" smtClean="0"/>
              <a:t> some more </a:t>
            </a:r>
            <a:r>
              <a:rPr lang="en-US" baseline="0" dirty="0" err="1" smtClean="0"/>
              <a:t>lamport</a:t>
            </a:r>
            <a:r>
              <a:rPr lang="en-US" baseline="0" dirty="0" smtClean="0"/>
              <a:t> ticking on sends</a:t>
            </a:r>
            <a:endParaRPr lang="en-US" dirty="0"/>
          </a:p>
        </p:txBody>
      </p:sp>
    </p:spTree>
    <p:extLst>
      <p:ext uri="{BB962C8B-B14F-4D97-AF65-F5344CB8AC3E}">
        <p14:creationId xmlns:p14="http://schemas.microsoft.com/office/powerpoint/2010/main" val="13373668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process 0 receives an OUT-OF-ORDER message</a:t>
            </a:r>
          </a:p>
          <a:p>
            <a:r>
              <a:rPr lang="en-US" dirty="0" smtClean="0"/>
              <a:t>Monotonicity</a:t>
            </a:r>
            <a:r>
              <a:rPr lang="en-US" baseline="0" dirty="0" smtClean="0"/>
              <a:t> broken </a:t>
            </a:r>
          </a:p>
          <a:p>
            <a:r>
              <a:rPr lang="en-US" baseline="0" dirty="0" smtClean="0"/>
              <a:t>We will have to record this explicitly eventually…</a:t>
            </a:r>
            <a:endParaRPr lang="en-US" dirty="0"/>
          </a:p>
        </p:txBody>
      </p:sp>
    </p:spTree>
    <p:extLst>
      <p:ext uri="{BB962C8B-B14F-4D97-AF65-F5344CB8AC3E}">
        <p14:creationId xmlns:p14="http://schemas.microsoft.com/office/powerpoint/2010/main" val="19254890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our final stage </a:t>
            </a:r>
            <a:r>
              <a:rPr lang="en-US" dirty="0" smtClean="0">
                <a:sym typeface="Wingdings"/>
              </a:rPr>
              <a:t> the execution is done and it’s time to compress</a:t>
            </a:r>
            <a:r>
              <a:rPr lang="en-US" baseline="0" dirty="0" smtClean="0">
                <a:sym typeface="Wingdings"/>
              </a:rPr>
              <a:t> our record of message-receive events</a:t>
            </a:r>
            <a:endParaRPr lang="en-US" dirty="0"/>
          </a:p>
        </p:txBody>
      </p:sp>
    </p:spTree>
    <p:extLst>
      <p:ext uri="{BB962C8B-B14F-4D97-AF65-F5344CB8AC3E}">
        <p14:creationId xmlns:p14="http://schemas.microsoft.com/office/powerpoint/2010/main" val="9532783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how replay works, then say:</a:t>
            </a:r>
          </a:p>
          <a:p>
            <a:r>
              <a:rPr lang="en-US" dirty="0" smtClean="0"/>
              <a:t>Now that we’ve established that out of order messages are what we want to avoid,</a:t>
            </a:r>
          </a:p>
          <a:p>
            <a:r>
              <a:rPr lang="en-US" dirty="0" smtClean="0"/>
              <a:t>How</a:t>
            </a:r>
            <a:r>
              <a:rPr lang="en-US" baseline="0" dirty="0" smtClean="0"/>
              <a:t> do we do that? Out-of-order messages are a consequence of a process receiving a particular set of sent clocks</a:t>
            </a:r>
          </a:p>
          <a:p>
            <a:r>
              <a:rPr lang="en-US" baseline="0" dirty="0" smtClean="0"/>
              <a:t>That particular set of sent clocks has values that come from how the clocks in the sending processes “ticked” </a:t>
            </a:r>
            <a:endParaRPr lang="en-US" dirty="0"/>
          </a:p>
        </p:txBody>
      </p:sp>
    </p:spTree>
    <p:extLst>
      <p:ext uri="{BB962C8B-B14F-4D97-AF65-F5344CB8AC3E}">
        <p14:creationId xmlns:p14="http://schemas.microsoft.com/office/powerpoint/2010/main" val="1666567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two sums should be equal right?</a:t>
            </a:r>
          </a:p>
          <a:p>
            <a:r>
              <a:rPr lang="en-US" dirty="0" smtClean="0"/>
              <a:t>They would if FP addition was associative, but…</a:t>
            </a:r>
          </a:p>
          <a:p>
            <a:r>
              <a:rPr lang="en-US" dirty="0" smtClean="0"/>
              <a:t>Specifically, FP</a:t>
            </a:r>
            <a:r>
              <a:rPr lang="en-US" baseline="0" dirty="0" smtClean="0"/>
              <a:t> addition is n</a:t>
            </a:r>
            <a:r>
              <a:rPr lang="en-US" dirty="0" smtClean="0"/>
              <a:t>on-associative</a:t>
            </a:r>
            <a:endParaRPr lang="en-US" dirty="0"/>
          </a:p>
        </p:txBody>
      </p:sp>
    </p:spTree>
    <p:extLst>
      <p:ext uri="{BB962C8B-B14F-4D97-AF65-F5344CB8AC3E}">
        <p14:creationId xmlns:p14="http://schemas.microsoft.com/office/powerpoint/2010/main" val="1644902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far, we’ve assumed that ”ticks” are always 1</a:t>
            </a:r>
            <a:endParaRPr lang="en-US" dirty="0"/>
          </a:p>
        </p:txBody>
      </p:sp>
    </p:spTree>
    <p:extLst>
      <p:ext uri="{BB962C8B-B14F-4D97-AF65-F5344CB8AC3E}">
        <p14:creationId xmlns:p14="http://schemas.microsoft.com/office/powerpoint/2010/main" val="16638926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Basic ticking is what we’ve shown so far</a:t>
            </a:r>
          </a:p>
          <a:p>
            <a:r>
              <a:rPr lang="en-US" dirty="0" smtClean="0"/>
              <a:t>Number of </a:t>
            </a:r>
            <a:r>
              <a:rPr lang="en-US" dirty="0" err="1" smtClean="0"/>
              <a:t>MPI_Send</a:t>
            </a:r>
            <a:r>
              <a:rPr lang="en-US" baseline="0" dirty="0" smtClean="0"/>
              <a:t> calls is essentially a proxy for process progress /time </a:t>
            </a:r>
            <a:endParaRPr lang="en-US" dirty="0"/>
          </a:p>
        </p:txBody>
      </p:sp>
    </p:spTree>
    <p:extLst>
      <p:ext uri="{BB962C8B-B14F-4D97-AF65-F5344CB8AC3E}">
        <p14:creationId xmlns:p14="http://schemas.microsoft.com/office/powerpoint/2010/main" val="1097420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Empirical evidence shows that in some cases, ticking</a:t>
            </a:r>
            <a:r>
              <a:rPr lang="en-US" baseline="0" dirty="0" smtClean="0"/>
              <a:t> based on wall-time can lower the rate of out-of-order messages, </a:t>
            </a:r>
          </a:p>
          <a:p>
            <a:r>
              <a:rPr lang="en-US" baseline="0" dirty="0" smtClean="0"/>
              <a:t>i.e., wall time represents process progress better than # </a:t>
            </a:r>
            <a:r>
              <a:rPr lang="en-US" baseline="0" dirty="0" err="1" smtClean="0"/>
              <a:t>MPI_Send</a:t>
            </a:r>
            <a:r>
              <a:rPr lang="en-US" baseline="0" dirty="0" smtClean="0"/>
              <a:t> calls</a:t>
            </a:r>
            <a:endParaRPr lang="en-US" dirty="0"/>
          </a:p>
        </p:txBody>
      </p:sp>
    </p:spTree>
    <p:extLst>
      <p:ext uri="{BB962C8B-B14F-4D97-AF65-F5344CB8AC3E}">
        <p14:creationId xmlns:p14="http://schemas.microsoft.com/office/powerpoint/2010/main" val="14607262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wall-time has</a:t>
            </a:r>
            <a:r>
              <a:rPr lang="en-US" baseline="0" dirty="0" smtClean="0"/>
              <a:t> issues during replay since processes’ physical clocks do not tick exactly the same way during recording and replay</a:t>
            </a:r>
          </a:p>
          <a:p>
            <a:r>
              <a:rPr lang="en-US" baseline="0" dirty="0" smtClean="0"/>
              <a:t>But we think that #FLOPs is likely:</a:t>
            </a:r>
          </a:p>
          <a:p>
            <a:pPr marL="457200" indent="-457200">
              <a:buAutoNum type="arabicPeriod"/>
            </a:pPr>
            <a:r>
              <a:rPr lang="en-US" baseline="0" dirty="0" smtClean="0"/>
              <a:t>A good approximate of wall time</a:t>
            </a:r>
          </a:p>
          <a:p>
            <a:pPr marL="457200" indent="-457200">
              <a:buAutoNum type="arabicPeriod"/>
            </a:pPr>
            <a:r>
              <a:rPr lang="en-US" baseline="0" dirty="0" smtClean="0"/>
              <a:t>Empirically shown to be </a:t>
            </a:r>
            <a:r>
              <a:rPr lang="en-US" baseline="0" dirty="0" err="1" smtClean="0"/>
              <a:t>replayable</a:t>
            </a:r>
            <a:r>
              <a:rPr lang="en-US" baseline="0" dirty="0" smtClean="0"/>
              <a:t> </a:t>
            </a:r>
            <a:endParaRPr lang="en-US" dirty="0"/>
          </a:p>
        </p:txBody>
      </p:sp>
    </p:spTree>
    <p:extLst>
      <p:ext uri="{BB962C8B-B14F-4D97-AF65-F5344CB8AC3E}">
        <p14:creationId xmlns:p14="http://schemas.microsoft.com/office/powerpoint/2010/main" val="15411479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155222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000" baseline="0" dirty="0" err="1" smtClean="0">
                <a:solidFill>
                  <a:srgbClr val="C0504B"/>
                </a:solidFill>
                <a:latin typeface="Calibri" charset="0"/>
                <a:ea typeface="Calibri" charset="0"/>
                <a:cs typeface="Calibri" charset="0"/>
                <a:sym typeface="Wingdings"/>
              </a:rPr>
              <a:t>ReMPI</a:t>
            </a:r>
            <a:r>
              <a:rPr lang="en-US" sz="2000" baseline="0" dirty="0" smtClean="0">
                <a:solidFill>
                  <a:srgbClr val="C0504B"/>
                </a:solidFill>
                <a:latin typeface="Calibri" charset="0"/>
                <a:ea typeface="Calibri" charset="0"/>
                <a:cs typeface="Calibri" charset="0"/>
                <a:sym typeface="Wingdings"/>
              </a:rPr>
              <a:t> compression pipeline</a:t>
            </a:r>
          </a:p>
          <a:p>
            <a:pPr marL="457200" indent="-457200">
              <a:buFont typeface="+mj-lt"/>
              <a:buAutoNum type="arabicPeriod"/>
            </a:pPr>
            <a:r>
              <a:rPr lang="en-US" sz="2000" baseline="0" dirty="0" smtClean="0">
                <a:solidFill>
                  <a:srgbClr val="C0504B"/>
                </a:solidFill>
                <a:latin typeface="Calibri" charset="0"/>
                <a:ea typeface="Calibri" charset="0"/>
                <a:cs typeface="Calibri" charset="0"/>
                <a:sym typeface="Wingdings"/>
              </a:rPr>
              <a:t>Clock Delta Compression (CDC) + Linear predictive encoding (LPE) + GZIP </a:t>
            </a:r>
          </a:p>
          <a:p>
            <a:pPr marL="457200" indent="-457200">
              <a:buAutoNum type="arabicPeriod"/>
            </a:pPr>
            <a:r>
              <a:rPr lang="en-US" sz="2000" baseline="0" dirty="0" smtClean="0">
                <a:solidFill>
                  <a:srgbClr val="C0504B"/>
                </a:solidFill>
                <a:latin typeface="Calibri" charset="0"/>
                <a:ea typeface="Calibri" charset="0"/>
                <a:cs typeface="Calibri" charset="0"/>
                <a:sym typeface="Wingdings"/>
              </a:rPr>
              <a:t>Clock Delta Compression  Stores diff between observed order and reference order, instead of explicitly storing the whole observed order</a:t>
            </a:r>
          </a:p>
          <a:p>
            <a:pPr marL="457200" indent="-457200">
              <a:buAutoNum type="arabicPeriod"/>
            </a:pPr>
            <a:r>
              <a:rPr lang="en-US" sz="2000" baseline="0" dirty="0" smtClean="0">
                <a:solidFill>
                  <a:srgbClr val="C0504B"/>
                </a:solidFill>
                <a:latin typeface="Calibri" charset="0"/>
                <a:ea typeface="Calibri" charset="0"/>
                <a:cs typeface="Calibri" charset="0"/>
                <a:sym typeface="Wingdings"/>
              </a:rPr>
              <a:t>Linear predictive encoding  A lossless transformation that makes the CDC record more amenable to GZIP</a:t>
            </a:r>
            <a:endParaRPr lang="en-US" sz="2000" baseline="0" dirty="0" smtClean="0">
              <a:solidFill>
                <a:srgbClr val="C0504B"/>
              </a:solidFill>
              <a:latin typeface="Calibri" charset="0"/>
              <a:ea typeface="Calibri" charset="0"/>
              <a:cs typeface="Calibri" charset="0"/>
            </a:endParaRPr>
          </a:p>
          <a:p>
            <a:endParaRPr lang="en-US" sz="2000" dirty="0" smtClean="0">
              <a:solidFill>
                <a:srgbClr val="C0504B"/>
              </a:solidFill>
              <a:latin typeface="Calibri" charset="0"/>
              <a:ea typeface="Calibri" charset="0"/>
              <a:cs typeface="Calibri" charset="0"/>
            </a:endParaRPr>
          </a:p>
          <a:p>
            <a:r>
              <a:rPr lang="en-US" sz="2000" dirty="0" smtClean="0">
                <a:solidFill>
                  <a:srgbClr val="C0504B"/>
                </a:solidFill>
                <a:latin typeface="Calibri" charset="0"/>
                <a:ea typeface="Calibri" charset="0"/>
                <a:cs typeface="Calibri" charset="0"/>
              </a:rPr>
              <a:t>Goal: improving the compression of the matched-test table </a:t>
            </a:r>
          </a:p>
          <a:p>
            <a:pPr marL="457200" indent="-457200">
              <a:buFont typeface="+mj-lt"/>
              <a:buAutoNum type="arabicPeriod"/>
            </a:pPr>
            <a:r>
              <a:rPr lang="en-US" sz="2000" dirty="0" smtClean="0">
                <a:solidFill>
                  <a:srgbClr val="C0504B"/>
                </a:solidFill>
                <a:latin typeface="Calibri" charset="0"/>
                <a:ea typeface="Calibri" charset="0"/>
                <a:cs typeface="Calibri" charset="0"/>
              </a:rPr>
              <a:t>Our approach</a:t>
            </a:r>
            <a:r>
              <a:rPr lang="en-US" sz="2000" baseline="0" dirty="0" smtClean="0">
                <a:solidFill>
                  <a:srgbClr val="C0504B"/>
                </a:solidFill>
                <a:latin typeface="Calibri" charset="0"/>
                <a:ea typeface="Calibri" charset="0"/>
                <a:cs typeface="Calibri" charset="0"/>
              </a:rPr>
              <a:t> is to make the diff between observed and reference order smaller with fine-grained logical clock ticking based on performance counters</a:t>
            </a:r>
            <a:endParaRPr lang="en-US" sz="2000" dirty="0" smtClean="0">
              <a:solidFill>
                <a:srgbClr val="C0504B"/>
              </a:solidFill>
              <a:latin typeface="Calibri" charset="0"/>
              <a:ea typeface="Calibri" charset="0"/>
              <a:cs typeface="Calibri" charset="0"/>
            </a:endParaRPr>
          </a:p>
          <a:p>
            <a:endParaRPr lang="en-US" dirty="0"/>
          </a:p>
        </p:txBody>
      </p:sp>
    </p:spTree>
    <p:extLst>
      <p:ext uri="{BB962C8B-B14F-4D97-AF65-F5344CB8AC3E}">
        <p14:creationId xmlns:p14="http://schemas.microsoft.com/office/powerpoint/2010/main" val="4595359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Rationale </a:t>
            </a:r>
            <a:r>
              <a:rPr lang="en-US" dirty="0" smtClean="0">
                <a:sym typeface="Wingdings"/>
              </a:rPr>
              <a:t> out-of-order</a:t>
            </a:r>
            <a:r>
              <a:rPr lang="en-US" baseline="0" dirty="0" smtClean="0">
                <a:sym typeface="Wingdings"/>
              </a:rPr>
              <a:t> message percentage strongly correlates with matched test table size AND isn’t muddled by further compression steps</a:t>
            </a:r>
          </a:p>
          <a:p>
            <a:r>
              <a:rPr lang="en-US" baseline="0" dirty="0" smtClean="0">
                <a:sym typeface="Wingdings"/>
              </a:rPr>
              <a:t>i.e., if we see an improvement, we know it was due to the ticking policy, not something farther down the pipeline</a:t>
            </a:r>
          </a:p>
          <a:p>
            <a:endParaRPr lang="en-US" baseline="0" dirty="0" smtClean="0">
              <a:sym typeface="Wingdings"/>
            </a:endParaRPr>
          </a:p>
          <a:p>
            <a:r>
              <a:rPr lang="en-US" baseline="0" dirty="0" smtClean="0">
                <a:sym typeface="Wingdings"/>
              </a:rPr>
              <a:t>We’re going to present data in the form of “out-of-order histograms” </a:t>
            </a:r>
            <a:endParaRPr lang="en-US" dirty="0"/>
          </a:p>
        </p:txBody>
      </p:sp>
    </p:spTree>
    <p:extLst>
      <p:ext uri="{BB962C8B-B14F-4D97-AF65-F5344CB8AC3E}">
        <p14:creationId xmlns:p14="http://schemas.microsoft.com/office/powerpoint/2010/main" val="20991098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841906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green cell is a </a:t>
            </a:r>
            <a:r>
              <a:rPr lang="en-US" dirty="0" err="1" smtClean="0"/>
              <a:t>config</a:t>
            </a:r>
            <a:r>
              <a:rPr lang="en-US" dirty="0" smtClean="0"/>
              <a:t> of MCB</a:t>
            </a:r>
          </a:p>
          <a:p>
            <a:r>
              <a:rPr lang="en-US" dirty="0" smtClean="0"/>
              <a:t>For</a:t>
            </a:r>
            <a:r>
              <a:rPr lang="en-US" baseline="0" dirty="0" smtClean="0"/>
              <a:t> each, we ran 3x100 executions in that </a:t>
            </a:r>
            <a:r>
              <a:rPr lang="en-US" baseline="0" dirty="0" err="1" smtClean="0"/>
              <a:t>config</a:t>
            </a:r>
            <a:r>
              <a:rPr lang="en-US" baseline="0" dirty="0" smtClean="0"/>
              <a:t> (i.e., 100 per ticking policy)</a:t>
            </a:r>
            <a:endParaRPr lang="en-US" dirty="0"/>
          </a:p>
        </p:txBody>
      </p:sp>
    </p:spTree>
    <p:extLst>
      <p:ext uri="{BB962C8B-B14F-4D97-AF65-F5344CB8AC3E}">
        <p14:creationId xmlns:p14="http://schemas.microsoft.com/office/powerpoint/2010/main" val="6975921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 buffer size </a:t>
            </a:r>
            <a:r>
              <a:rPr lang="en-US" dirty="0" smtClean="0">
                <a:sym typeface="Wingdings"/>
              </a:rPr>
              <a:t> </a:t>
            </a:r>
            <a:r>
              <a:rPr lang="en-US" dirty="0" smtClean="0"/>
              <a:t>High</a:t>
            </a:r>
            <a:r>
              <a:rPr lang="en-US" baseline="0" dirty="0" smtClean="0"/>
              <a:t> comm. Intensity</a:t>
            </a:r>
          </a:p>
          <a:p>
            <a:r>
              <a:rPr lang="en-US" baseline="0" dirty="0" smtClean="0"/>
              <a:t>Low particle count </a:t>
            </a:r>
            <a:r>
              <a:rPr lang="en-US" baseline="0" dirty="0" smtClean="0">
                <a:sym typeface="Wingdings"/>
              </a:rPr>
              <a:t> Low FP workload</a:t>
            </a:r>
            <a:endParaRPr lang="en-US" dirty="0"/>
          </a:p>
        </p:txBody>
      </p:sp>
    </p:spTree>
    <p:extLst>
      <p:ext uri="{BB962C8B-B14F-4D97-AF65-F5344CB8AC3E}">
        <p14:creationId xmlns:p14="http://schemas.microsoft.com/office/powerpoint/2010/main" val="481737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2 slides shows 2 different ways this kind of variability in ordering can manifest</a:t>
            </a:r>
            <a:endParaRPr lang="en-US" dirty="0"/>
          </a:p>
        </p:txBody>
      </p:sp>
    </p:spTree>
    <p:extLst>
      <p:ext uri="{BB962C8B-B14F-4D97-AF65-F5344CB8AC3E}">
        <p14:creationId xmlns:p14="http://schemas.microsoft.com/office/powerpoint/2010/main" val="10658113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 buffer size </a:t>
            </a:r>
            <a:r>
              <a:rPr lang="en-US" dirty="0" smtClean="0">
                <a:sym typeface="Wingdings"/>
              </a:rPr>
              <a:t> </a:t>
            </a:r>
            <a:r>
              <a:rPr lang="en-US" dirty="0" smtClean="0">
                <a:sym typeface="Helvetica Neue"/>
              </a:rPr>
              <a:t>Low</a:t>
            </a:r>
            <a:r>
              <a:rPr lang="en-US" baseline="0" dirty="0" smtClean="0"/>
              <a:t> comm. Intensity</a:t>
            </a:r>
          </a:p>
          <a:p>
            <a:r>
              <a:rPr lang="en-US" baseline="0" dirty="0" smtClean="0"/>
              <a:t>Low particle count </a:t>
            </a:r>
            <a:r>
              <a:rPr lang="en-US" baseline="0" dirty="0" smtClean="0">
                <a:sym typeface="Wingdings"/>
              </a:rPr>
              <a:t> Low FP workload</a:t>
            </a:r>
            <a:endParaRPr lang="en-US" dirty="0" smtClean="0"/>
          </a:p>
          <a:p>
            <a:endParaRPr lang="en-US" dirty="0"/>
          </a:p>
        </p:txBody>
      </p:sp>
    </p:spTree>
    <p:extLst>
      <p:ext uri="{BB962C8B-B14F-4D97-AF65-F5344CB8AC3E}">
        <p14:creationId xmlns:p14="http://schemas.microsoft.com/office/powerpoint/2010/main" val="13106671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 buffer size </a:t>
            </a:r>
            <a:r>
              <a:rPr lang="en-US" dirty="0" smtClean="0">
                <a:sym typeface="Wingdings"/>
              </a:rPr>
              <a:t> </a:t>
            </a:r>
            <a:r>
              <a:rPr lang="en-US" dirty="0" smtClean="0"/>
              <a:t>High</a:t>
            </a:r>
            <a:r>
              <a:rPr lang="en-US" baseline="0" dirty="0" smtClean="0"/>
              <a:t> comm. Intensity</a:t>
            </a:r>
          </a:p>
          <a:p>
            <a:r>
              <a:rPr lang="en-US" baseline="0" dirty="0" smtClean="0"/>
              <a:t>High particle count </a:t>
            </a:r>
            <a:r>
              <a:rPr lang="en-US" baseline="0" dirty="0" smtClean="0">
                <a:sym typeface="Wingdings"/>
              </a:rPr>
              <a:t> High FP workload</a:t>
            </a:r>
            <a:endParaRPr lang="en-US" dirty="0" smtClean="0"/>
          </a:p>
          <a:p>
            <a:endParaRPr lang="en-US" dirty="0"/>
          </a:p>
        </p:txBody>
      </p:sp>
    </p:spTree>
    <p:extLst>
      <p:ext uri="{BB962C8B-B14F-4D97-AF65-F5344CB8AC3E}">
        <p14:creationId xmlns:p14="http://schemas.microsoft.com/office/powerpoint/2010/main" val="2845122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 buffer size </a:t>
            </a:r>
            <a:r>
              <a:rPr lang="en-US" dirty="0" smtClean="0">
                <a:sym typeface="Wingdings"/>
              </a:rPr>
              <a:t> </a:t>
            </a:r>
            <a:r>
              <a:rPr lang="en-US" dirty="0" smtClean="0">
                <a:sym typeface="Helvetica Neue"/>
              </a:rPr>
              <a:t>Low</a:t>
            </a:r>
            <a:r>
              <a:rPr lang="en-US" baseline="0" dirty="0" smtClean="0"/>
              <a:t> comm. Intensity</a:t>
            </a:r>
          </a:p>
          <a:p>
            <a:r>
              <a:rPr lang="en-US" baseline="0" dirty="0" smtClean="0"/>
              <a:t>High particle count </a:t>
            </a:r>
            <a:r>
              <a:rPr lang="en-US" baseline="0" dirty="0" smtClean="0">
                <a:sym typeface="Wingdings"/>
              </a:rPr>
              <a:t> High FP workload</a:t>
            </a:r>
            <a:endParaRPr lang="en-US" dirty="0" smtClean="0"/>
          </a:p>
          <a:p>
            <a:endParaRPr lang="en-US" dirty="0"/>
          </a:p>
        </p:txBody>
      </p:sp>
    </p:spTree>
    <p:extLst>
      <p:ext uri="{BB962C8B-B14F-4D97-AF65-F5344CB8AC3E}">
        <p14:creationId xmlns:p14="http://schemas.microsoft.com/office/powerpoint/2010/main" val="6369836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Takeaways:</a:t>
            </a:r>
          </a:p>
          <a:p>
            <a:r>
              <a:rPr lang="en-US" dirty="0" smtClean="0"/>
              <a:t>Increasing </a:t>
            </a:r>
            <a:r>
              <a:rPr lang="en-US" dirty="0" err="1" smtClean="0"/>
              <a:t>comm</a:t>
            </a:r>
            <a:r>
              <a:rPr lang="en-US" dirty="0" smtClean="0"/>
              <a:t> intensity hurts all three ticking policies</a:t>
            </a:r>
            <a:r>
              <a:rPr lang="en-US" baseline="0" dirty="0" smtClean="0"/>
              <a:t> </a:t>
            </a:r>
            <a:r>
              <a:rPr lang="en-US" baseline="0" dirty="0" smtClean="0">
                <a:sym typeface="Wingdings"/>
              </a:rPr>
              <a:t> shifts distribution to the right --&gt; more processes receiving higher % of messages out of order</a:t>
            </a:r>
          </a:p>
          <a:p>
            <a:r>
              <a:rPr lang="en-US" baseline="0" dirty="0" smtClean="0">
                <a:sym typeface="Wingdings"/>
              </a:rPr>
              <a:t>Increasing FP workload seems to narrow the gap between basic ticking and FP ticking</a:t>
            </a:r>
          </a:p>
          <a:p>
            <a:r>
              <a:rPr lang="en-US" baseline="0" dirty="0" err="1" smtClean="0">
                <a:sym typeface="Wingdings"/>
              </a:rPr>
              <a:t>Walltime</a:t>
            </a:r>
            <a:r>
              <a:rPr lang="en-US" baseline="0" dirty="0" smtClean="0">
                <a:sym typeface="Wingdings"/>
              </a:rPr>
              <a:t> does really well, but maybe this is because on single node, clocks are well-synchronized</a:t>
            </a:r>
            <a:endParaRPr lang="en-US" dirty="0"/>
          </a:p>
        </p:txBody>
      </p:sp>
    </p:spTree>
    <p:extLst>
      <p:ext uri="{BB962C8B-B14F-4D97-AF65-F5344CB8AC3E}">
        <p14:creationId xmlns:p14="http://schemas.microsoft.com/office/powerpoint/2010/main" val="7895770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Takeaways:</a:t>
            </a:r>
          </a:p>
          <a:p>
            <a:r>
              <a:rPr lang="en-US" dirty="0" smtClean="0"/>
              <a:t>In</a:t>
            </a:r>
            <a:r>
              <a:rPr lang="en-US" baseline="0" dirty="0" smtClean="0"/>
              <a:t> low </a:t>
            </a:r>
            <a:r>
              <a:rPr lang="en-US" baseline="0" dirty="0" err="1" smtClean="0"/>
              <a:t>comm</a:t>
            </a:r>
            <a:r>
              <a:rPr lang="en-US" baseline="0" dirty="0" smtClean="0"/>
              <a:t> intensity / low FP work case, we still see stratification of the ticking policies</a:t>
            </a:r>
          </a:p>
          <a:p>
            <a:r>
              <a:rPr lang="en-US" baseline="0" dirty="0" smtClean="0"/>
              <a:t>But when </a:t>
            </a:r>
            <a:r>
              <a:rPr lang="en-US" baseline="0" dirty="0" err="1" smtClean="0"/>
              <a:t>comm</a:t>
            </a:r>
            <a:r>
              <a:rPr lang="en-US" baseline="0" dirty="0" smtClean="0"/>
              <a:t> intensity is increased, wall time’s advantage disappears </a:t>
            </a:r>
            <a:r>
              <a:rPr lang="en-US" baseline="0" dirty="0" smtClean="0">
                <a:sym typeface="Wingdings"/>
              </a:rPr>
              <a:t> more messages means # </a:t>
            </a:r>
            <a:r>
              <a:rPr lang="en-US" baseline="0" dirty="0" err="1" smtClean="0">
                <a:sym typeface="Wingdings"/>
              </a:rPr>
              <a:t>MPI_Send</a:t>
            </a:r>
            <a:r>
              <a:rPr lang="en-US" baseline="0" dirty="0" smtClean="0">
                <a:sym typeface="Wingdings"/>
              </a:rPr>
              <a:t> calls is better representative of time</a:t>
            </a:r>
          </a:p>
          <a:p>
            <a:r>
              <a:rPr lang="en-US" baseline="0" dirty="0" smtClean="0">
                <a:sym typeface="Wingdings"/>
              </a:rPr>
              <a:t>In high FP workload cases, gap between basic and FP ticking gets even narrower</a:t>
            </a:r>
            <a:endParaRPr lang="en-US" baseline="0" dirty="0" smtClean="0"/>
          </a:p>
        </p:txBody>
      </p:sp>
    </p:spTree>
    <p:extLst>
      <p:ext uri="{BB962C8B-B14F-4D97-AF65-F5344CB8AC3E}">
        <p14:creationId xmlns:p14="http://schemas.microsoft.com/office/powerpoint/2010/main" val="9323216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Takeaways:</a:t>
            </a:r>
          </a:p>
          <a:p>
            <a:r>
              <a:rPr lang="en-US" dirty="0" smtClean="0"/>
              <a:t>Trends</a:t>
            </a:r>
            <a:r>
              <a:rPr lang="en-US" baseline="0" dirty="0" smtClean="0"/>
              <a:t> from previous experiments continue with exceptions:</a:t>
            </a:r>
          </a:p>
          <a:p>
            <a:r>
              <a:rPr lang="en-US" baseline="0" dirty="0" smtClean="0"/>
              <a:t>Basic ticking closes the gap on </a:t>
            </a:r>
            <a:r>
              <a:rPr lang="en-US" baseline="0" dirty="0" err="1" smtClean="0"/>
              <a:t>walltime</a:t>
            </a:r>
            <a:r>
              <a:rPr lang="en-US" baseline="0" dirty="0" smtClean="0"/>
              <a:t> in the low/low case </a:t>
            </a:r>
            <a:r>
              <a:rPr lang="en-US" baseline="0" dirty="0" smtClean="0">
                <a:sym typeface="Wingdings"/>
              </a:rPr>
              <a:t> possibly because clocks are not well </a:t>
            </a:r>
            <a:r>
              <a:rPr lang="en-US" baseline="0" dirty="0" err="1" smtClean="0">
                <a:sym typeface="Wingdings"/>
              </a:rPr>
              <a:t>synch’d</a:t>
            </a:r>
            <a:r>
              <a:rPr lang="en-US" baseline="0" dirty="0" smtClean="0">
                <a:sym typeface="Wingdings"/>
              </a:rPr>
              <a:t> across 16 nodes</a:t>
            </a:r>
          </a:p>
          <a:p>
            <a:endParaRPr lang="en-US" dirty="0" smtClean="0"/>
          </a:p>
        </p:txBody>
      </p:sp>
    </p:spTree>
    <p:extLst>
      <p:ext uri="{BB962C8B-B14F-4D97-AF65-F5344CB8AC3E}">
        <p14:creationId xmlns:p14="http://schemas.microsoft.com/office/powerpoint/2010/main" val="7440285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Record</a:t>
            </a:r>
            <a:r>
              <a:rPr lang="en-US" baseline="0" dirty="0" smtClean="0"/>
              <a:t> and replay tools are going to be necessary for debugging on </a:t>
            </a:r>
            <a:r>
              <a:rPr lang="en-US" baseline="0" dirty="0" err="1" smtClean="0"/>
              <a:t>exascale</a:t>
            </a:r>
            <a:r>
              <a:rPr lang="en-US" baseline="0" dirty="0" smtClean="0"/>
              <a:t> platforms</a:t>
            </a:r>
          </a:p>
          <a:p>
            <a:r>
              <a:rPr lang="en-US" baseline="0" dirty="0" smtClean="0"/>
              <a:t>Moreover, we can barely deploy them today due to the record size problem… which is only going to get worse (as memory and IO bandwidth per core goes down)</a:t>
            </a:r>
          </a:p>
          <a:p>
            <a:r>
              <a:rPr lang="en-US" baseline="0" dirty="0" smtClean="0"/>
              <a:t>CDC looks like it’s going to be the basis for future record and replay tools going forward, but it needs to be enhanced, starting with the logical clock ticking policy</a:t>
            </a:r>
          </a:p>
          <a:p>
            <a:r>
              <a:rPr lang="en-US" baseline="0" dirty="0" smtClean="0"/>
              <a:t>Where do we go from here? </a:t>
            </a:r>
            <a:endParaRPr lang="en-US" dirty="0"/>
          </a:p>
        </p:txBody>
      </p:sp>
    </p:spTree>
    <p:extLst>
      <p:ext uri="{BB962C8B-B14F-4D97-AF65-F5344CB8AC3E}">
        <p14:creationId xmlns:p14="http://schemas.microsoft.com/office/powerpoint/2010/main" val="1291853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Previously</a:t>
            </a:r>
            <a:r>
              <a:rPr lang="en-US" baseline="0" dirty="0" smtClean="0"/>
              <a:t> results show data from the entire MCB execution…</a:t>
            </a:r>
          </a:p>
          <a:p>
            <a:r>
              <a:rPr lang="en-US" baseline="0" dirty="0" smtClean="0"/>
              <a:t>But we know MCB consists of well defined communication phases.</a:t>
            </a:r>
          </a:p>
          <a:p>
            <a:r>
              <a:rPr lang="en-US" baseline="0" dirty="0" smtClean="0"/>
              <a:t>WHICH ONES ARE THE WORST IN TERMS OF OUT-OF-ORDER MESSAGES? </a:t>
            </a:r>
            <a:endParaRPr lang="en-US" dirty="0"/>
          </a:p>
        </p:txBody>
      </p:sp>
    </p:spTree>
    <p:extLst>
      <p:ext uri="{BB962C8B-B14F-4D97-AF65-F5344CB8AC3E}">
        <p14:creationId xmlns:p14="http://schemas.microsoft.com/office/powerpoint/2010/main" val="20564845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return</a:t>
            </a:r>
            <a:r>
              <a:rPr lang="en-US" baseline="0" dirty="0" smtClean="0"/>
              <a:t> to the parameter space from before</a:t>
            </a:r>
          </a:p>
          <a:p>
            <a:r>
              <a:rPr lang="en-US" baseline="0" dirty="0" smtClean="0"/>
              <a:t>But zoom in on a single execution of MCB from a single configuration (i.e., the low comm.-intensity, low FP-workload case)</a:t>
            </a:r>
            <a:endParaRPr lang="en-US" dirty="0"/>
          </a:p>
        </p:txBody>
      </p:sp>
    </p:spTree>
    <p:extLst>
      <p:ext uri="{BB962C8B-B14F-4D97-AF65-F5344CB8AC3E}">
        <p14:creationId xmlns:p14="http://schemas.microsoft.com/office/powerpoint/2010/main" val="18873378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6584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rest of talk we will use term "reduction tree" to talk</a:t>
            </a:r>
          </a:p>
          <a:p>
            <a:r>
              <a:rPr lang="en-US" baseline="0" dirty="0" smtClean="0"/>
              <a:t>about order in which operands are reduced / partial sums are formed</a:t>
            </a:r>
            <a:endParaRPr lang="en-US" dirty="0" smtClean="0"/>
          </a:p>
          <a:p>
            <a:endParaRPr lang="en-US" dirty="0" smtClean="0"/>
          </a:p>
          <a:p>
            <a:r>
              <a:rPr lang="en-US" dirty="0" smtClean="0"/>
              <a:t>Variability in reduction tree shape </a:t>
            </a:r>
            <a:r>
              <a:rPr lang="en-US" dirty="0" smtClean="0">
                <a:sym typeface="Wingdings"/>
              </a:rPr>
              <a:t> e.g.,</a:t>
            </a:r>
            <a:r>
              <a:rPr lang="en-US" baseline="0" dirty="0" smtClean="0">
                <a:sym typeface="Wingdings"/>
              </a:rPr>
              <a:t> due to nodes failing and</a:t>
            </a:r>
          </a:p>
          <a:p>
            <a:r>
              <a:rPr lang="en-US" baseline="0" dirty="0" smtClean="0">
                <a:sym typeface="Wingdings"/>
              </a:rPr>
              <a:t> part of the computation being migrated as new resources </a:t>
            </a:r>
          </a:p>
          <a:p>
            <a:endParaRPr lang="en-US" baseline="0" dirty="0" smtClean="0">
              <a:sym typeface="Wingdings"/>
            </a:endParaRPr>
          </a:p>
          <a:p>
            <a:endParaRPr lang="en-US" baseline="0" dirty="0" smtClean="0">
              <a:sym typeface="Wingdings"/>
            </a:endParaRPr>
          </a:p>
          <a:p>
            <a:r>
              <a:rPr lang="en-US" baseline="0" dirty="0" smtClean="0">
                <a:sym typeface="Wingdings"/>
              </a:rPr>
              <a:t>come back online</a:t>
            </a:r>
            <a:endParaRPr lang="en-US" dirty="0"/>
          </a:p>
        </p:txBody>
      </p:sp>
    </p:spTree>
    <p:extLst>
      <p:ext uri="{BB962C8B-B14F-4D97-AF65-F5344CB8AC3E}">
        <p14:creationId xmlns:p14="http://schemas.microsoft.com/office/powerpoint/2010/main" val="3970546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465571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68745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Devising a ticking policy</a:t>
            </a:r>
            <a:r>
              <a:rPr lang="en-US" baseline="0" dirty="0" smtClean="0"/>
              <a:t> based on FLOPs AND on process placement AND on communication phase may provide a way forward to a more scalable CDC</a:t>
            </a:r>
            <a:endParaRPr lang="en-US" dirty="0"/>
          </a:p>
        </p:txBody>
      </p:sp>
    </p:spTree>
    <p:extLst>
      <p:ext uri="{BB962C8B-B14F-4D97-AF65-F5344CB8AC3E}">
        <p14:creationId xmlns:p14="http://schemas.microsoft.com/office/powerpoint/2010/main" val="11733402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addressed the numerical challenge and found… </a:t>
            </a:r>
          </a:p>
          <a:p>
            <a:endParaRPr lang="en-US" dirty="0" smtClean="0"/>
          </a:p>
          <a:p>
            <a:r>
              <a:rPr lang="en-US" dirty="0" smtClean="0"/>
              <a:t>We addressed the debugging challenge</a:t>
            </a:r>
            <a:r>
              <a:rPr lang="en-US" baseline="0" dirty="0" smtClean="0"/>
              <a:t> and, despite FLOPs-ticking not being an immediate answer…</a:t>
            </a:r>
          </a:p>
          <a:p>
            <a:endParaRPr lang="en-US" baseline="0" dirty="0" smtClean="0"/>
          </a:p>
          <a:p>
            <a:r>
              <a:rPr lang="en-US" baseline="0" dirty="0" smtClean="0"/>
              <a:t>In the future, these two threads of inquiry will merge as we focus on understanding non-deterministic applications in terms of discrete communication patterns</a:t>
            </a:r>
            <a:endParaRPr lang="en-US" dirty="0"/>
          </a:p>
        </p:txBody>
      </p:sp>
    </p:spTree>
    <p:extLst>
      <p:ext uri="{BB962C8B-B14F-4D97-AF65-F5344CB8AC3E}">
        <p14:creationId xmlns:p14="http://schemas.microsoft.com/office/powerpoint/2010/main" val="619113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if reduction tree shape / topology is fixed, different threads might be responsible for different parts of the problem across multiple executions</a:t>
            </a:r>
            <a:endParaRPr lang="en-US" dirty="0"/>
          </a:p>
        </p:txBody>
      </p:sp>
    </p:spTree>
    <p:extLst>
      <p:ext uri="{BB962C8B-B14F-4D97-AF65-F5344CB8AC3E}">
        <p14:creationId xmlns:p14="http://schemas.microsoft.com/office/powerpoint/2010/main" val="1071171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situation</a:t>
            </a:r>
            <a:r>
              <a:rPr lang="en-US" baseline="0" dirty="0" smtClean="0"/>
              <a:t> we’re likely to face AT EXASCALE is that NON-ASSOCIATIVITY and NON-DETERMINISM will INTERACT </a:t>
            </a:r>
          </a:p>
          <a:p>
            <a:r>
              <a:rPr lang="en-US" baseline="0" dirty="0" smtClean="0"/>
              <a:t>CONSEQUENCE </a:t>
            </a:r>
            <a:r>
              <a:rPr lang="en-US" baseline="0" dirty="0" smtClean="0">
                <a:sym typeface="Wingdings"/>
              </a:rPr>
              <a:t> errors are not only larger, but more variable between executions  undermines trust in scientific conclusions of simulations</a:t>
            </a:r>
          </a:p>
          <a:p>
            <a:r>
              <a:rPr lang="en-US" baseline="0" dirty="0" smtClean="0">
                <a:sym typeface="Wingdings"/>
              </a:rPr>
              <a:t>HOW DO WE FIX THIS? </a:t>
            </a:r>
          </a:p>
          <a:p>
            <a:endParaRPr lang="en-US" dirty="0" smtClean="0"/>
          </a:p>
          <a:p>
            <a:r>
              <a:rPr lang="en-US" dirty="0" smtClean="0"/>
              <a:t>Error type</a:t>
            </a:r>
            <a:r>
              <a:rPr lang="en-US" baseline="0" dirty="0" smtClean="0"/>
              <a:t> is absolute error since exact value of sum is zero</a:t>
            </a:r>
          </a:p>
          <a:p>
            <a:r>
              <a:rPr lang="en-US" baseline="0" dirty="0" smtClean="0"/>
              <a:t>Emphasize increase in concurrency </a:t>
            </a:r>
            <a:r>
              <a:rPr lang="en-US" baseline="0" dirty="0" smtClean="0">
                <a:sym typeface="Wingdings"/>
              </a:rPr>
              <a:t> increase in error variability AND error size</a:t>
            </a:r>
            <a:r>
              <a:rPr lang="en-US" baseline="0" dirty="0" smtClean="0"/>
              <a:t> </a:t>
            </a:r>
            <a:endParaRPr lang="en-US" dirty="0"/>
          </a:p>
        </p:txBody>
      </p:sp>
    </p:spTree>
    <p:extLst>
      <p:ext uri="{BB962C8B-B14F-4D97-AF65-F5344CB8AC3E}">
        <p14:creationId xmlns:p14="http://schemas.microsoft.com/office/powerpoint/2010/main" val="3794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a:t>
            </a:r>
            <a:r>
              <a:rPr lang="en-US" baseline="0" dirty="0" smtClean="0"/>
              <a:t> NOT EXPLAIN WHY FIRST THREE ARE BAD HERE</a:t>
            </a:r>
          </a:p>
          <a:p>
            <a:r>
              <a:rPr lang="en-US" baseline="0" dirty="0" smtClean="0"/>
              <a:t>THAT’S FOR NEXT SLIDE</a:t>
            </a:r>
            <a:endParaRPr lang="en-US" dirty="0"/>
          </a:p>
        </p:txBody>
      </p:sp>
    </p:spTree>
    <p:extLst>
      <p:ext uri="{BB962C8B-B14F-4D97-AF65-F5344CB8AC3E}">
        <p14:creationId xmlns:p14="http://schemas.microsoft.com/office/powerpoint/2010/main" val="18811555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6" name="Shape 6"/>
          <p:cNvSpPr>
            <a:spLocks noGrp="1"/>
          </p:cNvSpPr>
          <p:nvPr>
            <p:ph type="title"/>
          </p:nvPr>
        </p:nvSpPr>
        <p:spPr>
          <a:xfrm>
            <a:off x="685800" y="1844675"/>
            <a:ext cx="7772400" cy="2041525"/>
          </a:xfrm>
          <a:prstGeom prst="rect">
            <a:avLst/>
          </a:prstGeom>
        </p:spPr>
        <p:txBody>
          <a:bodyPr/>
          <a:lstStyle/>
          <a:p>
            <a:pPr lvl="0">
              <a:defRPr sz="1800">
                <a:solidFill>
                  <a:srgbClr val="000000"/>
                </a:solidFill>
              </a:defRPr>
            </a:pPr>
            <a:r>
              <a:rPr sz="3200">
                <a:solidFill>
                  <a:srgbClr val="000090"/>
                </a:solidFill>
              </a:rPr>
              <a:t>Click to edit Master title style</a:t>
            </a:r>
          </a:p>
        </p:txBody>
      </p:sp>
      <p:sp>
        <p:nvSpPr>
          <p:cNvPr id="7" name="Shape 7"/>
          <p:cNvSpPr>
            <a:spLocks noGrp="1"/>
          </p:cNvSpPr>
          <p:nvPr>
            <p:ph type="body" idx="1"/>
          </p:nvPr>
        </p:nvSpPr>
        <p:spPr>
          <a:xfrm>
            <a:off x="1371600" y="3886200"/>
            <a:ext cx="6400800" cy="2971800"/>
          </a:xfrm>
          <a:prstGeom prst="rect">
            <a:avLst/>
          </a:prstGeom>
        </p:spPr>
        <p:txBody>
          <a:bodyPr/>
          <a:lstStyle>
            <a:lvl1pPr marL="0" indent="0" algn="ctr">
              <a:buSzTx/>
              <a:buFontTx/>
              <a:buNone/>
              <a:defRPr>
                <a:solidFill>
                  <a:srgbClr val="888888"/>
                </a:solidFill>
              </a:defRPr>
            </a:lvl1pPr>
          </a:lstStyle>
          <a:p>
            <a:pPr lvl="0">
              <a:defRPr sz="1800">
                <a:solidFill>
                  <a:srgbClr val="000000"/>
                </a:solidFill>
              </a:defRPr>
            </a:pPr>
            <a:r>
              <a:rPr sz="2400">
                <a:solidFill>
                  <a:srgbClr val="888888"/>
                </a:solidFill>
              </a:rPr>
              <a:t>Click to edit Master subtitle style</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13" name="Shape 13"/>
          <p:cNvSpPr>
            <a:spLocks noGrp="1"/>
          </p:cNvSpPr>
          <p:nvPr>
            <p:ph type="title"/>
          </p:nvPr>
        </p:nvSpPr>
        <p:spPr>
          <a:xfrm>
            <a:off x="722312" y="4406900"/>
            <a:ext cx="7772401" cy="1362075"/>
          </a:xfrm>
          <a:prstGeom prst="rect">
            <a:avLst/>
          </a:prstGeom>
        </p:spPr>
        <p:txBody>
          <a:bodyPr anchor="t">
            <a:normAutofit/>
          </a:bodyPr>
          <a:lstStyle>
            <a:lvl1pPr algn="l">
              <a:defRPr b="1" cap="all"/>
            </a:lvl1pPr>
          </a:lstStyle>
          <a:p>
            <a:pPr lvl="0">
              <a:defRPr sz="1800" b="0" cap="none">
                <a:solidFill>
                  <a:srgbClr val="000000"/>
                </a:solidFill>
              </a:defRPr>
            </a:pPr>
            <a:r>
              <a:rPr sz="3200" b="1" cap="all">
                <a:solidFill>
                  <a:srgbClr val="000090"/>
                </a:solidFill>
              </a:rPr>
              <a:t>Click to edit Master title style</a:t>
            </a:r>
          </a:p>
        </p:txBody>
      </p:sp>
      <p:sp>
        <p:nvSpPr>
          <p:cNvPr id="14" name="Shape 14"/>
          <p:cNvSpPr>
            <a:spLocks noGrp="1"/>
          </p:cNvSpPr>
          <p:nvPr>
            <p:ph type="body" idx="1"/>
          </p:nvPr>
        </p:nvSpPr>
        <p:spPr>
          <a:xfrm>
            <a:off x="722312" y="2906713"/>
            <a:ext cx="7772401" cy="1500189"/>
          </a:xfrm>
          <a:prstGeom prst="rect">
            <a:avLst/>
          </a:prstGeom>
        </p:spPr>
        <p:txBody>
          <a:bodyPr anchor="b"/>
          <a:lstStyle>
            <a:lvl1pPr marL="0" indent="0">
              <a:spcBef>
                <a:spcPts val="400"/>
              </a:spcBef>
              <a:buSzTx/>
              <a:buFontTx/>
              <a:buNone/>
              <a:defRPr sz="2000">
                <a:solidFill>
                  <a:srgbClr val="888888"/>
                </a:solidFill>
              </a:defRPr>
            </a:lvl1pPr>
          </a:lstStyle>
          <a:p>
            <a:pPr lvl="0">
              <a:defRPr sz="1800">
                <a:solidFill>
                  <a:srgbClr val="000000"/>
                </a:solidFill>
              </a:defRPr>
            </a:pPr>
            <a:r>
              <a:rPr sz="2000">
                <a:solidFill>
                  <a:srgbClr val="888888"/>
                </a:solidFill>
              </a:rPr>
              <a:t>Click to edit Master text styles</a:t>
            </a:r>
          </a:p>
        </p:txBody>
      </p:sp>
      <p:sp>
        <p:nvSpPr>
          <p:cNvPr id="15" name="Shape 15"/>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29" name="Shape 29"/>
          <p:cNvSpPr>
            <a:spLocks noGrp="1"/>
          </p:cNvSpPr>
          <p:nvPr>
            <p:ph type="title"/>
          </p:nvPr>
        </p:nvSpPr>
        <p:spPr>
          <a:xfrm>
            <a:off x="457200" y="0"/>
            <a:ext cx="3008315" cy="2133600"/>
          </a:xfrm>
          <a:prstGeom prst="rect">
            <a:avLst/>
          </a:prstGeom>
        </p:spPr>
        <p:txBody>
          <a:bodyPr anchor="b"/>
          <a:lstStyle>
            <a:lvl1pPr algn="l">
              <a:defRPr sz="2000" b="1"/>
            </a:lvl1pPr>
          </a:lstStyle>
          <a:p>
            <a:pPr lvl="0">
              <a:defRPr sz="1800" b="0">
                <a:solidFill>
                  <a:srgbClr val="000000"/>
                </a:solidFill>
              </a:defRPr>
            </a:pPr>
            <a:r>
              <a:rPr sz="2000" b="1">
                <a:solidFill>
                  <a:srgbClr val="000090"/>
                </a:solidFill>
              </a:rPr>
              <a:t>Click to edit Master title style</a:t>
            </a:r>
          </a:p>
        </p:txBody>
      </p:sp>
      <p:sp>
        <p:nvSpPr>
          <p:cNvPr id="30" name="Shape 30"/>
          <p:cNvSpPr>
            <a:spLocks noGrp="1"/>
          </p:cNvSpPr>
          <p:nvPr>
            <p:ph type="body" idx="1"/>
          </p:nvPr>
        </p:nvSpPr>
        <p:spPr>
          <a:xfrm>
            <a:off x="3575050" y="273050"/>
            <a:ext cx="5111750" cy="6584950"/>
          </a:xfrm>
          <a:prstGeom prst="rect">
            <a:avLst/>
          </a:prstGeom>
        </p:spPr>
        <p:txBody>
          <a:bodyPr/>
          <a:lstStyle>
            <a:lvl1pPr>
              <a:spcBef>
                <a:spcPts val="700"/>
              </a:spcBef>
              <a:defRPr sz="3200"/>
            </a:lvl1pPr>
            <a:lvl2pPr marL="783771" indent="-326571">
              <a:spcBef>
                <a:spcPts val="700"/>
              </a:spcBef>
              <a:defRPr sz="3200"/>
            </a:lvl2pPr>
            <a:lvl3pPr>
              <a:spcBef>
                <a:spcPts val="700"/>
              </a:spcBef>
              <a:defRPr sz="3200"/>
            </a:lvl3pPr>
            <a:lvl4pPr marL="1737360" indent="-365760">
              <a:spcBef>
                <a:spcPts val="700"/>
              </a:spcBef>
              <a:defRPr sz="3200"/>
            </a:lvl4pPr>
            <a:lvl5pPr marL="2194560" indent="-365760">
              <a:spcBef>
                <a:spcPts val="700"/>
              </a:spcBef>
              <a:defRPr sz="3200"/>
            </a:lvl5pPr>
          </a:lstStyle>
          <a:p>
            <a:pPr lvl="0">
              <a:defRPr sz="1800"/>
            </a:pPr>
            <a:r>
              <a:rPr sz="3200"/>
              <a:t>Click to edit Master text styles</a:t>
            </a:r>
          </a:p>
          <a:p>
            <a:pPr lvl="1">
              <a:defRPr sz="1800"/>
            </a:pPr>
            <a:r>
              <a:rPr sz="3200"/>
              <a:t>Second level</a:t>
            </a:r>
          </a:p>
          <a:p>
            <a:pPr lvl="2">
              <a:defRPr sz="1800"/>
            </a:pPr>
            <a:r>
              <a:rPr sz="3200"/>
              <a:t>Third level</a:t>
            </a:r>
          </a:p>
          <a:p>
            <a:pPr lvl="3">
              <a:defRPr sz="1800"/>
            </a:pPr>
            <a:r>
              <a:rPr sz="3200"/>
              <a:t>Fourth level</a:t>
            </a:r>
          </a:p>
          <a:p>
            <a:pPr lvl="4">
              <a:defRPr sz="1800"/>
            </a:pPr>
            <a:r>
              <a:rPr sz="3200"/>
              <a:t>Fifth level</a:t>
            </a:r>
          </a:p>
        </p:txBody>
      </p:sp>
      <p:sp>
        <p:nvSpPr>
          <p:cNvPr id="31" name="Shape 31"/>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33" name="Shape 33"/>
          <p:cNvSpPr>
            <a:spLocks noGrp="1"/>
          </p:cNvSpPr>
          <p:nvPr>
            <p:ph type="title"/>
          </p:nvPr>
        </p:nvSpPr>
        <p:spPr>
          <a:xfrm>
            <a:off x="1792288" y="4800600"/>
            <a:ext cx="5486402" cy="566738"/>
          </a:xfrm>
          <a:prstGeom prst="rect">
            <a:avLst/>
          </a:prstGeom>
        </p:spPr>
        <p:txBody>
          <a:bodyPr anchor="b"/>
          <a:lstStyle>
            <a:lvl1pPr algn="l">
              <a:defRPr sz="2000" b="1"/>
            </a:lvl1pPr>
          </a:lstStyle>
          <a:p>
            <a:pPr lvl="0">
              <a:defRPr sz="1800" b="0">
                <a:solidFill>
                  <a:srgbClr val="000000"/>
                </a:solidFill>
              </a:defRPr>
            </a:pPr>
            <a:r>
              <a:rPr sz="2000" b="1">
                <a:solidFill>
                  <a:srgbClr val="000090"/>
                </a:solidFill>
              </a:rPr>
              <a:t>Click to edit Master title style</a:t>
            </a:r>
          </a:p>
        </p:txBody>
      </p:sp>
      <p:sp>
        <p:nvSpPr>
          <p:cNvPr id="34" name="Shape 34"/>
          <p:cNvSpPr>
            <a:spLocks noGrp="1"/>
          </p:cNvSpPr>
          <p:nvPr>
            <p:ph type="body" idx="1"/>
          </p:nvPr>
        </p:nvSpPr>
        <p:spPr>
          <a:xfrm>
            <a:off x="1792288" y="5367337"/>
            <a:ext cx="5486402" cy="804864"/>
          </a:xfrm>
          <a:prstGeom prst="rect">
            <a:avLst/>
          </a:prstGeom>
        </p:spPr>
        <p:txBody>
          <a:bodyPr/>
          <a:lstStyle>
            <a:lvl1pPr marL="0" indent="0">
              <a:spcBef>
                <a:spcPts val="300"/>
              </a:spcBef>
              <a:buSzTx/>
              <a:buFontTx/>
              <a:buNone/>
              <a:defRPr sz="1400"/>
            </a:lvl1pPr>
          </a:lstStyle>
          <a:p>
            <a:pPr lvl="0">
              <a:defRPr sz="1800"/>
            </a:pPr>
            <a:r>
              <a:rPr sz="1400"/>
              <a:t>Click to edit Master text styles</a:t>
            </a:r>
          </a:p>
        </p:txBody>
      </p:sp>
      <p:sp>
        <p:nvSpPr>
          <p:cNvPr id="35" name="Shape 35"/>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37" name="Shape 37"/>
          <p:cNvSpPr>
            <a:spLocks noGrp="1"/>
          </p:cNvSpPr>
          <p:nvPr>
            <p:ph type="title"/>
          </p:nvPr>
        </p:nvSpPr>
        <p:spPr>
          <a:prstGeom prst="rect">
            <a:avLst/>
          </a:prstGeom>
        </p:spPr>
        <p:txBody>
          <a:bodyPr/>
          <a:lstStyle/>
          <a:p>
            <a:pPr lvl="0">
              <a:defRPr sz="1800">
                <a:solidFill>
                  <a:srgbClr val="000000"/>
                </a:solidFill>
              </a:defRPr>
            </a:pPr>
            <a:r>
              <a:rPr sz="3200">
                <a:solidFill>
                  <a:srgbClr val="000090"/>
                </a:solidFill>
              </a:rPr>
              <a:t>Click to edit Master title style</a:t>
            </a:r>
          </a:p>
        </p:txBody>
      </p:sp>
      <p:sp>
        <p:nvSpPr>
          <p:cNvPr id="38" name="Shape 38"/>
          <p:cNvSpPr>
            <a:spLocks noGrp="1"/>
          </p:cNvSpPr>
          <p:nvPr>
            <p:ph type="body" idx="1"/>
          </p:nvPr>
        </p:nvSpPr>
        <p:spPr>
          <a:prstGeom prst="rect">
            <a:avLst/>
          </a:prstGeom>
        </p:spPr>
        <p:txBody>
          <a:bodyPr/>
          <a:lstStyle/>
          <a:p>
            <a:pPr lvl="0">
              <a:defRPr sz="1800"/>
            </a:pPr>
            <a:r>
              <a:rPr sz="2400"/>
              <a:t>Click to edit Master text styles</a:t>
            </a:r>
          </a:p>
          <a:p>
            <a:pPr lvl="1">
              <a:defRPr sz="1800"/>
            </a:pPr>
            <a:r>
              <a:rPr sz="2400"/>
              <a:t>Second level</a:t>
            </a:r>
          </a:p>
          <a:p>
            <a:pPr lvl="2">
              <a:defRPr sz="1800"/>
            </a:pPr>
            <a:r>
              <a:rPr sz="2400"/>
              <a:t>Third level</a:t>
            </a:r>
          </a:p>
          <a:p>
            <a:pPr lvl="3">
              <a:defRPr sz="1800"/>
            </a:pPr>
            <a:r>
              <a:rPr sz="2400"/>
              <a:t>Fourth level</a:t>
            </a:r>
          </a:p>
          <a:p>
            <a:pPr lvl="4">
              <a:defRPr sz="1800"/>
            </a:pPr>
            <a:r>
              <a:rPr sz="2400"/>
              <a:t>Fifth level</a:t>
            </a:r>
          </a:p>
        </p:txBody>
      </p:sp>
      <p:sp>
        <p:nvSpPr>
          <p:cNvPr id="39" name="Shape 39"/>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41" name="Shape 41"/>
          <p:cNvSpPr>
            <a:spLocks noGrp="1"/>
          </p:cNvSpPr>
          <p:nvPr>
            <p:ph type="title"/>
          </p:nvPr>
        </p:nvSpPr>
        <p:spPr>
          <a:xfrm>
            <a:off x="6629400" y="0"/>
            <a:ext cx="2057400" cy="6400802"/>
          </a:xfrm>
          <a:prstGeom prst="rect">
            <a:avLst/>
          </a:prstGeom>
        </p:spPr>
        <p:txBody>
          <a:bodyPr/>
          <a:lstStyle/>
          <a:p>
            <a:pPr lvl="0">
              <a:defRPr sz="1800">
                <a:solidFill>
                  <a:srgbClr val="000000"/>
                </a:solidFill>
              </a:defRPr>
            </a:pPr>
            <a:r>
              <a:rPr sz="3200">
                <a:solidFill>
                  <a:srgbClr val="000090"/>
                </a:solidFill>
              </a:rPr>
              <a:t>Click to edit Master title style</a:t>
            </a:r>
          </a:p>
        </p:txBody>
      </p:sp>
      <p:sp>
        <p:nvSpPr>
          <p:cNvPr id="42" name="Shape 42"/>
          <p:cNvSpPr>
            <a:spLocks noGrp="1"/>
          </p:cNvSpPr>
          <p:nvPr>
            <p:ph type="body" idx="1"/>
          </p:nvPr>
        </p:nvSpPr>
        <p:spPr>
          <a:xfrm>
            <a:off x="457200" y="274638"/>
            <a:ext cx="6019800" cy="6583364"/>
          </a:xfrm>
          <a:prstGeom prst="rect">
            <a:avLst/>
          </a:prstGeom>
        </p:spPr>
        <p:txBody>
          <a:bodyPr/>
          <a:lstStyle/>
          <a:p>
            <a:pPr lvl="0">
              <a:defRPr sz="1800"/>
            </a:pPr>
            <a:r>
              <a:rPr sz="2400"/>
              <a:t>Click to edit Master text styles</a:t>
            </a:r>
          </a:p>
          <a:p>
            <a:pPr lvl="1">
              <a:defRPr sz="1800"/>
            </a:pPr>
            <a:r>
              <a:rPr sz="2400"/>
              <a:t>Second level</a:t>
            </a:r>
          </a:p>
          <a:p>
            <a:pPr lvl="2">
              <a:defRPr sz="1800"/>
            </a:pPr>
            <a:r>
              <a:rPr sz="2400"/>
              <a:t>Third level</a:t>
            </a:r>
          </a:p>
          <a:p>
            <a:pPr lvl="3">
              <a:defRPr sz="1800"/>
            </a:pPr>
            <a:r>
              <a:rPr sz="2400"/>
              <a:t>Fourth level</a:t>
            </a:r>
          </a:p>
          <a:p>
            <a:pPr lvl="4">
              <a:defRPr sz="1800"/>
            </a:pPr>
            <a:r>
              <a:rPr sz="2400"/>
              <a:t>Fifth level</a:t>
            </a:r>
          </a:p>
        </p:txBody>
      </p:sp>
      <p:sp>
        <p:nvSpPr>
          <p:cNvPr id="43" name="Shape 43"/>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8"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8"/>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457200" y="838200"/>
            <a:ext cx="8229600" cy="9906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lstStyle/>
          <a:p>
            <a:pPr lvl="0">
              <a:defRPr sz="1800">
                <a:solidFill>
                  <a:srgbClr val="000000"/>
                </a:solidFill>
              </a:defRPr>
            </a:pPr>
            <a:r>
              <a:rPr sz="3200">
                <a:solidFill>
                  <a:srgbClr val="000090"/>
                </a:solidFill>
              </a:rPr>
              <a:t>Click to edit Master title style</a:t>
            </a:r>
          </a:p>
        </p:txBody>
      </p:sp>
      <p:sp>
        <p:nvSpPr>
          <p:cNvPr id="3" name="Shape 3"/>
          <p:cNvSpPr>
            <a:spLocks noGrp="1"/>
          </p:cNvSpPr>
          <p:nvPr>
            <p:ph type="body" idx="1"/>
          </p:nvPr>
        </p:nvSpPr>
        <p:spPr>
          <a:xfrm>
            <a:off x="457200" y="1828800"/>
            <a:ext cx="8229600" cy="50292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pPr lvl="0">
              <a:defRPr sz="1800"/>
            </a:pPr>
            <a:r>
              <a:rPr sz="2400"/>
              <a:t>Click to edit Master text styles</a:t>
            </a:r>
          </a:p>
          <a:p>
            <a:pPr lvl="1">
              <a:defRPr sz="1800"/>
            </a:pPr>
            <a:r>
              <a:rPr sz="2400"/>
              <a:t>Second level</a:t>
            </a:r>
          </a:p>
          <a:p>
            <a:pPr lvl="2">
              <a:defRPr sz="1800"/>
            </a:pPr>
            <a:r>
              <a:rPr sz="2400"/>
              <a:t>Third level</a:t>
            </a:r>
          </a:p>
          <a:p>
            <a:pPr lvl="3">
              <a:defRPr sz="1800"/>
            </a:pPr>
            <a:r>
              <a:rPr sz="2400"/>
              <a:t>Fourth level</a:t>
            </a:r>
          </a:p>
          <a:p>
            <a:pPr lvl="4">
              <a:defRPr sz="1800"/>
            </a:pPr>
            <a:r>
              <a:rPr sz="2400"/>
              <a:t>Fifth level</a:t>
            </a:r>
          </a:p>
        </p:txBody>
      </p:sp>
      <p:sp>
        <p:nvSpPr>
          <p:cNvPr id="4" name="Shape 4"/>
          <p:cNvSpPr>
            <a:spLocks noGrp="1"/>
          </p:cNvSpPr>
          <p:nvPr>
            <p:ph type="sldNum" sz="quarter" idx="2"/>
          </p:nvPr>
        </p:nvSpPr>
        <p:spPr>
          <a:xfrm>
            <a:off x="6553200" y="6356691"/>
            <a:ext cx="2133600" cy="364439"/>
          </a:xfrm>
          <a:prstGeom prst="rect">
            <a:avLst/>
          </a:prstGeom>
          <a:ln w="12700">
            <a:miter lim="400000"/>
          </a:ln>
        </p:spPr>
        <p:txBody>
          <a:bodyPr lIns="45718" tIns="45718" rIns="45718" bIns="45718" anchor="ctr">
            <a:spAutoFit/>
          </a:bodyPr>
          <a:lstStyle>
            <a:lvl1pPr algn="r">
              <a:defRPr>
                <a:solidFill>
                  <a:srgbClr val="1F497D"/>
                </a:solidFill>
                <a:latin typeface="+mn-lt"/>
                <a:ea typeface="+mn-ea"/>
                <a:cs typeface="+mn-cs"/>
                <a:sym typeface="Helvetica Neue"/>
              </a:defRPr>
            </a:lvl1pPr>
          </a:lstStyle>
          <a:p>
            <a:pPr lvl="0"/>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6" r:id="rId3"/>
    <p:sldLayoutId id="2147483657" r:id="rId4"/>
    <p:sldLayoutId id="2147483658" r:id="rId5"/>
    <p:sldLayoutId id="2147483659" r:id="rId6"/>
  </p:sldLayoutIdLst>
  <p:transition spd="med"/>
  <p:txStyles>
    <p:titleStyle>
      <a:lvl1pPr algn="ctr" defTabSz="457200">
        <a:defRPr sz="3200">
          <a:solidFill>
            <a:srgbClr val="000090"/>
          </a:solidFill>
          <a:latin typeface="Calibri"/>
          <a:ea typeface="Calibri"/>
          <a:cs typeface="Calibri"/>
          <a:sym typeface="Calibri"/>
        </a:defRPr>
      </a:lvl1pPr>
      <a:lvl2pPr algn="ctr" defTabSz="457200">
        <a:defRPr sz="3200">
          <a:solidFill>
            <a:srgbClr val="000090"/>
          </a:solidFill>
          <a:latin typeface="Calibri"/>
          <a:ea typeface="Calibri"/>
          <a:cs typeface="Calibri"/>
          <a:sym typeface="Calibri"/>
        </a:defRPr>
      </a:lvl2pPr>
      <a:lvl3pPr algn="ctr" defTabSz="457200">
        <a:defRPr sz="3200">
          <a:solidFill>
            <a:srgbClr val="000090"/>
          </a:solidFill>
          <a:latin typeface="Calibri"/>
          <a:ea typeface="Calibri"/>
          <a:cs typeface="Calibri"/>
          <a:sym typeface="Calibri"/>
        </a:defRPr>
      </a:lvl3pPr>
      <a:lvl4pPr algn="ctr" defTabSz="457200">
        <a:defRPr sz="3200">
          <a:solidFill>
            <a:srgbClr val="000090"/>
          </a:solidFill>
          <a:latin typeface="Calibri"/>
          <a:ea typeface="Calibri"/>
          <a:cs typeface="Calibri"/>
          <a:sym typeface="Calibri"/>
        </a:defRPr>
      </a:lvl4pPr>
      <a:lvl5pPr algn="ctr" defTabSz="457200">
        <a:defRPr sz="3200">
          <a:solidFill>
            <a:srgbClr val="000090"/>
          </a:solidFill>
          <a:latin typeface="Calibri"/>
          <a:ea typeface="Calibri"/>
          <a:cs typeface="Calibri"/>
          <a:sym typeface="Calibri"/>
        </a:defRPr>
      </a:lvl5pPr>
      <a:lvl6pPr algn="ctr" defTabSz="457200">
        <a:defRPr sz="3200">
          <a:solidFill>
            <a:srgbClr val="000090"/>
          </a:solidFill>
          <a:latin typeface="Calibri"/>
          <a:ea typeface="Calibri"/>
          <a:cs typeface="Calibri"/>
          <a:sym typeface="Calibri"/>
        </a:defRPr>
      </a:lvl6pPr>
      <a:lvl7pPr algn="ctr" defTabSz="457200">
        <a:defRPr sz="3200">
          <a:solidFill>
            <a:srgbClr val="000090"/>
          </a:solidFill>
          <a:latin typeface="Calibri"/>
          <a:ea typeface="Calibri"/>
          <a:cs typeface="Calibri"/>
          <a:sym typeface="Calibri"/>
        </a:defRPr>
      </a:lvl7pPr>
      <a:lvl8pPr algn="ctr" defTabSz="457200">
        <a:defRPr sz="3200">
          <a:solidFill>
            <a:srgbClr val="000090"/>
          </a:solidFill>
          <a:latin typeface="Calibri"/>
          <a:ea typeface="Calibri"/>
          <a:cs typeface="Calibri"/>
          <a:sym typeface="Calibri"/>
        </a:defRPr>
      </a:lvl8pPr>
      <a:lvl9pPr algn="ctr" defTabSz="457200">
        <a:defRPr sz="3200">
          <a:solidFill>
            <a:srgbClr val="000090"/>
          </a:solidFill>
          <a:latin typeface="Calibri"/>
          <a:ea typeface="Calibri"/>
          <a:cs typeface="Calibri"/>
          <a:sym typeface="Calibri"/>
        </a:defRPr>
      </a:lvl9pPr>
    </p:titleStyle>
    <p:bodyStyle>
      <a:lvl1pPr marL="342900" indent="-342900" defTabSz="457200">
        <a:spcBef>
          <a:spcPts val="500"/>
        </a:spcBef>
        <a:buSzPct val="120000"/>
        <a:buFont typeface="Arial"/>
        <a:buChar char="•"/>
        <a:defRPr sz="2400">
          <a:latin typeface="Calibri"/>
          <a:ea typeface="Calibri"/>
          <a:cs typeface="Calibri"/>
          <a:sym typeface="Calibri"/>
        </a:defRPr>
      </a:lvl1pPr>
      <a:lvl2pPr marL="800100" indent="-342900" defTabSz="457200">
        <a:spcBef>
          <a:spcPts val="500"/>
        </a:spcBef>
        <a:buSzPct val="100000"/>
        <a:buFont typeface="Arial"/>
        <a:buChar char="▪"/>
        <a:defRPr sz="2400">
          <a:latin typeface="Calibri"/>
          <a:ea typeface="Calibri"/>
          <a:cs typeface="Calibri"/>
          <a:sym typeface="Calibri"/>
        </a:defRPr>
      </a:lvl2pPr>
      <a:lvl3pPr marL="1219200" indent="-304800" defTabSz="457200">
        <a:spcBef>
          <a:spcPts val="500"/>
        </a:spcBef>
        <a:buSzPct val="100000"/>
        <a:buFont typeface="Arial"/>
        <a:buChar char="•"/>
        <a:defRPr sz="2400">
          <a:latin typeface="Calibri"/>
          <a:ea typeface="Calibri"/>
          <a:cs typeface="Calibri"/>
          <a:sym typeface="Calibri"/>
        </a:defRPr>
      </a:lvl3pPr>
      <a:lvl4pPr marL="1676400" indent="-304800" defTabSz="457200">
        <a:spcBef>
          <a:spcPts val="500"/>
        </a:spcBef>
        <a:buSzPct val="100000"/>
        <a:buFont typeface="Arial"/>
        <a:buChar char="–"/>
        <a:defRPr sz="2400">
          <a:latin typeface="Calibri"/>
          <a:ea typeface="Calibri"/>
          <a:cs typeface="Calibri"/>
          <a:sym typeface="Calibri"/>
        </a:defRPr>
      </a:lvl4pPr>
      <a:lvl5pPr marL="2133600" indent="-304800" defTabSz="457200">
        <a:spcBef>
          <a:spcPts val="500"/>
        </a:spcBef>
        <a:buSzPct val="100000"/>
        <a:buFont typeface="Arial"/>
        <a:buChar char="»"/>
        <a:defRPr sz="2400">
          <a:latin typeface="Calibri"/>
          <a:ea typeface="Calibri"/>
          <a:cs typeface="Calibri"/>
          <a:sym typeface="Calibri"/>
        </a:defRPr>
      </a:lvl5pPr>
      <a:lvl6pPr marL="2560320" indent="-274320" defTabSz="457200">
        <a:spcBef>
          <a:spcPts val="500"/>
        </a:spcBef>
        <a:buSzPct val="100000"/>
        <a:buFont typeface="Arial"/>
        <a:buChar char="•"/>
        <a:defRPr sz="2400">
          <a:latin typeface="Calibri"/>
          <a:ea typeface="Calibri"/>
          <a:cs typeface="Calibri"/>
          <a:sym typeface="Calibri"/>
        </a:defRPr>
      </a:lvl6pPr>
      <a:lvl7pPr marL="3017520" indent="-274320" defTabSz="457200">
        <a:spcBef>
          <a:spcPts val="500"/>
        </a:spcBef>
        <a:buSzPct val="100000"/>
        <a:buFont typeface="Arial"/>
        <a:buChar char="•"/>
        <a:defRPr sz="2400">
          <a:latin typeface="Calibri"/>
          <a:ea typeface="Calibri"/>
          <a:cs typeface="Calibri"/>
          <a:sym typeface="Calibri"/>
        </a:defRPr>
      </a:lvl7pPr>
      <a:lvl8pPr marL="3474720" indent="-274320" defTabSz="457200">
        <a:spcBef>
          <a:spcPts val="500"/>
        </a:spcBef>
        <a:buSzPct val="100000"/>
        <a:buFont typeface="Arial"/>
        <a:buChar char="•"/>
        <a:defRPr sz="2400">
          <a:latin typeface="Calibri"/>
          <a:ea typeface="Calibri"/>
          <a:cs typeface="Calibri"/>
          <a:sym typeface="Calibri"/>
        </a:defRPr>
      </a:lvl8pPr>
      <a:lvl9pPr marL="3931920" indent="-274320" defTabSz="457200">
        <a:spcBef>
          <a:spcPts val="500"/>
        </a:spcBef>
        <a:buSzPct val="100000"/>
        <a:buFont typeface="Arial"/>
        <a:buChar char="•"/>
        <a:defRPr sz="2400">
          <a:latin typeface="Calibri"/>
          <a:ea typeface="Calibri"/>
          <a:cs typeface="Calibri"/>
          <a:sym typeface="Calibri"/>
        </a:defRPr>
      </a:lvl9pPr>
    </p:bodyStyle>
    <p:otherStyle>
      <a:lvl1pPr algn="r" defTabSz="457200">
        <a:defRPr>
          <a:solidFill>
            <a:schemeClr val="tx1"/>
          </a:solidFill>
          <a:latin typeface="+mn-lt"/>
          <a:ea typeface="+mn-ea"/>
          <a:cs typeface="+mn-cs"/>
          <a:sym typeface="Helvetica Neue"/>
        </a:defRPr>
      </a:lvl1pPr>
      <a:lvl2pPr algn="r" defTabSz="457200">
        <a:defRPr>
          <a:solidFill>
            <a:schemeClr val="tx1"/>
          </a:solidFill>
          <a:latin typeface="+mn-lt"/>
          <a:ea typeface="+mn-ea"/>
          <a:cs typeface="+mn-cs"/>
          <a:sym typeface="Helvetica Neue"/>
        </a:defRPr>
      </a:lvl2pPr>
      <a:lvl3pPr algn="r" defTabSz="457200">
        <a:defRPr>
          <a:solidFill>
            <a:schemeClr val="tx1"/>
          </a:solidFill>
          <a:latin typeface="+mn-lt"/>
          <a:ea typeface="+mn-ea"/>
          <a:cs typeface="+mn-cs"/>
          <a:sym typeface="Helvetica Neue"/>
        </a:defRPr>
      </a:lvl3pPr>
      <a:lvl4pPr algn="r" defTabSz="457200">
        <a:defRPr>
          <a:solidFill>
            <a:schemeClr val="tx1"/>
          </a:solidFill>
          <a:latin typeface="+mn-lt"/>
          <a:ea typeface="+mn-ea"/>
          <a:cs typeface="+mn-cs"/>
          <a:sym typeface="Helvetica Neue"/>
        </a:defRPr>
      </a:lvl4pPr>
      <a:lvl5pPr algn="r" defTabSz="457200">
        <a:defRPr>
          <a:solidFill>
            <a:schemeClr val="tx1"/>
          </a:solidFill>
          <a:latin typeface="+mn-lt"/>
          <a:ea typeface="+mn-ea"/>
          <a:cs typeface="+mn-cs"/>
          <a:sym typeface="Helvetica Neue"/>
        </a:defRPr>
      </a:lvl5pPr>
      <a:lvl6pPr algn="r" defTabSz="457200">
        <a:defRPr>
          <a:solidFill>
            <a:schemeClr val="tx1"/>
          </a:solidFill>
          <a:latin typeface="+mn-lt"/>
          <a:ea typeface="+mn-ea"/>
          <a:cs typeface="+mn-cs"/>
          <a:sym typeface="Helvetica Neue"/>
        </a:defRPr>
      </a:lvl6pPr>
      <a:lvl7pPr algn="r" defTabSz="457200">
        <a:defRPr>
          <a:solidFill>
            <a:schemeClr val="tx1"/>
          </a:solidFill>
          <a:latin typeface="+mn-lt"/>
          <a:ea typeface="+mn-ea"/>
          <a:cs typeface="+mn-cs"/>
          <a:sym typeface="Helvetica Neue"/>
        </a:defRPr>
      </a:lvl7pPr>
      <a:lvl8pPr algn="r" defTabSz="457200">
        <a:defRPr>
          <a:solidFill>
            <a:schemeClr val="tx1"/>
          </a:solidFill>
          <a:latin typeface="+mn-lt"/>
          <a:ea typeface="+mn-ea"/>
          <a:cs typeface="+mn-cs"/>
          <a:sym typeface="Helvetica Neue"/>
        </a:defRPr>
      </a:lvl8pPr>
      <a:lvl9pPr algn="r" defTabSz="457200">
        <a:defRPr>
          <a:solidFill>
            <a:schemeClr val="tx1"/>
          </a:solidFill>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emf"/><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4.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5.tiff"/></Relationships>
</file>

<file path=ppt/slides/_rels/slide18.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8.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9.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9.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9.emf"/></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6.emf"/><Relationship Id="rId9" Type="http://schemas.openxmlformats.org/officeDocument/2006/relationships/image" Target="../media/image27.emf"/><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6.emf"/><Relationship Id="rId8" Type="http://schemas.openxmlformats.org/officeDocument/2006/relationships/image" Target="../media/image27.emf"/><Relationship Id="rId9" Type="http://schemas.openxmlformats.org/officeDocument/2006/relationships/image" Target="../media/image28.emf"/><Relationship Id="rId10" Type="http://schemas.openxmlformats.org/officeDocument/2006/relationships/image" Target="../media/image29.emf"/><Relationship Id="rId11" Type="http://schemas.openxmlformats.org/officeDocument/2006/relationships/image" Target="../media/image30.emf"/><Relationship Id="rId1" Type="http://schemas.openxmlformats.org/officeDocument/2006/relationships/slideLayout" Target="../slideLayouts/slideLayout5.xml"/><Relationship Id="rId2" Type="http://schemas.openxmlformats.org/officeDocument/2006/relationships/image" Target="../media/image24.png"/></Relationships>
</file>

<file path=ppt/slides/_rels/slide29.xml.rels><?xml version="1.0" encoding="UTF-8" standalone="yes"?>
<Relationships xmlns="http://schemas.openxmlformats.org/package/2006/relationships"><Relationship Id="rId11" Type="http://schemas.openxmlformats.org/officeDocument/2006/relationships/image" Target="../media/image30.emf"/><Relationship Id="rId12" Type="http://schemas.openxmlformats.org/officeDocument/2006/relationships/image" Target="../media/image31.emf"/><Relationship Id="rId1" Type="http://schemas.openxmlformats.org/officeDocument/2006/relationships/slideLayout" Target="../slideLayouts/slideLayout5.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6.emf"/><Relationship Id="rId8" Type="http://schemas.openxmlformats.org/officeDocument/2006/relationships/image" Target="../media/image27.emf"/><Relationship Id="rId9" Type="http://schemas.openxmlformats.org/officeDocument/2006/relationships/image" Target="../media/image28.emf"/><Relationship Id="rId10" Type="http://schemas.openxmlformats.org/officeDocument/2006/relationships/image" Target="../media/image29.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1" Type="http://schemas.openxmlformats.org/officeDocument/2006/relationships/image" Target="../media/image30.emf"/><Relationship Id="rId12" Type="http://schemas.openxmlformats.org/officeDocument/2006/relationships/image" Target="../media/image31.emf"/><Relationship Id="rId13" Type="http://schemas.openxmlformats.org/officeDocument/2006/relationships/image" Target="../media/image32.emf"/><Relationship Id="rId1" Type="http://schemas.openxmlformats.org/officeDocument/2006/relationships/slideLayout" Target="../slideLayouts/slideLayout5.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6.emf"/><Relationship Id="rId8" Type="http://schemas.openxmlformats.org/officeDocument/2006/relationships/image" Target="../media/image27.emf"/><Relationship Id="rId9" Type="http://schemas.openxmlformats.org/officeDocument/2006/relationships/image" Target="../media/image28.emf"/><Relationship Id="rId10" Type="http://schemas.openxmlformats.org/officeDocument/2006/relationships/image" Target="../media/image29.emf"/></Relationships>
</file>

<file path=ppt/slides/_rels/slide31.xml.rels><?xml version="1.0" encoding="UTF-8" standalone="yes"?>
<Relationships xmlns="http://schemas.openxmlformats.org/package/2006/relationships"><Relationship Id="rId11" Type="http://schemas.openxmlformats.org/officeDocument/2006/relationships/image" Target="../media/image30.emf"/><Relationship Id="rId12" Type="http://schemas.openxmlformats.org/officeDocument/2006/relationships/image" Target="../media/image31.emf"/><Relationship Id="rId13" Type="http://schemas.openxmlformats.org/officeDocument/2006/relationships/image" Target="../media/image32.emf"/><Relationship Id="rId14" Type="http://schemas.openxmlformats.org/officeDocument/2006/relationships/image" Target="../media/image33.emf"/><Relationship Id="rId1" Type="http://schemas.openxmlformats.org/officeDocument/2006/relationships/slideLayout" Target="../slideLayouts/slideLayout5.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6.emf"/><Relationship Id="rId8" Type="http://schemas.openxmlformats.org/officeDocument/2006/relationships/image" Target="../media/image27.emf"/><Relationship Id="rId9" Type="http://schemas.openxmlformats.org/officeDocument/2006/relationships/image" Target="../media/image28.emf"/><Relationship Id="rId10" Type="http://schemas.openxmlformats.org/officeDocument/2006/relationships/image" Target="../media/image29.emf"/></Relationships>
</file>

<file path=ppt/slides/_rels/slide32.xml.rels><?xml version="1.0" encoding="UTF-8" standalone="yes"?>
<Relationships xmlns="http://schemas.openxmlformats.org/package/2006/relationships"><Relationship Id="rId11" Type="http://schemas.openxmlformats.org/officeDocument/2006/relationships/image" Target="../media/image30.emf"/><Relationship Id="rId12" Type="http://schemas.openxmlformats.org/officeDocument/2006/relationships/image" Target="../media/image31.emf"/><Relationship Id="rId13" Type="http://schemas.openxmlformats.org/officeDocument/2006/relationships/image" Target="../media/image32.emf"/><Relationship Id="rId14" Type="http://schemas.openxmlformats.org/officeDocument/2006/relationships/image" Target="../media/image33.emf"/><Relationship Id="rId15" Type="http://schemas.openxmlformats.org/officeDocument/2006/relationships/image" Target="../media/image34.emf"/><Relationship Id="rId1" Type="http://schemas.openxmlformats.org/officeDocument/2006/relationships/slideLayout" Target="../slideLayouts/slideLayout5.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6.emf"/><Relationship Id="rId8" Type="http://schemas.openxmlformats.org/officeDocument/2006/relationships/image" Target="../media/image27.emf"/><Relationship Id="rId9" Type="http://schemas.openxmlformats.org/officeDocument/2006/relationships/image" Target="../media/image28.emf"/><Relationship Id="rId10" Type="http://schemas.openxmlformats.org/officeDocument/2006/relationships/image" Target="../media/image29.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35.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6.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36.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36.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36.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36.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36.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7.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38.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9.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40.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4.png"/></Relationships>
</file>

<file path=ppt/slides/_rels/slide67.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5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54.png"/></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5.xml"/><Relationship Id="rId2" Type="http://schemas.openxmlformats.org/officeDocument/2006/relationships/notesSlide" Target="../notesSlides/notesSlide60.xml"/></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5.xml"/><Relationship Id="rId2" Type="http://schemas.openxmlformats.org/officeDocument/2006/relationships/notesSlide" Target="../notesSlides/notesSlide61.xml"/></Relationships>
</file>

<file path=ppt/slides/_rels/slide76.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5.xml"/><Relationship Id="rId2" Type="http://schemas.openxmlformats.org/officeDocument/2006/relationships/notesSlide" Target="../notesSlides/notesSlide6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s>
</file>

<file path=ppt/slides/_rels/slide78.xml.rels><?xml version="1.0" encoding="UTF-8" standalone="yes"?>
<Relationships xmlns="http://schemas.openxmlformats.org/package/2006/relationships"><Relationship Id="rId3" Type="http://schemas.openxmlformats.org/officeDocument/2006/relationships/image" Target="../media/image58.jpeg"/><Relationship Id="rId4" Type="http://schemas.openxmlformats.org/officeDocument/2006/relationships/image" Target="../media/image59.jpeg"/><Relationship Id="rId5" Type="http://schemas.openxmlformats.org/officeDocument/2006/relationships/image" Target="../media/image60.png"/><Relationship Id="rId1" Type="http://schemas.openxmlformats.org/officeDocument/2006/relationships/slideLayout" Target="../slideLayouts/slideLayout5.xml"/><Relationship Id="rId2" Type="http://schemas.openxmlformats.org/officeDocument/2006/relationships/image" Target="../media/image5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5.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STUDY OF THE IMPACT OF NON-DETERMINISM ON NUMERICAL REPRODUCIBILITY</a:t>
            </a:r>
            <a:br>
              <a:rPr lang="en-US" dirty="0"/>
            </a:br>
            <a:r>
              <a:rPr lang="en-US" dirty="0"/>
              <a:t>AND DEBUGGING AT THE EXASCALE </a:t>
            </a:r>
            <a:br>
              <a:rPr lang="en-US" dirty="0"/>
            </a:br>
            <a:endParaRPr lang="en-US" dirty="0"/>
          </a:p>
        </p:txBody>
      </p:sp>
      <p:sp>
        <p:nvSpPr>
          <p:cNvPr id="5" name="Text Placeholder 4"/>
          <p:cNvSpPr>
            <a:spLocks noGrp="1"/>
          </p:cNvSpPr>
          <p:nvPr>
            <p:ph type="body" idx="1"/>
          </p:nvPr>
        </p:nvSpPr>
        <p:spPr/>
        <p:txBody>
          <a:bodyPr/>
          <a:lstStyle/>
          <a:p>
            <a:endParaRPr lang="en-US" dirty="0" smtClean="0"/>
          </a:p>
          <a:p>
            <a:r>
              <a:rPr lang="en-US" dirty="0" smtClean="0"/>
              <a:t>Dylan Chapp</a:t>
            </a:r>
          </a:p>
          <a:p>
            <a:r>
              <a:rPr lang="en-US" dirty="0" smtClean="0"/>
              <a:t>Advisor: Dr. Michela </a:t>
            </a:r>
            <a:r>
              <a:rPr lang="en-US" dirty="0" err="1" smtClean="0"/>
              <a:t>Taufer</a:t>
            </a:r>
            <a:r>
              <a:rPr lang="en-US" dirty="0" smtClean="0"/>
              <a:t/>
            </a:r>
            <a:br>
              <a:rPr lang="en-US" dirty="0" smtClean="0"/>
            </a:br>
            <a:r>
              <a:rPr lang="en-US" dirty="0" smtClean="0"/>
              <a:t>Committee Members: </a:t>
            </a:r>
            <a:br>
              <a:rPr lang="en-US" dirty="0" smtClean="0"/>
            </a:br>
            <a:r>
              <a:rPr lang="en-US" dirty="0" smtClean="0"/>
              <a:t>Dr. Michela </a:t>
            </a:r>
            <a:r>
              <a:rPr lang="en-US" dirty="0" err="1" smtClean="0"/>
              <a:t>Taufer</a:t>
            </a:r>
            <a:r>
              <a:rPr lang="en-US" dirty="0" smtClean="0"/>
              <a:t>, Dr. </a:t>
            </a:r>
            <a:r>
              <a:rPr lang="en-US" dirty="0" err="1" smtClean="0"/>
              <a:t>Sunita</a:t>
            </a:r>
            <a:r>
              <a:rPr lang="en-US" dirty="0" smtClean="0"/>
              <a:t> </a:t>
            </a:r>
            <a:r>
              <a:rPr lang="en-US" dirty="0" err="1" smtClean="0"/>
              <a:t>Chandrasekaran</a:t>
            </a:r>
            <a:endParaRPr lang="en-US" dirty="0"/>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Non-Determinism at Extreme Scale</a:t>
            </a:r>
          </a:p>
        </p:txBody>
      </p:sp>
      <p:grpSp>
        <p:nvGrpSpPr>
          <p:cNvPr id="4" name="Group 3"/>
          <p:cNvGrpSpPr/>
          <p:nvPr/>
        </p:nvGrpSpPr>
        <p:grpSpPr>
          <a:xfrm>
            <a:off x="365341" y="2267712"/>
            <a:ext cx="8413318" cy="3349685"/>
            <a:chOff x="365341" y="2267712"/>
            <a:chExt cx="8413318" cy="3349685"/>
          </a:xfrm>
        </p:grpSpPr>
        <p:pic>
          <p:nvPicPr>
            <p:cNvPr id="5" name="Picture 4"/>
            <p:cNvPicPr>
              <a:picLocks noChangeAspect="1"/>
            </p:cNvPicPr>
            <p:nvPr/>
          </p:nvPicPr>
          <p:blipFill>
            <a:blip r:embed="rId3"/>
            <a:stretch>
              <a:fillRect/>
            </a:stretch>
          </p:blipFill>
          <p:spPr>
            <a:xfrm>
              <a:off x="365341" y="2269796"/>
              <a:ext cx="4206659" cy="2015303"/>
            </a:xfrm>
            <a:prstGeom prst="rect">
              <a:avLst/>
            </a:prstGeom>
          </p:spPr>
        </p:pic>
        <p:pic>
          <p:nvPicPr>
            <p:cNvPr id="6" name="Picture 5"/>
            <p:cNvPicPr>
              <a:picLocks noChangeAspect="1"/>
            </p:cNvPicPr>
            <p:nvPr/>
          </p:nvPicPr>
          <p:blipFill>
            <a:blip r:embed="rId4"/>
            <a:stretch>
              <a:fillRect/>
            </a:stretch>
          </p:blipFill>
          <p:spPr>
            <a:xfrm>
              <a:off x="4964373" y="2267712"/>
              <a:ext cx="3801504" cy="2136767"/>
            </a:xfrm>
            <a:prstGeom prst="rect">
              <a:avLst/>
            </a:prstGeom>
          </p:spPr>
        </p:pic>
        <p:cxnSp>
          <p:nvCxnSpPr>
            <p:cNvPr id="7" name="Straight Arrow Connector 6"/>
            <p:cNvCxnSpPr/>
            <p:nvPr/>
          </p:nvCxnSpPr>
          <p:spPr>
            <a:xfrm>
              <a:off x="414601" y="4873404"/>
              <a:ext cx="3963841" cy="0"/>
            </a:xfrm>
            <a:prstGeom prst="straightConnector1">
              <a:avLst/>
            </a:prstGeom>
            <a:noFill/>
            <a:ln w="25400" cap="flat">
              <a:solidFill>
                <a:srgbClr val="4F81BD"/>
              </a:solidFill>
              <a:prstDash val="solid"/>
              <a:bevel/>
              <a:headEnd type="triangle"/>
              <a:tailEnd type="triangle"/>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cxnSp>
        <p:cxnSp>
          <p:nvCxnSpPr>
            <p:cNvPr id="8" name="Straight Connector 7"/>
            <p:cNvCxnSpPr/>
            <p:nvPr/>
          </p:nvCxnSpPr>
          <p:spPr>
            <a:xfrm>
              <a:off x="2373740" y="4734179"/>
              <a:ext cx="0" cy="297618"/>
            </a:xfrm>
            <a:prstGeom prst="line">
              <a:avLst/>
            </a:pr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cxnSp>
        <p:sp>
          <p:nvSpPr>
            <p:cNvPr id="9" name="TextBox 8"/>
            <p:cNvSpPr txBox="1"/>
            <p:nvPr/>
          </p:nvSpPr>
          <p:spPr>
            <a:xfrm>
              <a:off x="909278" y="4516211"/>
              <a:ext cx="213466" cy="46927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sz="3600" dirty="0">
                  <a:solidFill>
                    <a:srgbClr val="000000"/>
                  </a:solidFill>
                </a:rPr>
                <a:t>(</a:t>
              </a:r>
              <a:endParaRPr kumimoji="0" lang="en-US" sz="3600" b="0" i="0" u="none" strike="noStrike" cap="none" spc="0" normalizeH="0" baseline="0" dirty="0" smtClean="0">
                <a:ln>
                  <a:noFill/>
                </a:ln>
                <a:solidFill>
                  <a:srgbClr val="000000"/>
                </a:solidFill>
                <a:effectLst/>
                <a:uFillTx/>
                <a:latin typeface="+mj-lt"/>
                <a:ea typeface="+mj-ea"/>
                <a:cs typeface="+mj-cs"/>
                <a:sym typeface="Helvetica"/>
              </a:endParaRPr>
            </a:p>
          </p:txBody>
        </p:sp>
        <p:sp>
          <p:nvSpPr>
            <p:cNvPr id="10" name="TextBox 9"/>
            <p:cNvSpPr txBox="1"/>
            <p:nvPr/>
          </p:nvSpPr>
          <p:spPr>
            <a:xfrm>
              <a:off x="3704806" y="4516211"/>
              <a:ext cx="213466" cy="46927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sz="3600" smtClean="0">
                  <a:solidFill>
                    <a:srgbClr val="000000"/>
                  </a:solidFill>
                </a:rPr>
                <a:t>)</a:t>
              </a:r>
              <a:endParaRPr kumimoji="0" lang="en-US" sz="3600" b="0" i="0" u="none" strike="noStrike" cap="none" spc="0" normalizeH="0" baseline="0" dirty="0" smtClean="0">
                <a:ln>
                  <a:noFill/>
                </a:ln>
                <a:solidFill>
                  <a:srgbClr val="000000"/>
                </a:solidFill>
                <a:effectLst/>
                <a:uFillTx/>
                <a:latin typeface="+mj-lt"/>
                <a:ea typeface="+mj-ea"/>
                <a:cs typeface="+mj-cs"/>
                <a:sym typeface="Helvetica"/>
              </a:endParaRPr>
            </a:p>
          </p:txBody>
        </p:sp>
        <p:cxnSp>
          <p:nvCxnSpPr>
            <p:cNvPr id="11" name="Straight Arrow Connector 10"/>
            <p:cNvCxnSpPr/>
            <p:nvPr/>
          </p:nvCxnSpPr>
          <p:spPr>
            <a:xfrm>
              <a:off x="2466806" y="4331408"/>
              <a:ext cx="348817" cy="337753"/>
            </a:xfrm>
            <a:prstGeom prst="straightConnector1">
              <a:avLst/>
            </a:prstGeom>
            <a:noFill/>
            <a:ln w="25400" cap="flat">
              <a:solidFill>
                <a:schemeClr val="accent2"/>
              </a:solidFill>
              <a:prstDash val="solid"/>
              <a:bevel/>
              <a:tailEnd type="triangle"/>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cxnSp>
        <p:cxnSp>
          <p:nvCxnSpPr>
            <p:cNvPr id="12" name="Straight Arrow Connector 11"/>
            <p:cNvCxnSpPr/>
            <p:nvPr/>
          </p:nvCxnSpPr>
          <p:spPr>
            <a:xfrm>
              <a:off x="4810882" y="4873404"/>
              <a:ext cx="3967777" cy="0"/>
            </a:xfrm>
            <a:prstGeom prst="straightConnector1">
              <a:avLst/>
            </a:prstGeom>
            <a:noFill/>
            <a:ln w="25400" cap="flat">
              <a:solidFill>
                <a:srgbClr val="4F81BD"/>
              </a:solidFill>
              <a:prstDash val="solid"/>
              <a:bevel/>
              <a:headEnd type="triangle"/>
              <a:tailEnd type="triangle"/>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cxnSp>
        <p:cxnSp>
          <p:nvCxnSpPr>
            <p:cNvPr id="13" name="Straight Connector 12"/>
            <p:cNvCxnSpPr/>
            <p:nvPr/>
          </p:nvCxnSpPr>
          <p:spPr>
            <a:xfrm>
              <a:off x="6771967" y="4735466"/>
              <a:ext cx="0" cy="301752"/>
            </a:xfrm>
            <a:prstGeom prst="line">
              <a:avLst/>
            </a:pr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cxnSp>
        <p:sp>
          <p:nvSpPr>
            <p:cNvPr id="14" name="TextBox 13"/>
            <p:cNvSpPr txBox="1"/>
            <p:nvPr/>
          </p:nvSpPr>
          <p:spPr>
            <a:xfrm>
              <a:off x="5306066" y="4518643"/>
              <a:ext cx="213678" cy="46493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sz="3600" dirty="0">
                  <a:solidFill>
                    <a:srgbClr val="000000"/>
                  </a:solidFill>
                </a:rPr>
                <a:t>(</a:t>
              </a:r>
              <a:endParaRPr kumimoji="0" lang="en-US" sz="3600" b="0" i="0" u="none" strike="noStrike" cap="none" spc="0" normalizeH="0" baseline="0" dirty="0" smtClean="0">
                <a:ln>
                  <a:noFill/>
                </a:ln>
                <a:solidFill>
                  <a:srgbClr val="000000"/>
                </a:solidFill>
                <a:effectLst/>
                <a:uFillTx/>
                <a:latin typeface="+mj-lt"/>
                <a:ea typeface="+mj-ea"/>
                <a:cs typeface="+mj-cs"/>
                <a:sym typeface="Helvetica"/>
              </a:endParaRPr>
            </a:p>
          </p:txBody>
        </p:sp>
        <p:sp>
          <p:nvSpPr>
            <p:cNvPr id="15" name="TextBox 14"/>
            <p:cNvSpPr txBox="1"/>
            <p:nvPr/>
          </p:nvSpPr>
          <p:spPr>
            <a:xfrm>
              <a:off x="8104370" y="4518643"/>
              <a:ext cx="213678" cy="46493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sz="3600" smtClean="0">
                  <a:solidFill>
                    <a:srgbClr val="000000"/>
                  </a:solidFill>
                </a:rPr>
                <a:t>)</a:t>
              </a:r>
              <a:endParaRPr kumimoji="0" lang="en-US" sz="3600" b="0" i="0" u="none" strike="noStrike" cap="none" spc="0" normalizeH="0" baseline="0" dirty="0" smtClean="0">
                <a:ln>
                  <a:noFill/>
                </a:ln>
                <a:solidFill>
                  <a:srgbClr val="000000"/>
                </a:solidFill>
                <a:effectLst/>
                <a:uFillTx/>
                <a:latin typeface="+mj-lt"/>
                <a:ea typeface="+mj-ea"/>
                <a:cs typeface="+mj-cs"/>
                <a:sym typeface="Helvetica"/>
              </a:endParaRPr>
            </a:p>
          </p:txBody>
        </p:sp>
        <p:sp>
          <p:nvSpPr>
            <p:cNvPr id="16" name="TextBox 15"/>
            <p:cNvSpPr txBox="1"/>
            <p:nvPr/>
          </p:nvSpPr>
          <p:spPr>
            <a:xfrm>
              <a:off x="3981073" y="5347577"/>
              <a:ext cx="1215309" cy="26567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e</a:t>
              </a:r>
              <a:r>
                <a:rPr kumimoji="0" lang="en-US" sz="1800" b="0" i="0" u="none" strike="noStrike" cap="none" spc="0" normalizeH="0" baseline="0" dirty="0" smtClean="0">
                  <a:ln>
                    <a:noFill/>
                  </a:ln>
                  <a:solidFill>
                    <a:srgbClr val="000000"/>
                  </a:solidFill>
                  <a:effectLst/>
                  <a:uFillTx/>
                  <a:latin typeface="+mj-lt"/>
                  <a:ea typeface="+mj-ea"/>
                  <a:cs typeface="+mj-cs"/>
                  <a:sym typeface="Helvetica"/>
                </a:rPr>
                <a:t>rror bounds</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cxnSp>
          <p:nvCxnSpPr>
            <p:cNvPr id="17" name="Straight Connector 16"/>
            <p:cNvCxnSpPr/>
            <p:nvPr/>
          </p:nvCxnSpPr>
          <p:spPr>
            <a:xfrm>
              <a:off x="7214288" y="4735466"/>
              <a:ext cx="0" cy="301752"/>
            </a:xfrm>
            <a:prstGeom prst="line">
              <a:avLst/>
            </a:prstGeom>
            <a:noFill/>
            <a:ln w="25400" cap="flat">
              <a:solidFill>
                <a:schemeClr val="accent2"/>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cxnSp>
        <p:cxnSp>
          <p:nvCxnSpPr>
            <p:cNvPr id="18" name="Straight Arrow Connector 17"/>
            <p:cNvCxnSpPr/>
            <p:nvPr/>
          </p:nvCxnSpPr>
          <p:spPr>
            <a:xfrm flipH="1">
              <a:off x="6541316" y="4404479"/>
              <a:ext cx="179492" cy="264494"/>
            </a:xfrm>
            <a:prstGeom prst="straightConnector1">
              <a:avLst/>
            </a:prstGeom>
            <a:noFill/>
            <a:ln w="25400" cap="flat">
              <a:solidFill>
                <a:schemeClr val="accent2"/>
              </a:solidFill>
              <a:prstDash val="solid"/>
              <a:bevel/>
              <a:tailEnd type="triangle"/>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cxnSp>
        <p:cxnSp>
          <p:nvCxnSpPr>
            <p:cNvPr id="19" name="Straight Connector 18"/>
            <p:cNvCxnSpPr/>
            <p:nvPr/>
          </p:nvCxnSpPr>
          <p:spPr>
            <a:xfrm>
              <a:off x="6525691" y="4735466"/>
              <a:ext cx="0" cy="301752"/>
            </a:xfrm>
            <a:prstGeom prst="line">
              <a:avLst/>
            </a:prstGeom>
            <a:noFill/>
            <a:ln w="25400" cap="flat">
              <a:solidFill>
                <a:schemeClr val="accent2"/>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cxnSp>
        <p:sp>
          <p:nvSpPr>
            <p:cNvPr id="20" name="TextBox 19"/>
            <p:cNvSpPr txBox="1"/>
            <p:nvPr/>
          </p:nvSpPr>
          <p:spPr>
            <a:xfrm>
              <a:off x="7118889" y="4367445"/>
              <a:ext cx="360294" cy="26567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accent2"/>
                  </a:solidFill>
                  <a:effectLst/>
                  <a:uFillTx/>
                  <a:latin typeface="+mj-lt"/>
                  <a:ea typeface="+mj-ea"/>
                  <a:cs typeface="+mj-cs"/>
                  <a:sym typeface="Helvetica"/>
                </a:rPr>
                <a:t>s</a:t>
              </a:r>
              <a:r>
                <a:rPr kumimoji="0" lang="en-US" sz="1800" b="0" i="0" u="none" strike="noStrike" cap="none" spc="0" normalizeH="0" baseline="-25000" dirty="0" smtClean="0">
                  <a:ln>
                    <a:noFill/>
                  </a:ln>
                  <a:solidFill>
                    <a:schemeClr val="accent2"/>
                  </a:solidFill>
                  <a:effectLst/>
                  <a:uFillTx/>
                  <a:latin typeface="+mj-lt"/>
                  <a:ea typeface="+mj-ea"/>
                  <a:cs typeface="+mj-cs"/>
                  <a:sym typeface="Helvetica"/>
                </a:rPr>
                <a:t>1</a:t>
              </a:r>
              <a:endParaRPr kumimoji="0" lang="en-US" sz="1800" b="0" i="0" u="none" strike="noStrike" cap="none" spc="0" normalizeH="0" baseline="-25000" dirty="0">
                <a:ln>
                  <a:noFill/>
                </a:ln>
                <a:solidFill>
                  <a:schemeClr val="accent2"/>
                </a:solidFill>
                <a:effectLst/>
                <a:uFillTx/>
                <a:latin typeface="+mj-lt"/>
                <a:ea typeface="+mj-ea"/>
                <a:cs typeface="+mj-cs"/>
                <a:sym typeface="Helvetica"/>
              </a:endParaRPr>
            </a:p>
          </p:txBody>
        </p:sp>
        <p:cxnSp>
          <p:nvCxnSpPr>
            <p:cNvPr id="21" name="Straight Connector 20"/>
            <p:cNvCxnSpPr/>
            <p:nvPr/>
          </p:nvCxnSpPr>
          <p:spPr>
            <a:xfrm>
              <a:off x="2815623" y="4736592"/>
              <a:ext cx="0" cy="301752"/>
            </a:xfrm>
            <a:prstGeom prst="line">
              <a:avLst/>
            </a:prstGeom>
            <a:noFill/>
            <a:ln w="25400" cap="flat">
              <a:solidFill>
                <a:schemeClr val="accent2"/>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cxnSp>
        <p:cxnSp>
          <p:nvCxnSpPr>
            <p:cNvPr id="22" name="Straight Connector 21"/>
            <p:cNvCxnSpPr/>
            <p:nvPr/>
          </p:nvCxnSpPr>
          <p:spPr>
            <a:xfrm>
              <a:off x="2127026" y="4736591"/>
              <a:ext cx="0" cy="301752"/>
            </a:xfrm>
            <a:prstGeom prst="line">
              <a:avLst/>
            </a:prstGeom>
            <a:noFill/>
            <a:ln w="25400" cap="flat">
              <a:solidFill>
                <a:schemeClr val="accent2"/>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cxnSp>
        <p:sp>
          <p:nvSpPr>
            <p:cNvPr id="23" name="TextBox 22"/>
            <p:cNvSpPr txBox="1"/>
            <p:nvPr/>
          </p:nvSpPr>
          <p:spPr>
            <a:xfrm>
              <a:off x="2899645" y="4336728"/>
              <a:ext cx="360294" cy="26567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accent2"/>
                  </a:solidFill>
                  <a:effectLst/>
                  <a:uFillTx/>
                  <a:latin typeface="+mj-lt"/>
                  <a:ea typeface="+mj-ea"/>
                  <a:cs typeface="+mj-cs"/>
                  <a:sym typeface="Helvetica"/>
                </a:rPr>
                <a:t>s</a:t>
              </a:r>
              <a:r>
                <a:rPr kumimoji="0" lang="en-US" sz="1800" b="0" i="0" u="none" strike="noStrike" cap="none" spc="0" normalizeH="0" baseline="-25000" dirty="0" smtClean="0">
                  <a:ln>
                    <a:noFill/>
                  </a:ln>
                  <a:solidFill>
                    <a:schemeClr val="accent2"/>
                  </a:solidFill>
                  <a:effectLst/>
                  <a:uFillTx/>
                  <a:latin typeface="+mj-lt"/>
                  <a:ea typeface="+mj-ea"/>
                  <a:cs typeface="+mj-cs"/>
                  <a:sym typeface="Helvetica"/>
                </a:rPr>
                <a:t>1</a:t>
              </a:r>
              <a:endParaRPr kumimoji="0" lang="en-US" sz="1800" b="0" i="0" u="none" strike="noStrike" cap="none" spc="0" normalizeH="0" baseline="-25000" dirty="0">
                <a:ln>
                  <a:noFill/>
                </a:ln>
                <a:solidFill>
                  <a:schemeClr val="accent2"/>
                </a:solidFill>
                <a:effectLst/>
                <a:uFillTx/>
                <a:latin typeface="+mj-lt"/>
                <a:ea typeface="+mj-ea"/>
                <a:cs typeface="+mj-cs"/>
                <a:sym typeface="Helvetica"/>
              </a:endParaRPr>
            </a:p>
          </p:txBody>
        </p:sp>
        <p:sp>
          <p:nvSpPr>
            <p:cNvPr id="24" name="TextBox 23"/>
            <p:cNvSpPr txBox="1"/>
            <p:nvPr/>
          </p:nvSpPr>
          <p:spPr>
            <a:xfrm>
              <a:off x="1796946" y="4328411"/>
              <a:ext cx="360294"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accent2"/>
                  </a:solidFill>
                  <a:effectLst/>
                  <a:uFillTx/>
                  <a:latin typeface="+mj-lt"/>
                  <a:ea typeface="+mj-ea"/>
                  <a:cs typeface="+mj-cs"/>
                  <a:sym typeface="Helvetica"/>
                </a:rPr>
                <a:t>s</a:t>
              </a:r>
              <a:r>
                <a:rPr lang="en-US" baseline="-25000" dirty="0">
                  <a:solidFill>
                    <a:schemeClr val="accent2"/>
                  </a:solidFill>
                </a:rPr>
                <a:t>2</a:t>
              </a:r>
              <a:endParaRPr kumimoji="0" lang="en-US" sz="1800" b="0" i="0" u="none" strike="noStrike" cap="none" spc="0" normalizeH="0" baseline="-25000" dirty="0">
                <a:ln>
                  <a:noFill/>
                </a:ln>
                <a:solidFill>
                  <a:schemeClr val="accent2"/>
                </a:solidFill>
                <a:effectLst/>
                <a:uFillTx/>
                <a:latin typeface="+mj-lt"/>
                <a:ea typeface="+mj-ea"/>
                <a:cs typeface="+mj-cs"/>
                <a:sym typeface="Helvetica"/>
              </a:endParaRPr>
            </a:p>
          </p:txBody>
        </p:sp>
        <p:sp>
          <p:nvSpPr>
            <p:cNvPr id="25" name="TextBox 24"/>
            <p:cNvSpPr txBox="1"/>
            <p:nvPr/>
          </p:nvSpPr>
          <p:spPr>
            <a:xfrm>
              <a:off x="6157515" y="4308587"/>
              <a:ext cx="360294"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accent2"/>
                  </a:solidFill>
                  <a:effectLst/>
                  <a:uFillTx/>
                  <a:latin typeface="+mj-lt"/>
                  <a:ea typeface="+mj-ea"/>
                  <a:cs typeface="+mj-cs"/>
                  <a:sym typeface="Helvetica"/>
                </a:rPr>
                <a:t>s</a:t>
              </a:r>
              <a:r>
                <a:rPr lang="en-US" baseline="-25000" dirty="0">
                  <a:solidFill>
                    <a:schemeClr val="accent2"/>
                  </a:solidFill>
                </a:rPr>
                <a:t>2</a:t>
              </a:r>
              <a:endParaRPr kumimoji="0" lang="en-US" sz="1800" b="0" i="0" u="none" strike="noStrike" cap="none" spc="0" normalizeH="0" baseline="-25000" dirty="0">
                <a:ln>
                  <a:noFill/>
                </a:ln>
                <a:solidFill>
                  <a:schemeClr val="accent2"/>
                </a:solidFill>
                <a:effectLst/>
                <a:uFillTx/>
                <a:latin typeface="+mj-lt"/>
                <a:ea typeface="+mj-ea"/>
                <a:cs typeface="+mj-cs"/>
                <a:sym typeface="Helvetica"/>
              </a:endParaRPr>
            </a:p>
          </p:txBody>
        </p:sp>
        <p:cxnSp>
          <p:nvCxnSpPr>
            <p:cNvPr id="26" name="Straight Arrow Connector 25"/>
            <p:cNvCxnSpPr/>
            <p:nvPr/>
          </p:nvCxnSpPr>
          <p:spPr>
            <a:xfrm rot="18900000" flipH="1" flipV="1">
              <a:off x="3918272" y="5141511"/>
              <a:ext cx="0" cy="301752"/>
            </a:xfrm>
            <a:prstGeom prst="straightConnector1">
              <a:avLst/>
            </a:prstGeom>
            <a:noFill/>
            <a:ln w="25400" cap="flat">
              <a:solidFill>
                <a:schemeClr val="tx1"/>
              </a:solidFill>
              <a:prstDash val="solid"/>
              <a:bevel/>
              <a:tailEnd type="triangle"/>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cxnSp>
        <p:cxnSp>
          <p:nvCxnSpPr>
            <p:cNvPr id="27" name="Straight Arrow Connector 26"/>
            <p:cNvCxnSpPr/>
            <p:nvPr/>
          </p:nvCxnSpPr>
          <p:spPr>
            <a:xfrm rot="2700000" flipH="1" flipV="1">
              <a:off x="5303069" y="5142179"/>
              <a:ext cx="0" cy="301752"/>
            </a:xfrm>
            <a:prstGeom prst="straightConnector1">
              <a:avLst/>
            </a:prstGeom>
            <a:noFill/>
            <a:ln w="25400" cap="flat">
              <a:solidFill>
                <a:schemeClr val="tx1"/>
              </a:solidFill>
              <a:prstDash val="solid"/>
              <a:bevel/>
              <a:tailEnd type="triangle"/>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cxnSp>
        <p:grpSp>
          <p:nvGrpSpPr>
            <p:cNvPr id="28" name="Group 27"/>
            <p:cNvGrpSpPr/>
            <p:nvPr/>
          </p:nvGrpSpPr>
          <p:grpSpPr>
            <a:xfrm>
              <a:off x="990094" y="5138928"/>
              <a:ext cx="7019305" cy="478469"/>
              <a:chOff x="990094" y="5138928"/>
              <a:chExt cx="7019305" cy="478469"/>
            </a:xfrm>
          </p:grpSpPr>
          <p:sp>
            <p:nvSpPr>
              <p:cNvPr id="29" name="TextBox 28"/>
              <p:cNvSpPr txBox="1"/>
              <p:nvPr/>
            </p:nvSpPr>
            <p:spPr>
              <a:xfrm>
                <a:off x="990094" y="5349240"/>
                <a:ext cx="991740" cy="2681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chemeClr val="accent1"/>
                    </a:solidFill>
                  </a:rPr>
                  <a:t>e</a:t>
                </a:r>
                <a:r>
                  <a:rPr lang="en-US" dirty="0" smtClean="0">
                    <a:solidFill>
                      <a:schemeClr val="accent1"/>
                    </a:solidFill>
                  </a:rPr>
                  <a:t>xact sum</a:t>
                </a:r>
                <a:endParaRPr kumimoji="0" lang="en-US" sz="1800" b="0" i="0" u="none" strike="noStrike" cap="none" spc="0" normalizeH="0" baseline="0" dirty="0">
                  <a:ln>
                    <a:noFill/>
                  </a:ln>
                  <a:solidFill>
                    <a:schemeClr val="accent1"/>
                  </a:solidFill>
                  <a:effectLst/>
                  <a:uFillTx/>
                  <a:sym typeface="Helvetica"/>
                </a:endParaRPr>
              </a:p>
            </p:txBody>
          </p:sp>
          <p:cxnSp>
            <p:nvCxnSpPr>
              <p:cNvPr id="30" name="Straight Arrow Connector 29"/>
              <p:cNvCxnSpPr/>
              <p:nvPr/>
            </p:nvCxnSpPr>
            <p:spPr>
              <a:xfrm rot="18900000" flipH="1" flipV="1">
                <a:off x="6906177" y="5138928"/>
                <a:ext cx="0" cy="301752"/>
              </a:xfrm>
              <a:prstGeom prst="straightConnector1">
                <a:avLst/>
              </a:prstGeom>
              <a:noFill/>
              <a:ln w="25400" cap="flat">
                <a:solidFill>
                  <a:schemeClr val="accent1"/>
                </a:solidFill>
                <a:prstDash val="solid"/>
                <a:bevel/>
                <a:tailEnd type="triangle"/>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cxnSp>
          <p:sp>
            <p:nvSpPr>
              <p:cNvPr id="31" name="TextBox 30"/>
              <p:cNvSpPr txBox="1"/>
              <p:nvPr/>
            </p:nvSpPr>
            <p:spPr>
              <a:xfrm>
                <a:off x="7017659" y="5349240"/>
                <a:ext cx="991740" cy="2681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chemeClr val="accent1"/>
                    </a:solidFill>
                  </a:rPr>
                  <a:t>e</a:t>
                </a:r>
                <a:r>
                  <a:rPr lang="en-US" dirty="0" smtClean="0">
                    <a:solidFill>
                      <a:schemeClr val="accent1"/>
                    </a:solidFill>
                  </a:rPr>
                  <a:t>xact sum</a:t>
                </a:r>
                <a:endParaRPr kumimoji="0" lang="en-US" sz="1800" b="0" i="0" u="none" strike="noStrike" cap="none" spc="0" normalizeH="0" baseline="0" dirty="0">
                  <a:ln>
                    <a:noFill/>
                  </a:ln>
                  <a:solidFill>
                    <a:schemeClr val="accent1"/>
                  </a:solidFill>
                  <a:effectLst/>
                  <a:uFillTx/>
                  <a:sym typeface="Helvetica"/>
                </a:endParaRPr>
              </a:p>
            </p:txBody>
          </p:sp>
          <p:cxnSp>
            <p:nvCxnSpPr>
              <p:cNvPr id="32" name="Straight Arrow Connector 31"/>
              <p:cNvCxnSpPr/>
              <p:nvPr/>
            </p:nvCxnSpPr>
            <p:spPr>
              <a:xfrm rot="2700000" flipH="1" flipV="1">
                <a:off x="2210949" y="5138928"/>
                <a:ext cx="0" cy="301752"/>
              </a:xfrm>
              <a:prstGeom prst="straightConnector1">
                <a:avLst/>
              </a:prstGeom>
              <a:noFill/>
              <a:ln w="25400" cap="flat">
                <a:solidFill>
                  <a:schemeClr val="accent1"/>
                </a:solidFill>
                <a:prstDash val="solid"/>
                <a:bevel/>
                <a:tailEnd type="triangle"/>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cxnSp>
        </p:grpSp>
      </p:grpSp>
      <p:sp>
        <p:nvSpPr>
          <p:cNvPr id="33" name="Text Placeholder 2"/>
          <p:cNvSpPr>
            <a:spLocks noGrp="1"/>
          </p:cNvSpPr>
          <p:nvPr>
            <p:ph type="body" idx="1"/>
          </p:nvPr>
        </p:nvSpPr>
        <p:spPr>
          <a:xfrm>
            <a:off x="457200" y="1682018"/>
            <a:ext cx="8229600" cy="483476"/>
          </a:xfrm>
        </p:spPr>
        <p:txBody>
          <a:bodyPr/>
          <a:lstStyle/>
          <a:p>
            <a:pPr marL="0" indent="0">
              <a:buNone/>
            </a:pPr>
            <a:r>
              <a:rPr lang="en-US" dirty="0" smtClean="0"/>
              <a:t>Reduction tree shape</a:t>
            </a:r>
            <a:endParaRPr lang="en-US" dirty="0"/>
          </a:p>
        </p:txBody>
      </p:sp>
      <p:sp>
        <p:nvSpPr>
          <p:cNvPr id="35" name="Text Placeholder 2"/>
          <p:cNvSpPr txBox="1">
            <a:spLocks/>
          </p:cNvSpPr>
          <p:nvPr/>
        </p:nvSpPr>
        <p:spPr>
          <a:xfrm>
            <a:off x="457200" y="5939287"/>
            <a:ext cx="8229600" cy="48347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lvl1pPr marL="342900" indent="-342900" defTabSz="457200">
              <a:spcBef>
                <a:spcPts val="500"/>
              </a:spcBef>
              <a:buSzPct val="120000"/>
              <a:buFont typeface="Arial"/>
              <a:buChar char="•"/>
              <a:defRPr sz="2400">
                <a:latin typeface="Calibri"/>
                <a:ea typeface="Calibri"/>
                <a:cs typeface="Calibri"/>
                <a:sym typeface="Calibri"/>
              </a:defRPr>
            </a:lvl1pPr>
            <a:lvl2pPr marL="800100" indent="-342900" defTabSz="457200">
              <a:spcBef>
                <a:spcPts val="500"/>
              </a:spcBef>
              <a:buSzPct val="100000"/>
              <a:buFont typeface="Arial"/>
              <a:buChar char="▪"/>
              <a:defRPr sz="2400">
                <a:latin typeface="Calibri"/>
                <a:ea typeface="Calibri"/>
                <a:cs typeface="Calibri"/>
                <a:sym typeface="Calibri"/>
              </a:defRPr>
            </a:lvl2pPr>
            <a:lvl3pPr marL="1219200" indent="-304800" defTabSz="457200">
              <a:spcBef>
                <a:spcPts val="500"/>
              </a:spcBef>
              <a:buSzPct val="100000"/>
              <a:buFont typeface="Arial"/>
              <a:buChar char="•"/>
              <a:defRPr sz="2400">
                <a:latin typeface="Calibri"/>
                <a:ea typeface="Calibri"/>
                <a:cs typeface="Calibri"/>
                <a:sym typeface="Calibri"/>
              </a:defRPr>
            </a:lvl3pPr>
            <a:lvl4pPr marL="1676400" indent="-304800" defTabSz="457200">
              <a:spcBef>
                <a:spcPts val="500"/>
              </a:spcBef>
              <a:buSzPct val="100000"/>
              <a:buFont typeface="Arial"/>
              <a:buChar char="–"/>
              <a:defRPr sz="2400">
                <a:latin typeface="Calibri"/>
                <a:ea typeface="Calibri"/>
                <a:cs typeface="Calibri"/>
                <a:sym typeface="Calibri"/>
              </a:defRPr>
            </a:lvl4pPr>
            <a:lvl5pPr marL="2133600" indent="-304800" defTabSz="457200">
              <a:spcBef>
                <a:spcPts val="500"/>
              </a:spcBef>
              <a:buSzPct val="100000"/>
              <a:buFont typeface="Arial"/>
              <a:buChar char="»"/>
              <a:defRPr sz="2400">
                <a:latin typeface="Calibri"/>
                <a:ea typeface="Calibri"/>
                <a:cs typeface="Calibri"/>
                <a:sym typeface="Calibri"/>
              </a:defRPr>
            </a:lvl5pPr>
            <a:lvl6pPr marL="2560320" indent="-274320" defTabSz="457200">
              <a:spcBef>
                <a:spcPts val="500"/>
              </a:spcBef>
              <a:buSzPct val="100000"/>
              <a:buFont typeface="Arial"/>
              <a:buChar char="•"/>
              <a:defRPr sz="2400">
                <a:latin typeface="Calibri"/>
                <a:ea typeface="Calibri"/>
                <a:cs typeface="Calibri"/>
                <a:sym typeface="Calibri"/>
              </a:defRPr>
            </a:lvl6pPr>
            <a:lvl7pPr marL="3017520" indent="-274320" defTabSz="457200">
              <a:spcBef>
                <a:spcPts val="500"/>
              </a:spcBef>
              <a:buSzPct val="100000"/>
              <a:buFont typeface="Arial"/>
              <a:buChar char="•"/>
              <a:defRPr sz="2400">
                <a:latin typeface="Calibri"/>
                <a:ea typeface="Calibri"/>
                <a:cs typeface="Calibri"/>
                <a:sym typeface="Calibri"/>
              </a:defRPr>
            </a:lvl7pPr>
            <a:lvl8pPr marL="3474720" indent="-274320" defTabSz="457200">
              <a:spcBef>
                <a:spcPts val="500"/>
              </a:spcBef>
              <a:buSzPct val="100000"/>
              <a:buFont typeface="Arial"/>
              <a:buChar char="•"/>
              <a:defRPr sz="2400">
                <a:latin typeface="Calibri"/>
                <a:ea typeface="Calibri"/>
                <a:cs typeface="Calibri"/>
                <a:sym typeface="Calibri"/>
              </a:defRPr>
            </a:lvl8pPr>
            <a:lvl9pPr marL="3931920" indent="-274320" defTabSz="457200">
              <a:spcBef>
                <a:spcPts val="500"/>
              </a:spcBef>
              <a:buSzPct val="100000"/>
              <a:buFont typeface="Arial"/>
              <a:buChar char="•"/>
              <a:defRPr sz="2400">
                <a:latin typeface="Calibri"/>
                <a:ea typeface="Calibri"/>
                <a:cs typeface="Calibri"/>
                <a:sym typeface="Calibri"/>
              </a:defRPr>
            </a:lvl9pPr>
          </a:lstStyle>
          <a:p>
            <a:pPr marL="0" indent="0">
              <a:buNone/>
            </a:pPr>
            <a:r>
              <a:rPr lang="en-US" dirty="0" smtClean="0"/>
              <a:t>Causes include: dynamic task scheduling and fault recovery</a:t>
            </a:r>
            <a:endParaRPr lang="en-US" dirty="0"/>
          </a:p>
        </p:txBody>
      </p:sp>
      <p:sp>
        <p:nvSpPr>
          <p:cNvPr id="36" name="Slide Number Placeholder 1"/>
          <p:cNvSpPr>
            <a:spLocks noGrp="1"/>
          </p:cNvSpPr>
          <p:nvPr>
            <p:ph type="sldNum" sz="quarter" idx="2"/>
          </p:nvPr>
        </p:nvSpPr>
        <p:spPr>
          <a:xfrm>
            <a:off x="6553200" y="6354247"/>
            <a:ext cx="2133600" cy="369328"/>
          </a:xfrm>
        </p:spPr>
        <p:txBody>
          <a:bodyPr/>
          <a:lstStyle/>
          <a:p>
            <a:pPr lvl="0"/>
            <a:r>
              <a:rPr lang="en-US" dirty="0" smtClean="0"/>
              <a:t>10</a:t>
            </a:r>
            <a:endParaRPr lang="en-US" dirty="0"/>
          </a:p>
        </p:txBody>
      </p:sp>
    </p:spTree>
    <p:extLst>
      <p:ext uri="{BB962C8B-B14F-4D97-AF65-F5344CB8AC3E}">
        <p14:creationId xmlns:p14="http://schemas.microsoft.com/office/powerpoint/2010/main" val="1082683401"/>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Non-Determinism at Extreme Scale</a:t>
            </a:r>
          </a:p>
        </p:txBody>
      </p:sp>
      <p:grpSp>
        <p:nvGrpSpPr>
          <p:cNvPr id="4" name="Group 3"/>
          <p:cNvGrpSpPr/>
          <p:nvPr/>
        </p:nvGrpSpPr>
        <p:grpSpPr>
          <a:xfrm>
            <a:off x="414601" y="2267712"/>
            <a:ext cx="8364058" cy="3537362"/>
            <a:chOff x="414601" y="2080035"/>
            <a:chExt cx="8364058" cy="3537362"/>
          </a:xfrm>
        </p:grpSpPr>
        <p:pic>
          <p:nvPicPr>
            <p:cNvPr id="5" name="Picture 4"/>
            <p:cNvPicPr>
              <a:picLocks noChangeAspect="1"/>
            </p:cNvPicPr>
            <p:nvPr/>
          </p:nvPicPr>
          <p:blipFill>
            <a:blip r:embed="rId3"/>
            <a:stretch>
              <a:fillRect/>
            </a:stretch>
          </p:blipFill>
          <p:spPr>
            <a:xfrm>
              <a:off x="417413" y="2080741"/>
              <a:ext cx="4088098" cy="2238108"/>
            </a:xfrm>
            <a:prstGeom prst="rect">
              <a:avLst/>
            </a:prstGeom>
          </p:spPr>
        </p:pic>
        <p:pic>
          <p:nvPicPr>
            <p:cNvPr id="6" name="Picture 5"/>
            <p:cNvPicPr>
              <a:picLocks noChangeAspect="1"/>
            </p:cNvPicPr>
            <p:nvPr/>
          </p:nvPicPr>
          <p:blipFill>
            <a:blip r:embed="rId4"/>
            <a:stretch>
              <a:fillRect/>
            </a:stretch>
          </p:blipFill>
          <p:spPr>
            <a:xfrm>
              <a:off x="4667362" y="2080035"/>
              <a:ext cx="4111297" cy="2271894"/>
            </a:xfrm>
            <a:prstGeom prst="rect">
              <a:avLst/>
            </a:prstGeom>
          </p:spPr>
        </p:pic>
        <p:cxnSp>
          <p:nvCxnSpPr>
            <p:cNvPr id="7" name="Straight Arrow Connector 6"/>
            <p:cNvCxnSpPr/>
            <p:nvPr/>
          </p:nvCxnSpPr>
          <p:spPr>
            <a:xfrm>
              <a:off x="414601" y="4873404"/>
              <a:ext cx="3963841" cy="0"/>
            </a:xfrm>
            <a:prstGeom prst="straightConnector1">
              <a:avLst/>
            </a:prstGeom>
            <a:noFill/>
            <a:ln w="25400" cap="flat">
              <a:solidFill>
                <a:srgbClr val="4F81BD"/>
              </a:solidFill>
              <a:prstDash val="solid"/>
              <a:bevel/>
              <a:headEnd type="triangle"/>
              <a:tailEnd type="triangle"/>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cxnSp>
        <p:cxnSp>
          <p:nvCxnSpPr>
            <p:cNvPr id="8" name="Straight Connector 7"/>
            <p:cNvCxnSpPr/>
            <p:nvPr/>
          </p:nvCxnSpPr>
          <p:spPr>
            <a:xfrm>
              <a:off x="2373740" y="4734179"/>
              <a:ext cx="0" cy="297618"/>
            </a:xfrm>
            <a:prstGeom prst="line">
              <a:avLst/>
            </a:pr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cxnSp>
        <p:sp>
          <p:nvSpPr>
            <p:cNvPr id="9" name="TextBox 8"/>
            <p:cNvSpPr txBox="1"/>
            <p:nvPr/>
          </p:nvSpPr>
          <p:spPr>
            <a:xfrm>
              <a:off x="909278" y="4516211"/>
              <a:ext cx="213466" cy="46927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sz="3600" dirty="0">
                  <a:solidFill>
                    <a:srgbClr val="000000"/>
                  </a:solidFill>
                </a:rPr>
                <a:t>(</a:t>
              </a:r>
              <a:endParaRPr kumimoji="0" lang="en-US" sz="3600" b="0" i="0" u="none" strike="noStrike" cap="none" spc="0" normalizeH="0" baseline="0" dirty="0" smtClean="0">
                <a:ln>
                  <a:noFill/>
                </a:ln>
                <a:solidFill>
                  <a:srgbClr val="000000"/>
                </a:solidFill>
                <a:effectLst/>
                <a:uFillTx/>
                <a:latin typeface="+mj-lt"/>
                <a:ea typeface="+mj-ea"/>
                <a:cs typeface="+mj-cs"/>
                <a:sym typeface="Helvetica"/>
              </a:endParaRPr>
            </a:p>
          </p:txBody>
        </p:sp>
        <p:sp>
          <p:nvSpPr>
            <p:cNvPr id="10" name="TextBox 9"/>
            <p:cNvSpPr txBox="1"/>
            <p:nvPr/>
          </p:nvSpPr>
          <p:spPr>
            <a:xfrm>
              <a:off x="3704806" y="4516211"/>
              <a:ext cx="213466" cy="46927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sz="3600" smtClean="0">
                  <a:solidFill>
                    <a:srgbClr val="000000"/>
                  </a:solidFill>
                </a:rPr>
                <a:t>)</a:t>
              </a:r>
              <a:endParaRPr kumimoji="0" lang="en-US" sz="3600" b="0" i="0" u="none" strike="noStrike" cap="none" spc="0" normalizeH="0" baseline="0" dirty="0" smtClean="0">
                <a:ln>
                  <a:noFill/>
                </a:ln>
                <a:solidFill>
                  <a:srgbClr val="000000"/>
                </a:solidFill>
                <a:effectLst/>
                <a:uFillTx/>
                <a:latin typeface="+mj-lt"/>
                <a:ea typeface="+mj-ea"/>
                <a:cs typeface="+mj-cs"/>
                <a:sym typeface="Helvetica"/>
              </a:endParaRPr>
            </a:p>
          </p:txBody>
        </p:sp>
        <p:cxnSp>
          <p:nvCxnSpPr>
            <p:cNvPr id="11" name="Straight Arrow Connector 10"/>
            <p:cNvCxnSpPr/>
            <p:nvPr/>
          </p:nvCxnSpPr>
          <p:spPr>
            <a:xfrm>
              <a:off x="2466806" y="4331408"/>
              <a:ext cx="348817" cy="337753"/>
            </a:xfrm>
            <a:prstGeom prst="straightConnector1">
              <a:avLst/>
            </a:prstGeom>
            <a:noFill/>
            <a:ln w="25400" cap="flat">
              <a:solidFill>
                <a:schemeClr val="accent2"/>
              </a:solidFill>
              <a:prstDash val="solid"/>
              <a:bevel/>
              <a:tailEnd type="triangle"/>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cxnSp>
        <p:cxnSp>
          <p:nvCxnSpPr>
            <p:cNvPr id="12" name="Straight Arrow Connector 11"/>
            <p:cNvCxnSpPr/>
            <p:nvPr/>
          </p:nvCxnSpPr>
          <p:spPr>
            <a:xfrm>
              <a:off x="4810882" y="4873404"/>
              <a:ext cx="3967777" cy="0"/>
            </a:xfrm>
            <a:prstGeom prst="straightConnector1">
              <a:avLst/>
            </a:prstGeom>
            <a:noFill/>
            <a:ln w="25400" cap="flat">
              <a:solidFill>
                <a:srgbClr val="4F81BD"/>
              </a:solidFill>
              <a:prstDash val="solid"/>
              <a:bevel/>
              <a:headEnd type="triangle"/>
              <a:tailEnd type="triangle"/>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cxnSp>
        <p:cxnSp>
          <p:nvCxnSpPr>
            <p:cNvPr id="13" name="Straight Connector 12"/>
            <p:cNvCxnSpPr/>
            <p:nvPr/>
          </p:nvCxnSpPr>
          <p:spPr>
            <a:xfrm>
              <a:off x="6771967" y="4735466"/>
              <a:ext cx="0" cy="301752"/>
            </a:xfrm>
            <a:prstGeom prst="line">
              <a:avLst/>
            </a:prstGeom>
            <a:noFill/>
            <a:ln w="25400" cap="flat">
              <a:solidFill>
                <a:srgbClr val="4F81BD"/>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cxnSp>
        <p:sp>
          <p:nvSpPr>
            <p:cNvPr id="14" name="TextBox 13"/>
            <p:cNvSpPr txBox="1"/>
            <p:nvPr/>
          </p:nvSpPr>
          <p:spPr>
            <a:xfrm>
              <a:off x="5306066" y="4518643"/>
              <a:ext cx="213678" cy="46493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sz="3600" dirty="0">
                  <a:solidFill>
                    <a:srgbClr val="000000"/>
                  </a:solidFill>
                </a:rPr>
                <a:t>(</a:t>
              </a:r>
              <a:endParaRPr kumimoji="0" lang="en-US" sz="3600" b="0" i="0" u="none" strike="noStrike" cap="none" spc="0" normalizeH="0" baseline="0" dirty="0" smtClean="0">
                <a:ln>
                  <a:noFill/>
                </a:ln>
                <a:solidFill>
                  <a:srgbClr val="000000"/>
                </a:solidFill>
                <a:effectLst/>
                <a:uFillTx/>
                <a:latin typeface="+mj-lt"/>
                <a:ea typeface="+mj-ea"/>
                <a:cs typeface="+mj-cs"/>
                <a:sym typeface="Helvetica"/>
              </a:endParaRPr>
            </a:p>
          </p:txBody>
        </p:sp>
        <p:sp>
          <p:nvSpPr>
            <p:cNvPr id="15" name="TextBox 14"/>
            <p:cNvSpPr txBox="1"/>
            <p:nvPr/>
          </p:nvSpPr>
          <p:spPr>
            <a:xfrm>
              <a:off x="8104370" y="4518643"/>
              <a:ext cx="213678" cy="46493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sz="3600" smtClean="0">
                  <a:solidFill>
                    <a:srgbClr val="000000"/>
                  </a:solidFill>
                </a:rPr>
                <a:t>)</a:t>
              </a:r>
              <a:endParaRPr kumimoji="0" lang="en-US" sz="3600" b="0" i="0" u="none" strike="noStrike" cap="none" spc="0" normalizeH="0" baseline="0" dirty="0" smtClean="0">
                <a:ln>
                  <a:noFill/>
                </a:ln>
                <a:solidFill>
                  <a:srgbClr val="000000"/>
                </a:solidFill>
                <a:effectLst/>
                <a:uFillTx/>
                <a:latin typeface="+mj-lt"/>
                <a:ea typeface="+mj-ea"/>
                <a:cs typeface="+mj-cs"/>
                <a:sym typeface="Helvetica"/>
              </a:endParaRPr>
            </a:p>
          </p:txBody>
        </p:sp>
        <p:sp>
          <p:nvSpPr>
            <p:cNvPr id="16" name="TextBox 15"/>
            <p:cNvSpPr txBox="1"/>
            <p:nvPr/>
          </p:nvSpPr>
          <p:spPr>
            <a:xfrm>
              <a:off x="3981073" y="5347577"/>
              <a:ext cx="1215309" cy="26567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rPr>
                <a:t>e</a:t>
              </a:r>
              <a:r>
                <a:rPr kumimoji="0" lang="en-US" sz="1800" b="0" i="0" u="none" strike="noStrike" cap="none" spc="0" normalizeH="0" baseline="0" dirty="0" smtClean="0">
                  <a:ln>
                    <a:noFill/>
                  </a:ln>
                  <a:solidFill>
                    <a:srgbClr val="000000"/>
                  </a:solidFill>
                  <a:effectLst/>
                  <a:uFillTx/>
                  <a:latin typeface="+mj-lt"/>
                  <a:ea typeface="+mj-ea"/>
                  <a:cs typeface="+mj-cs"/>
                  <a:sym typeface="Helvetica"/>
                </a:rPr>
                <a:t>rror bounds</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cxnSp>
          <p:nvCxnSpPr>
            <p:cNvPr id="17" name="Straight Connector 16"/>
            <p:cNvCxnSpPr/>
            <p:nvPr/>
          </p:nvCxnSpPr>
          <p:spPr>
            <a:xfrm>
              <a:off x="7214288" y="4735466"/>
              <a:ext cx="0" cy="301752"/>
            </a:xfrm>
            <a:prstGeom prst="line">
              <a:avLst/>
            </a:prstGeom>
            <a:noFill/>
            <a:ln w="25400" cap="flat">
              <a:solidFill>
                <a:schemeClr val="accent2"/>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cxnSp>
        <p:cxnSp>
          <p:nvCxnSpPr>
            <p:cNvPr id="18" name="Straight Arrow Connector 17"/>
            <p:cNvCxnSpPr/>
            <p:nvPr/>
          </p:nvCxnSpPr>
          <p:spPr>
            <a:xfrm rot="21180000" flipH="1">
              <a:off x="6492240" y="4297680"/>
              <a:ext cx="181695" cy="317044"/>
            </a:xfrm>
            <a:prstGeom prst="straightConnector1">
              <a:avLst/>
            </a:prstGeom>
            <a:noFill/>
            <a:ln w="25400" cap="flat">
              <a:solidFill>
                <a:schemeClr val="accent2"/>
              </a:solidFill>
              <a:prstDash val="solid"/>
              <a:bevel/>
              <a:tailEnd type="triangle"/>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cxnSp>
        <p:cxnSp>
          <p:nvCxnSpPr>
            <p:cNvPr id="19" name="Straight Connector 18"/>
            <p:cNvCxnSpPr/>
            <p:nvPr/>
          </p:nvCxnSpPr>
          <p:spPr>
            <a:xfrm>
              <a:off x="6525691" y="4735466"/>
              <a:ext cx="0" cy="301752"/>
            </a:xfrm>
            <a:prstGeom prst="line">
              <a:avLst/>
            </a:prstGeom>
            <a:noFill/>
            <a:ln w="25400" cap="flat">
              <a:solidFill>
                <a:schemeClr val="accent2"/>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cxnSp>
        <p:sp>
          <p:nvSpPr>
            <p:cNvPr id="20" name="TextBox 19"/>
            <p:cNvSpPr txBox="1"/>
            <p:nvPr/>
          </p:nvSpPr>
          <p:spPr>
            <a:xfrm>
              <a:off x="7118889" y="4306824"/>
              <a:ext cx="360294" cy="26567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accent2"/>
                  </a:solidFill>
                  <a:effectLst/>
                  <a:uFillTx/>
                  <a:latin typeface="+mj-lt"/>
                  <a:ea typeface="+mj-ea"/>
                  <a:cs typeface="+mj-cs"/>
                  <a:sym typeface="Helvetica"/>
                </a:rPr>
                <a:t>s</a:t>
              </a:r>
              <a:r>
                <a:rPr kumimoji="0" lang="en-US" sz="1800" b="0" i="0" u="none" strike="noStrike" cap="none" spc="0" normalizeH="0" baseline="-25000" dirty="0" smtClean="0">
                  <a:ln>
                    <a:noFill/>
                  </a:ln>
                  <a:solidFill>
                    <a:schemeClr val="accent2"/>
                  </a:solidFill>
                  <a:effectLst/>
                  <a:uFillTx/>
                  <a:latin typeface="+mj-lt"/>
                  <a:ea typeface="+mj-ea"/>
                  <a:cs typeface="+mj-cs"/>
                  <a:sym typeface="Helvetica"/>
                </a:rPr>
                <a:t>1</a:t>
              </a:r>
              <a:endParaRPr kumimoji="0" lang="en-US" sz="1800" b="0" i="0" u="none" strike="noStrike" cap="none" spc="0" normalizeH="0" baseline="-25000" dirty="0">
                <a:ln>
                  <a:noFill/>
                </a:ln>
                <a:solidFill>
                  <a:schemeClr val="accent2"/>
                </a:solidFill>
                <a:effectLst/>
                <a:uFillTx/>
                <a:latin typeface="+mj-lt"/>
                <a:ea typeface="+mj-ea"/>
                <a:cs typeface="+mj-cs"/>
                <a:sym typeface="Helvetica"/>
              </a:endParaRPr>
            </a:p>
          </p:txBody>
        </p:sp>
        <p:cxnSp>
          <p:nvCxnSpPr>
            <p:cNvPr id="21" name="Straight Connector 20"/>
            <p:cNvCxnSpPr/>
            <p:nvPr/>
          </p:nvCxnSpPr>
          <p:spPr>
            <a:xfrm>
              <a:off x="2815623" y="4736592"/>
              <a:ext cx="0" cy="301752"/>
            </a:xfrm>
            <a:prstGeom prst="line">
              <a:avLst/>
            </a:prstGeom>
            <a:noFill/>
            <a:ln w="25400" cap="flat">
              <a:solidFill>
                <a:schemeClr val="accent2"/>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cxnSp>
        <p:cxnSp>
          <p:nvCxnSpPr>
            <p:cNvPr id="22" name="Straight Connector 21"/>
            <p:cNvCxnSpPr/>
            <p:nvPr/>
          </p:nvCxnSpPr>
          <p:spPr>
            <a:xfrm>
              <a:off x="2127026" y="4736591"/>
              <a:ext cx="0" cy="301752"/>
            </a:xfrm>
            <a:prstGeom prst="line">
              <a:avLst/>
            </a:prstGeom>
            <a:noFill/>
            <a:ln w="25400" cap="flat">
              <a:solidFill>
                <a:schemeClr val="accent2"/>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cxnSp>
        <p:sp>
          <p:nvSpPr>
            <p:cNvPr id="23" name="TextBox 22"/>
            <p:cNvSpPr txBox="1"/>
            <p:nvPr/>
          </p:nvSpPr>
          <p:spPr>
            <a:xfrm>
              <a:off x="2899645" y="4306824"/>
              <a:ext cx="360294" cy="26567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accent2"/>
                  </a:solidFill>
                  <a:effectLst/>
                  <a:uFillTx/>
                  <a:latin typeface="+mj-lt"/>
                  <a:ea typeface="+mj-ea"/>
                  <a:cs typeface="+mj-cs"/>
                  <a:sym typeface="Helvetica"/>
                </a:rPr>
                <a:t>s</a:t>
              </a:r>
              <a:r>
                <a:rPr kumimoji="0" lang="en-US" sz="1800" b="0" i="0" u="none" strike="noStrike" cap="none" spc="0" normalizeH="0" baseline="-25000" dirty="0" smtClean="0">
                  <a:ln>
                    <a:noFill/>
                  </a:ln>
                  <a:solidFill>
                    <a:schemeClr val="accent2"/>
                  </a:solidFill>
                  <a:effectLst/>
                  <a:uFillTx/>
                  <a:latin typeface="+mj-lt"/>
                  <a:ea typeface="+mj-ea"/>
                  <a:cs typeface="+mj-cs"/>
                  <a:sym typeface="Helvetica"/>
                </a:rPr>
                <a:t>1</a:t>
              </a:r>
              <a:endParaRPr kumimoji="0" lang="en-US" sz="1800" b="0" i="0" u="none" strike="noStrike" cap="none" spc="0" normalizeH="0" baseline="-25000" dirty="0">
                <a:ln>
                  <a:noFill/>
                </a:ln>
                <a:solidFill>
                  <a:schemeClr val="accent2"/>
                </a:solidFill>
                <a:effectLst/>
                <a:uFillTx/>
                <a:latin typeface="+mj-lt"/>
                <a:ea typeface="+mj-ea"/>
                <a:cs typeface="+mj-cs"/>
                <a:sym typeface="Helvetica"/>
              </a:endParaRPr>
            </a:p>
          </p:txBody>
        </p:sp>
        <p:sp>
          <p:nvSpPr>
            <p:cNvPr id="24" name="TextBox 23"/>
            <p:cNvSpPr txBox="1"/>
            <p:nvPr/>
          </p:nvSpPr>
          <p:spPr>
            <a:xfrm>
              <a:off x="1796946" y="4306824"/>
              <a:ext cx="360294"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accent2"/>
                  </a:solidFill>
                  <a:effectLst/>
                  <a:uFillTx/>
                  <a:latin typeface="+mj-lt"/>
                  <a:ea typeface="+mj-ea"/>
                  <a:cs typeface="+mj-cs"/>
                  <a:sym typeface="Helvetica"/>
                </a:rPr>
                <a:t>s</a:t>
              </a:r>
              <a:r>
                <a:rPr lang="en-US" baseline="-25000" dirty="0">
                  <a:solidFill>
                    <a:schemeClr val="accent2"/>
                  </a:solidFill>
                </a:rPr>
                <a:t>2</a:t>
              </a:r>
              <a:endParaRPr kumimoji="0" lang="en-US" sz="1800" b="0" i="0" u="none" strike="noStrike" cap="none" spc="0" normalizeH="0" baseline="-25000" dirty="0">
                <a:ln>
                  <a:noFill/>
                </a:ln>
                <a:solidFill>
                  <a:schemeClr val="accent2"/>
                </a:solidFill>
                <a:effectLst/>
                <a:uFillTx/>
                <a:latin typeface="+mj-lt"/>
                <a:ea typeface="+mj-ea"/>
                <a:cs typeface="+mj-cs"/>
                <a:sym typeface="Helvetica"/>
              </a:endParaRPr>
            </a:p>
          </p:txBody>
        </p:sp>
        <p:sp>
          <p:nvSpPr>
            <p:cNvPr id="25" name="TextBox 24"/>
            <p:cNvSpPr txBox="1"/>
            <p:nvPr/>
          </p:nvSpPr>
          <p:spPr>
            <a:xfrm>
              <a:off x="6157515" y="4308587"/>
              <a:ext cx="360294"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accent2"/>
                  </a:solidFill>
                  <a:effectLst/>
                  <a:uFillTx/>
                  <a:latin typeface="+mj-lt"/>
                  <a:ea typeface="+mj-ea"/>
                  <a:cs typeface="+mj-cs"/>
                  <a:sym typeface="Helvetica"/>
                </a:rPr>
                <a:t>s</a:t>
              </a:r>
              <a:r>
                <a:rPr lang="en-US" baseline="-25000" dirty="0">
                  <a:solidFill>
                    <a:schemeClr val="accent2"/>
                  </a:solidFill>
                </a:rPr>
                <a:t>2</a:t>
              </a:r>
              <a:endParaRPr kumimoji="0" lang="en-US" sz="1800" b="0" i="0" u="none" strike="noStrike" cap="none" spc="0" normalizeH="0" baseline="-25000" dirty="0">
                <a:ln>
                  <a:noFill/>
                </a:ln>
                <a:solidFill>
                  <a:schemeClr val="accent2"/>
                </a:solidFill>
                <a:effectLst/>
                <a:uFillTx/>
                <a:latin typeface="+mj-lt"/>
                <a:ea typeface="+mj-ea"/>
                <a:cs typeface="+mj-cs"/>
                <a:sym typeface="Helvetica"/>
              </a:endParaRPr>
            </a:p>
          </p:txBody>
        </p:sp>
        <p:cxnSp>
          <p:nvCxnSpPr>
            <p:cNvPr id="26" name="Straight Arrow Connector 25"/>
            <p:cNvCxnSpPr/>
            <p:nvPr/>
          </p:nvCxnSpPr>
          <p:spPr>
            <a:xfrm rot="18900000" flipH="1" flipV="1">
              <a:off x="3918272" y="5141511"/>
              <a:ext cx="0" cy="301752"/>
            </a:xfrm>
            <a:prstGeom prst="straightConnector1">
              <a:avLst/>
            </a:prstGeom>
            <a:noFill/>
            <a:ln w="25400" cap="flat">
              <a:solidFill>
                <a:schemeClr val="tx1"/>
              </a:solidFill>
              <a:prstDash val="solid"/>
              <a:bevel/>
              <a:tailEnd type="triangle"/>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cxnSp>
        <p:cxnSp>
          <p:nvCxnSpPr>
            <p:cNvPr id="27" name="Straight Arrow Connector 26"/>
            <p:cNvCxnSpPr/>
            <p:nvPr/>
          </p:nvCxnSpPr>
          <p:spPr>
            <a:xfrm rot="2700000" flipH="1" flipV="1">
              <a:off x="5303069" y="5142179"/>
              <a:ext cx="0" cy="301752"/>
            </a:xfrm>
            <a:prstGeom prst="straightConnector1">
              <a:avLst/>
            </a:prstGeom>
            <a:noFill/>
            <a:ln w="25400" cap="flat">
              <a:solidFill>
                <a:schemeClr val="tx1"/>
              </a:solidFill>
              <a:prstDash val="solid"/>
              <a:bevel/>
              <a:tailEnd type="triangle"/>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cxnSp>
        <p:grpSp>
          <p:nvGrpSpPr>
            <p:cNvPr id="28" name="Group 27"/>
            <p:cNvGrpSpPr/>
            <p:nvPr/>
          </p:nvGrpSpPr>
          <p:grpSpPr>
            <a:xfrm>
              <a:off x="990094" y="5138928"/>
              <a:ext cx="7019305" cy="478469"/>
              <a:chOff x="990094" y="5138928"/>
              <a:chExt cx="7019305" cy="478469"/>
            </a:xfrm>
          </p:grpSpPr>
          <p:sp>
            <p:nvSpPr>
              <p:cNvPr id="29" name="TextBox 28"/>
              <p:cNvSpPr txBox="1"/>
              <p:nvPr/>
            </p:nvSpPr>
            <p:spPr>
              <a:xfrm>
                <a:off x="990094" y="5349240"/>
                <a:ext cx="991740" cy="2681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chemeClr val="accent1"/>
                    </a:solidFill>
                  </a:rPr>
                  <a:t>e</a:t>
                </a:r>
                <a:r>
                  <a:rPr lang="en-US" dirty="0" smtClean="0">
                    <a:solidFill>
                      <a:schemeClr val="accent1"/>
                    </a:solidFill>
                  </a:rPr>
                  <a:t>xact sum</a:t>
                </a:r>
                <a:endParaRPr kumimoji="0" lang="en-US" sz="1800" b="0" i="0" u="none" strike="noStrike" cap="none" spc="0" normalizeH="0" baseline="0" dirty="0">
                  <a:ln>
                    <a:noFill/>
                  </a:ln>
                  <a:solidFill>
                    <a:schemeClr val="accent1"/>
                  </a:solidFill>
                  <a:effectLst/>
                  <a:uFillTx/>
                  <a:sym typeface="Helvetica"/>
                </a:endParaRPr>
              </a:p>
            </p:txBody>
          </p:sp>
          <p:cxnSp>
            <p:nvCxnSpPr>
              <p:cNvPr id="30" name="Straight Arrow Connector 29"/>
              <p:cNvCxnSpPr/>
              <p:nvPr/>
            </p:nvCxnSpPr>
            <p:spPr>
              <a:xfrm rot="18900000" flipH="1" flipV="1">
                <a:off x="6906177" y="5138928"/>
                <a:ext cx="0" cy="301752"/>
              </a:xfrm>
              <a:prstGeom prst="straightConnector1">
                <a:avLst/>
              </a:prstGeom>
              <a:noFill/>
              <a:ln w="25400" cap="flat">
                <a:solidFill>
                  <a:schemeClr val="accent1"/>
                </a:solidFill>
                <a:prstDash val="solid"/>
                <a:bevel/>
                <a:tailEnd type="triangle"/>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cxnSp>
          <p:sp>
            <p:nvSpPr>
              <p:cNvPr id="31" name="TextBox 30"/>
              <p:cNvSpPr txBox="1"/>
              <p:nvPr/>
            </p:nvSpPr>
            <p:spPr>
              <a:xfrm>
                <a:off x="7017659" y="5349240"/>
                <a:ext cx="991740" cy="2681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chemeClr val="accent1"/>
                    </a:solidFill>
                  </a:rPr>
                  <a:t>e</a:t>
                </a:r>
                <a:r>
                  <a:rPr lang="en-US" dirty="0" smtClean="0">
                    <a:solidFill>
                      <a:schemeClr val="accent1"/>
                    </a:solidFill>
                  </a:rPr>
                  <a:t>xact sum</a:t>
                </a:r>
                <a:endParaRPr kumimoji="0" lang="en-US" sz="1800" b="0" i="0" u="none" strike="noStrike" cap="none" spc="0" normalizeH="0" baseline="0" dirty="0">
                  <a:ln>
                    <a:noFill/>
                  </a:ln>
                  <a:solidFill>
                    <a:schemeClr val="accent1"/>
                  </a:solidFill>
                  <a:effectLst/>
                  <a:uFillTx/>
                  <a:sym typeface="Helvetica"/>
                </a:endParaRPr>
              </a:p>
            </p:txBody>
          </p:sp>
          <p:cxnSp>
            <p:nvCxnSpPr>
              <p:cNvPr id="32" name="Straight Arrow Connector 31"/>
              <p:cNvCxnSpPr/>
              <p:nvPr/>
            </p:nvCxnSpPr>
            <p:spPr>
              <a:xfrm rot="2700000" flipH="1" flipV="1">
                <a:off x="2210949" y="5138928"/>
                <a:ext cx="0" cy="301752"/>
              </a:xfrm>
              <a:prstGeom prst="straightConnector1">
                <a:avLst/>
              </a:prstGeom>
              <a:noFill/>
              <a:ln w="25400" cap="flat">
                <a:solidFill>
                  <a:schemeClr val="accent1"/>
                </a:solidFill>
                <a:prstDash val="solid"/>
                <a:bevel/>
                <a:tailEnd type="triangle"/>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cxnSp>
        </p:grpSp>
      </p:grpSp>
      <p:sp>
        <p:nvSpPr>
          <p:cNvPr id="33" name="Text Placeholder 2"/>
          <p:cNvSpPr>
            <a:spLocks noGrp="1"/>
          </p:cNvSpPr>
          <p:nvPr>
            <p:ph type="body" idx="1"/>
          </p:nvPr>
        </p:nvSpPr>
        <p:spPr>
          <a:xfrm>
            <a:off x="386033" y="1682496"/>
            <a:ext cx="8229600" cy="483476"/>
          </a:xfrm>
        </p:spPr>
        <p:txBody>
          <a:bodyPr/>
          <a:lstStyle/>
          <a:p>
            <a:pPr marL="0" indent="0">
              <a:buNone/>
            </a:pPr>
            <a:r>
              <a:rPr lang="en-US" dirty="0" smtClean="0"/>
              <a:t>Arrangement of operands</a:t>
            </a:r>
            <a:endParaRPr lang="en-US" dirty="0"/>
          </a:p>
        </p:txBody>
      </p:sp>
      <p:sp>
        <p:nvSpPr>
          <p:cNvPr id="34" name="Text Placeholder 2"/>
          <p:cNvSpPr txBox="1">
            <a:spLocks/>
          </p:cNvSpPr>
          <p:nvPr/>
        </p:nvSpPr>
        <p:spPr>
          <a:xfrm>
            <a:off x="457200" y="6037331"/>
            <a:ext cx="8229600" cy="48347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lvl1pPr marL="342900" indent="-342900" defTabSz="457200">
              <a:spcBef>
                <a:spcPts val="500"/>
              </a:spcBef>
              <a:buSzPct val="120000"/>
              <a:buFont typeface="Arial"/>
              <a:buChar char="•"/>
              <a:defRPr sz="2400">
                <a:latin typeface="Calibri"/>
                <a:ea typeface="Calibri"/>
                <a:cs typeface="Calibri"/>
                <a:sym typeface="Calibri"/>
              </a:defRPr>
            </a:lvl1pPr>
            <a:lvl2pPr marL="800100" indent="-342900" defTabSz="457200">
              <a:spcBef>
                <a:spcPts val="500"/>
              </a:spcBef>
              <a:buSzPct val="100000"/>
              <a:buFont typeface="Arial"/>
              <a:buChar char="▪"/>
              <a:defRPr sz="2400">
                <a:latin typeface="Calibri"/>
                <a:ea typeface="Calibri"/>
                <a:cs typeface="Calibri"/>
                <a:sym typeface="Calibri"/>
              </a:defRPr>
            </a:lvl2pPr>
            <a:lvl3pPr marL="1219200" indent="-304800" defTabSz="457200">
              <a:spcBef>
                <a:spcPts val="500"/>
              </a:spcBef>
              <a:buSzPct val="100000"/>
              <a:buFont typeface="Arial"/>
              <a:buChar char="•"/>
              <a:defRPr sz="2400">
                <a:latin typeface="Calibri"/>
                <a:ea typeface="Calibri"/>
                <a:cs typeface="Calibri"/>
                <a:sym typeface="Calibri"/>
              </a:defRPr>
            </a:lvl3pPr>
            <a:lvl4pPr marL="1676400" indent="-304800" defTabSz="457200">
              <a:spcBef>
                <a:spcPts val="500"/>
              </a:spcBef>
              <a:buSzPct val="100000"/>
              <a:buFont typeface="Arial"/>
              <a:buChar char="–"/>
              <a:defRPr sz="2400">
                <a:latin typeface="Calibri"/>
                <a:ea typeface="Calibri"/>
                <a:cs typeface="Calibri"/>
                <a:sym typeface="Calibri"/>
              </a:defRPr>
            </a:lvl4pPr>
            <a:lvl5pPr marL="2133600" indent="-304800" defTabSz="457200">
              <a:spcBef>
                <a:spcPts val="500"/>
              </a:spcBef>
              <a:buSzPct val="100000"/>
              <a:buFont typeface="Arial"/>
              <a:buChar char="»"/>
              <a:defRPr sz="2400">
                <a:latin typeface="Calibri"/>
                <a:ea typeface="Calibri"/>
                <a:cs typeface="Calibri"/>
                <a:sym typeface="Calibri"/>
              </a:defRPr>
            </a:lvl5pPr>
            <a:lvl6pPr marL="2560320" indent="-274320" defTabSz="457200">
              <a:spcBef>
                <a:spcPts val="500"/>
              </a:spcBef>
              <a:buSzPct val="100000"/>
              <a:buFont typeface="Arial"/>
              <a:buChar char="•"/>
              <a:defRPr sz="2400">
                <a:latin typeface="Calibri"/>
                <a:ea typeface="Calibri"/>
                <a:cs typeface="Calibri"/>
                <a:sym typeface="Calibri"/>
              </a:defRPr>
            </a:lvl6pPr>
            <a:lvl7pPr marL="3017520" indent="-274320" defTabSz="457200">
              <a:spcBef>
                <a:spcPts val="500"/>
              </a:spcBef>
              <a:buSzPct val="100000"/>
              <a:buFont typeface="Arial"/>
              <a:buChar char="•"/>
              <a:defRPr sz="2400">
                <a:latin typeface="Calibri"/>
                <a:ea typeface="Calibri"/>
                <a:cs typeface="Calibri"/>
                <a:sym typeface="Calibri"/>
              </a:defRPr>
            </a:lvl7pPr>
            <a:lvl8pPr marL="3474720" indent="-274320" defTabSz="457200">
              <a:spcBef>
                <a:spcPts val="500"/>
              </a:spcBef>
              <a:buSzPct val="100000"/>
              <a:buFont typeface="Arial"/>
              <a:buChar char="•"/>
              <a:defRPr sz="2400">
                <a:latin typeface="Calibri"/>
                <a:ea typeface="Calibri"/>
                <a:cs typeface="Calibri"/>
                <a:sym typeface="Calibri"/>
              </a:defRPr>
            </a:lvl8pPr>
            <a:lvl9pPr marL="3931920" indent="-274320" defTabSz="457200">
              <a:spcBef>
                <a:spcPts val="500"/>
              </a:spcBef>
              <a:buSzPct val="100000"/>
              <a:buFont typeface="Arial"/>
              <a:buChar char="•"/>
              <a:defRPr sz="2400">
                <a:latin typeface="Calibri"/>
                <a:ea typeface="Calibri"/>
                <a:cs typeface="Calibri"/>
                <a:sym typeface="Calibri"/>
              </a:defRPr>
            </a:lvl9pPr>
          </a:lstStyle>
          <a:p>
            <a:pPr marL="0" indent="0">
              <a:buNone/>
            </a:pPr>
            <a:r>
              <a:rPr lang="en-US" dirty="0" smtClean="0"/>
              <a:t>Causes include: dynamic task scheduling and </a:t>
            </a:r>
            <a:r>
              <a:rPr lang="en-US" dirty="0"/>
              <a:t>fault recovery</a:t>
            </a:r>
          </a:p>
        </p:txBody>
      </p:sp>
      <p:sp>
        <p:nvSpPr>
          <p:cNvPr id="35" name="Slide Number Placeholder 1"/>
          <p:cNvSpPr>
            <a:spLocks noGrp="1"/>
          </p:cNvSpPr>
          <p:nvPr>
            <p:ph type="sldNum" sz="quarter" idx="2"/>
          </p:nvPr>
        </p:nvSpPr>
        <p:spPr>
          <a:xfrm>
            <a:off x="6553200" y="6354247"/>
            <a:ext cx="2133600" cy="369328"/>
          </a:xfrm>
        </p:spPr>
        <p:txBody>
          <a:bodyPr/>
          <a:lstStyle/>
          <a:p>
            <a:pPr lvl="0"/>
            <a:r>
              <a:rPr lang="en-US" dirty="0" smtClean="0"/>
              <a:t>11</a:t>
            </a:r>
            <a:endParaRPr lang="en-US" dirty="0"/>
          </a:p>
        </p:txBody>
      </p:sp>
    </p:spTree>
    <p:extLst>
      <p:ext uri="{BB962C8B-B14F-4D97-AF65-F5344CB8AC3E}">
        <p14:creationId xmlns:p14="http://schemas.microsoft.com/office/powerpoint/2010/main" val="527453017"/>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Non-Associativity + Non-Determinism</a:t>
            </a:r>
          </a:p>
        </p:txBody>
      </p:sp>
      <p:sp>
        <p:nvSpPr>
          <p:cNvPr id="4" name="Shape 133"/>
          <p:cNvSpPr txBox="1">
            <a:spLocks/>
          </p:cNvSpPr>
          <p:nvPr/>
        </p:nvSpPr>
        <p:spPr>
          <a:xfrm>
            <a:off x="457200" y="1828800"/>
            <a:ext cx="8229600" cy="452755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marL="342900" indent="-342900" defTabSz="457200">
              <a:spcBef>
                <a:spcPts val="500"/>
              </a:spcBef>
              <a:buSzPct val="120000"/>
              <a:buFont typeface="Arial"/>
              <a:buChar char="•"/>
              <a:defRPr sz="2400">
                <a:latin typeface="Calibri"/>
                <a:ea typeface="Calibri"/>
                <a:cs typeface="Calibri"/>
                <a:sym typeface="Calibri"/>
              </a:defRPr>
            </a:lvl1pPr>
            <a:lvl2pPr marL="800100" indent="-342900" defTabSz="457200">
              <a:spcBef>
                <a:spcPts val="500"/>
              </a:spcBef>
              <a:buSzPct val="100000"/>
              <a:buFont typeface="Arial"/>
              <a:buChar char="▪"/>
              <a:defRPr sz="2400">
                <a:latin typeface="Calibri"/>
                <a:ea typeface="Calibri"/>
                <a:cs typeface="Calibri"/>
                <a:sym typeface="Calibri"/>
              </a:defRPr>
            </a:lvl2pPr>
            <a:lvl3pPr marL="1219200" indent="-304800" defTabSz="457200">
              <a:spcBef>
                <a:spcPts val="500"/>
              </a:spcBef>
              <a:buSzPct val="100000"/>
              <a:buFont typeface="Arial"/>
              <a:buChar char="•"/>
              <a:defRPr sz="2400">
                <a:latin typeface="Calibri"/>
                <a:ea typeface="Calibri"/>
                <a:cs typeface="Calibri"/>
                <a:sym typeface="Calibri"/>
              </a:defRPr>
            </a:lvl3pPr>
            <a:lvl4pPr marL="1676400" indent="-304800" defTabSz="457200">
              <a:spcBef>
                <a:spcPts val="500"/>
              </a:spcBef>
              <a:buSzPct val="100000"/>
              <a:buFont typeface="Arial"/>
              <a:buChar char="–"/>
              <a:defRPr sz="2400">
                <a:latin typeface="Calibri"/>
                <a:ea typeface="Calibri"/>
                <a:cs typeface="Calibri"/>
                <a:sym typeface="Calibri"/>
              </a:defRPr>
            </a:lvl4pPr>
            <a:lvl5pPr marL="2133600" indent="-304800" defTabSz="457200">
              <a:spcBef>
                <a:spcPts val="500"/>
              </a:spcBef>
              <a:buSzPct val="100000"/>
              <a:buFont typeface="Arial"/>
              <a:buChar char="»"/>
              <a:defRPr sz="2400">
                <a:latin typeface="Calibri"/>
                <a:ea typeface="Calibri"/>
                <a:cs typeface="Calibri"/>
                <a:sym typeface="Calibri"/>
              </a:defRPr>
            </a:lvl5pPr>
            <a:lvl6pPr marL="2560320" indent="-274320" defTabSz="457200">
              <a:spcBef>
                <a:spcPts val="500"/>
              </a:spcBef>
              <a:buSzPct val="100000"/>
              <a:buFont typeface="Arial"/>
              <a:buChar char="•"/>
              <a:defRPr sz="2400">
                <a:latin typeface="Calibri"/>
                <a:ea typeface="Calibri"/>
                <a:cs typeface="Calibri"/>
                <a:sym typeface="Calibri"/>
              </a:defRPr>
            </a:lvl6pPr>
            <a:lvl7pPr marL="3017520" indent="-274320" defTabSz="457200">
              <a:spcBef>
                <a:spcPts val="500"/>
              </a:spcBef>
              <a:buSzPct val="100000"/>
              <a:buFont typeface="Arial"/>
              <a:buChar char="•"/>
              <a:defRPr sz="2400">
                <a:latin typeface="Calibri"/>
                <a:ea typeface="Calibri"/>
                <a:cs typeface="Calibri"/>
                <a:sym typeface="Calibri"/>
              </a:defRPr>
            </a:lvl7pPr>
            <a:lvl8pPr marL="3474720" indent="-274320" defTabSz="457200">
              <a:spcBef>
                <a:spcPts val="500"/>
              </a:spcBef>
              <a:buSzPct val="100000"/>
              <a:buFont typeface="Arial"/>
              <a:buChar char="•"/>
              <a:defRPr sz="2400">
                <a:latin typeface="Calibri"/>
                <a:ea typeface="Calibri"/>
                <a:cs typeface="Calibri"/>
                <a:sym typeface="Calibri"/>
              </a:defRPr>
            </a:lvl8pPr>
            <a:lvl9pPr marL="3931920" indent="-274320" defTabSz="457200">
              <a:spcBef>
                <a:spcPts val="500"/>
              </a:spcBef>
              <a:buSzPct val="100000"/>
              <a:buFont typeface="Arial"/>
              <a:buChar char="•"/>
              <a:defRPr sz="2400">
                <a:latin typeface="Calibri"/>
                <a:ea typeface="Calibri"/>
                <a:cs typeface="Calibri"/>
                <a:sym typeface="Calibri"/>
              </a:defRPr>
            </a:lvl9pPr>
          </a:lstStyle>
          <a:p>
            <a:pPr marL="285750" indent="-285750">
              <a:spcBef>
                <a:spcPts val="400"/>
              </a:spcBef>
              <a:buClr>
                <a:schemeClr val="tx1"/>
              </a:buClr>
              <a:defRPr sz="1800"/>
            </a:pPr>
            <a:r>
              <a:rPr lang="en-US" sz="2000" b="1" dirty="0" smtClean="0">
                <a:solidFill>
                  <a:schemeClr val="tx1"/>
                </a:solidFill>
              </a:rPr>
              <a:t>No control </a:t>
            </a:r>
            <a:r>
              <a:rPr lang="en-US" sz="2000" dirty="0" smtClean="0"/>
              <a:t>on the way N floating-point numbers are assigned to N threads </a:t>
            </a:r>
            <a:endParaRPr lang="en-US" sz="2000" dirty="0"/>
          </a:p>
        </p:txBody>
      </p:sp>
      <p:grpSp>
        <p:nvGrpSpPr>
          <p:cNvPr id="5" name="Group 4"/>
          <p:cNvGrpSpPr/>
          <p:nvPr/>
        </p:nvGrpSpPr>
        <p:grpSpPr>
          <a:xfrm>
            <a:off x="4637360" y="2304924"/>
            <a:ext cx="4276649" cy="3245927"/>
            <a:chOff x="1410803" y="1737387"/>
            <a:chExt cx="6209197" cy="4708315"/>
          </a:xfrm>
        </p:grpSpPr>
        <p:pic>
          <p:nvPicPr>
            <p:cNvPr id="6" name="image19.png" descr="linear_error.png"/>
            <p:cNvPicPr/>
            <p:nvPr/>
          </p:nvPicPr>
          <p:blipFill>
            <a:blip r:embed="rId3">
              <a:extLst/>
            </a:blip>
            <a:stretch>
              <a:fillRect/>
            </a:stretch>
          </p:blipFill>
          <p:spPr>
            <a:xfrm>
              <a:off x="1410803" y="1737387"/>
              <a:ext cx="6209197" cy="4427998"/>
            </a:xfrm>
            <a:prstGeom prst="rect">
              <a:avLst/>
            </a:prstGeom>
            <a:ln w="12700">
              <a:miter lim="400000"/>
            </a:ln>
          </p:spPr>
        </p:pic>
        <p:sp>
          <p:nvSpPr>
            <p:cNvPr id="7" name="Shape 163"/>
            <p:cNvSpPr/>
            <p:nvPr/>
          </p:nvSpPr>
          <p:spPr>
            <a:xfrm>
              <a:off x="2880267" y="1737387"/>
              <a:ext cx="3520533" cy="342293"/>
            </a:xfrm>
            <a:prstGeom prst="rect">
              <a:avLst/>
            </a:prstGeom>
            <a:solidFill>
              <a:srgbClr val="FFFFFF"/>
            </a:solidFill>
            <a:ln>
              <a:solidFill>
                <a:schemeClr val="bg1"/>
              </a:solidFill>
            </a:ln>
          </p:spPr>
          <p:txBody>
            <a:bodyPr lIns="0" tIns="0" rIns="0" bIns="0" anchor="ctr"/>
            <a:lstStyle/>
            <a:p>
              <a:pPr lvl="0" algn="ctr">
                <a:defRPr>
                  <a:solidFill>
                    <a:srgbClr val="FFFFFF"/>
                  </a:solidFill>
                  <a:latin typeface="Calibri"/>
                  <a:ea typeface="Calibri"/>
                  <a:cs typeface="Calibri"/>
                  <a:sym typeface="Calibri"/>
                </a:defRPr>
              </a:pPr>
              <a:endParaRPr/>
            </a:p>
          </p:txBody>
        </p:sp>
        <p:sp>
          <p:nvSpPr>
            <p:cNvPr id="8" name="Rectangle 7"/>
            <p:cNvSpPr/>
            <p:nvPr/>
          </p:nvSpPr>
          <p:spPr>
            <a:xfrm>
              <a:off x="2649583" y="5916100"/>
              <a:ext cx="3981900" cy="249285"/>
            </a:xfrm>
            <a:prstGeom prst="rect">
              <a:avLst/>
            </a:prstGeom>
            <a:solidFill>
              <a:srgbClr val="FFFFFF"/>
            </a:solidFill>
            <a:ln w="25400" cap="flat">
              <a:solidFill>
                <a:schemeClr val="bg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9" name="TextBox 8"/>
            <p:cNvSpPr txBox="1"/>
            <p:nvPr/>
          </p:nvSpPr>
          <p:spPr>
            <a:xfrm>
              <a:off x="3602109" y="6076374"/>
              <a:ext cx="2076847"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Calibri" charset="0"/>
                  <a:ea typeface="Calibri" charset="0"/>
                  <a:cs typeface="Calibri" charset="0"/>
                  <a:sym typeface="Helvetica"/>
                </a:rPr>
                <a:t>Number</a:t>
              </a:r>
              <a:r>
                <a:rPr kumimoji="0" lang="en-US" sz="1800" b="0" i="0" u="none" strike="noStrike" cap="none" spc="0" normalizeH="0" dirty="0" smtClean="0">
                  <a:ln>
                    <a:noFill/>
                  </a:ln>
                  <a:solidFill>
                    <a:srgbClr val="000000"/>
                  </a:solidFill>
                  <a:effectLst/>
                  <a:uFillTx/>
                  <a:latin typeface="Calibri" charset="0"/>
                  <a:ea typeface="Calibri" charset="0"/>
                  <a:cs typeface="Calibri" charset="0"/>
                  <a:sym typeface="Helvetica"/>
                </a:rPr>
                <a:t> of Operands</a:t>
              </a:r>
              <a:endParaRPr kumimoji="0" lang="en-US" sz="1800" b="0" i="0" u="none" strike="noStrike" cap="none" spc="0" normalizeH="0" baseline="0" dirty="0">
                <a:ln>
                  <a:noFill/>
                </a:ln>
                <a:solidFill>
                  <a:srgbClr val="000000"/>
                </a:solidFill>
                <a:effectLst/>
                <a:uFillTx/>
                <a:latin typeface="Calibri" charset="0"/>
                <a:ea typeface="Calibri" charset="0"/>
                <a:cs typeface="Calibri" charset="0"/>
                <a:sym typeface="Helvetica"/>
              </a:endParaRPr>
            </a:p>
          </p:txBody>
        </p:sp>
        <p:sp>
          <p:nvSpPr>
            <p:cNvPr id="10" name="TextBox 9"/>
            <p:cNvSpPr txBox="1"/>
            <p:nvPr/>
          </p:nvSpPr>
          <p:spPr>
            <a:xfrm rot="16200000">
              <a:off x="799326" y="3687786"/>
              <a:ext cx="1647242"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Calibri" charset="0"/>
                  <a:ea typeface="Calibri" charset="0"/>
                  <a:cs typeface="Calibri" charset="0"/>
                  <a:sym typeface="Helvetica"/>
                </a:rPr>
                <a:t>Error Magnitude</a:t>
              </a:r>
              <a:endParaRPr kumimoji="0" lang="en-US" sz="1800" b="0" i="0" u="none" strike="noStrike" cap="none" spc="0" normalizeH="0" baseline="0" dirty="0">
                <a:ln>
                  <a:noFill/>
                </a:ln>
                <a:solidFill>
                  <a:srgbClr val="000000"/>
                </a:solidFill>
                <a:effectLst/>
                <a:uFillTx/>
                <a:latin typeface="Calibri" charset="0"/>
                <a:ea typeface="Calibri" charset="0"/>
                <a:cs typeface="Calibri" charset="0"/>
                <a:sym typeface="Helvetica"/>
              </a:endParaRPr>
            </a:p>
          </p:txBody>
        </p:sp>
      </p:grpSp>
      <p:sp>
        <p:nvSpPr>
          <p:cNvPr id="11" name="Shape 136"/>
          <p:cNvSpPr/>
          <p:nvPr/>
        </p:nvSpPr>
        <p:spPr>
          <a:xfrm>
            <a:off x="431008" y="4887927"/>
            <a:ext cx="4054358" cy="1259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L="381000" indent="-381000">
              <a:buSzPct val="100000"/>
              <a:buFont typeface="Arial"/>
              <a:buChar char="•"/>
              <a:defRPr sz="2000"/>
            </a:lvl1pPr>
          </a:lstStyle>
          <a:p>
            <a:pPr lvl="0">
              <a:defRPr sz="1800"/>
            </a:pPr>
            <a:r>
              <a:rPr sz="2000" dirty="0"/>
              <a:t>Different thread orders cause round-off errors to accumulate in different ways, leading to different summation results</a:t>
            </a:r>
          </a:p>
        </p:txBody>
      </p:sp>
      <p:grpSp>
        <p:nvGrpSpPr>
          <p:cNvPr id="12" name="Group 142"/>
          <p:cNvGrpSpPr/>
          <p:nvPr/>
        </p:nvGrpSpPr>
        <p:grpSpPr>
          <a:xfrm>
            <a:off x="431008" y="2664515"/>
            <a:ext cx="3962400" cy="1986170"/>
            <a:chOff x="0" y="0"/>
            <a:chExt cx="3962400" cy="1986169"/>
          </a:xfrm>
        </p:grpSpPr>
        <p:grpSp>
          <p:nvGrpSpPr>
            <p:cNvPr id="13" name="Group 139"/>
            <p:cNvGrpSpPr/>
            <p:nvPr/>
          </p:nvGrpSpPr>
          <p:grpSpPr>
            <a:xfrm>
              <a:off x="33337" y="462168"/>
              <a:ext cx="3700464" cy="1524002"/>
              <a:chOff x="0" y="0"/>
              <a:chExt cx="3700462" cy="1524001"/>
            </a:xfrm>
          </p:grpSpPr>
          <p:pic>
            <p:nvPicPr>
              <p:cNvPr id="16" name="image12.png"/>
              <p:cNvPicPr/>
              <p:nvPr/>
            </p:nvPicPr>
            <p:blipFill>
              <a:blip r:embed="rId4">
                <a:extLst/>
              </a:blip>
              <a:stretch>
                <a:fillRect/>
              </a:stretch>
            </p:blipFill>
            <p:spPr>
              <a:xfrm>
                <a:off x="0" y="0"/>
                <a:ext cx="3700463" cy="1524002"/>
              </a:xfrm>
              <a:prstGeom prst="rect">
                <a:avLst/>
              </a:prstGeom>
              <a:ln w="12700" cap="flat">
                <a:noFill/>
                <a:miter lim="400000"/>
              </a:ln>
              <a:effectLst/>
            </p:spPr>
          </p:pic>
          <p:sp>
            <p:nvSpPr>
              <p:cNvPr id="17" name="Shape 138"/>
              <p:cNvSpPr/>
              <p:nvPr/>
            </p:nvSpPr>
            <p:spPr>
              <a:xfrm>
                <a:off x="-1" y="1193951"/>
                <a:ext cx="3700464" cy="315311"/>
              </a:xfrm>
              <a:prstGeom prst="rect">
                <a:avLst/>
              </a:prstGeom>
              <a:solidFill>
                <a:srgbClr val="FFFFFF"/>
              </a:solidFill>
              <a:ln w="12700" cap="flat">
                <a:noFill/>
                <a:miter lim="400000"/>
              </a:ln>
              <a:effectLst/>
            </p:spPr>
            <p:txBody>
              <a:bodyPr wrap="square" lIns="0" tIns="0" rIns="0" bIns="0" numCol="1" anchor="ctr">
                <a:noAutofit/>
              </a:bodyPr>
              <a:lstStyle/>
              <a:p>
                <a:pPr lvl="0" algn="ctr">
                  <a:defRPr>
                    <a:solidFill>
                      <a:srgbClr val="FFFFFF"/>
                    </a:solidFill>
                  </a:defRPr>
                </a:pPr>
                <a:endParaRPr/>
              </a:p>
            </p:txBody>
          </p:sp>
        </p:grpSp>
        <p:sp>
          <p:nvSpPr>
            <p:cNvPr id="14" name="Shape 140"/>
            <p:cNvSpPr/>
            <p:nvPr/>
          </p:nvSpPr>
          <p:spPr>
            <a:xfrm>
              <a:off x="0" y="1585685"/>
              <a:ext cx="3962400" cy="396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sz="1000">
                  <a:latin typeface="Consolas"/>
                  <a:ea typeface="Consolas"/>
                  <a:cs typeface="Consolas"/>
                  <a:sym typeface="Consolas"/>
                </a:defRPr>
              </a:lvl1pPr>
            </a:lstStyle>
            <a:p>
              <a:pPr lvl="0">
                <a:defRPr sz="1800"/>
              </a:pPr>
              <a:r>
                <a:rPr sz="1000"/>
                <a:t>x0 x1 x2 x3 x4 x5 x6 x7 x8 x9 x10 x11 x12 x13 x14 x15</a:t>
              </a:r>
            </a:p>
          </p:txBody>
        </p:sp>
        <p:pic>
          <p:nvPicPr>
            <p:cNvPr id="15" name="image13.png"/>
            <p:cNvPicPr/>
            <p:nvPr/>
          </p:nvPicPr>
          <p:blipFill>
            <a:blip r:embed="rId5">
              <a:extLst/>
            </a:blip>
            <a:stretch>
              <a:fillRect/>
            </a:stretch>
          </p:blipFill>
          <p:spPr>
            <a:xfrm>
              <a:off x="1633537" y="0"/>
              <a:ext cx="609601" cy="535260"/>
            </a:xfrm>
            <a:prstGeom prst="rect">
              <a:avLst/>
            </a:prstGeom>
            <a:ln w="12700" cap="flat">
              <a:noFill/>
              <a:miter lim="400000"/>
            </a:ln>
            <a:effectLst/>
          </p:spPr>
        </p:pic>
      </p:grpSp>
      <p:sp>
        <p:nvSpPr>
          <p:cNvPr id="18" name="Shape 144"/>
          <p:cNvSpPr/>
          <p:nvPr/>
        </p:nvSpPr>
        <p:spPr>
          <a:xfrm>
            <a:off x="3525788" y="2884366"/>
            <a:ext cx="978409" cy="484633"/>
          </a:xfrm>
          <a:prstGeom prst="rightArrow">
            <a:avLst>
              <a:gd name="adj1" fmla="val 50000"/>
              <a:gd name="adj2" fmla="val 50000"/>
            </a:avLst>
          </a:prstGeom>
          <a:solidFill>
            <a:srgbClr val="C0504D"/>
          </a:solidFill>
          <a:ln>
            <a:solidFill/>
          </a:ln>
          <a:effectLst/>
        </p:spPr>
        <p:txBody>
          <a:bodyPr lIns="0" tIns="0" rIns="0" bIns="0" anchor="ctr"/>
          <a:lstStyle/>
          <a:p>
            <a:pPr lvl="0" algn="ctr">
              <a:defRPr>
                <a:solidFill>
                  <a:srgbClr val="FFFFFF"/>
                </a:solidFill>
              </a:defRPr>
            </a:pPr>
            <a:endParaRPr/>
          </a:p>
        </p:txBody>
      </p:sp>
      <p:sp>
        <p:nvSpPr>
          <p:cNvPr id="19" name="TextBox 18"/>
          <p:cNvSpPr txBox="1">
            <a:spLocks noChangeAspect="1"/>
          </p:cNvSpPr>
          <p:nvPr/>
        </p:nvSpPr>
        <p:spPr>
          <a:xfrm>
            <a:off x="5206114" y="5686105"/>
            <a:ext cx="3364058" cy="923326"/>
          </a:xfrm>
          <a:prstGeom prst="rect">
            <a:avLst/>
          </a:prstGeom>
          <a:solidFill>
            <a:schemeClr val="accent2"/>
          </a:solidFill>
          <a:ln w="508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b="0" i="0" u="none" strike="noStrike" cap="none" spc="0" normalizeH="0" baseline="0" dirty="0" smtClean="0">
                <a:ln>
                  <a:noFill/>
                </a:ln>
                <a:solidFill>
                  <a:schemeClr val="bg1"/>
                </a:solidFill>
                <a:effectLst/>
                <a:uFillTx/>
                <a:latin typeface="Calibri" charset="0"/>
                <a:ea typeface="Calibri" charset="0"/>
                <a:cs typeface="Calibri" charset="0"/>
                <a:sym typeface="Helvetica"/>
              </a:rPr>
              <a:t>Increasing</a:t>
            </a:r>
            <a:r>
              <a:rPr kumimoji="0" lang="en-US" b="0" i="0" u="none" strike="noStrike" cap="none" spc="0" normalizeH="0" dirty="0" smtClean="0">
                <a:ln>
                  <a:noFill/>
                </a:ln>
                <a:solidFill>
                  <a:schemeClr val="bg1"/>
                </a:solidFill>
                <a:effectLst/>
                <a:uFillTx/>
                <a:latin typeface="Calibri" charset="0"/>
                <a:ea typeface="Calibri" charset="0"/>
                <a:cs typeface="Calibri" charset="0"/>
                <a:sym typeface="Helvetica"/>
              </a:rPr>
              <a:t> concurrency</a:t>
            </a:r>
          </a:p>
          <a:p>
            <a:pPr marL="0" marR="0" indent="0" algn="ctr" defTabSz="457200" rtl="0" fontAlgn="auto" latinLnBrk="1" hangingPunct="0">
              <a:lnSpc>
                <a:spcPct val="100000"/>
              </a:lnSpc>
              <a:spcBef>
                <a:spcPts val="0"/>
              </a:spcBef>
              <a:spcAft>
                <a:spcPts val="0"/>
              </a:spcAft>
              <a:buClrTx/>
              <a:buSzTx/>
              <a:buFontTx/>
              <a:buNone/>
              <a:tabLst/>
            </a:pPr>
            <a:r>
              <a:rPr lang="en-US" baseline="0" dirty="0" smtClean="0">
                <a:solidFill>
                  <a:schemeClr val="bg1"/>
                </a:solidFill>
                <a:latin typeface="Calibri" charset="0"/>
                <a:ea typeface="Calibri" charset="0"/>
                <a:cs typeface="Calibri" charset="0"/>
              </a:rPr>
              <a:t>==</a:t>
            </a:r>
          </a:p>
          <a:p>
            <a:pPr marL="0" marR="0" indent="0" algn="ctr" defTabSz="457200" rtl="0" fontAlgn="auto" latinLnBrk="1" hangingPunct="0">
              <a:lnSpc>
                <a:spcPct val="100000"/>
              </a:lnSpc>
              <a:spcBef>
                <a:spcPts val="0"/>
              </a:spcBef>
              <a:spcAft>
                <a:spcPts val="0"/>
              </a:spcAft>
              <a:buClrTx/>
              <a:buSzTx/>
              <a:buFontTx/>
              <a:buNone/>
              <a:tabLst/>
            </a:pPr>
            <a:r>
              <a:rPr kumimoji="0" lang="en-US" b="0" i="0" u="none" strike="noStrike" cap="none" spc="0" normalizeH="0" dirty="0" smtClean="0">
                <a:ln>
                  <a:noFill/>
                </a:ln>
                <a:solidFill>
                  <a:schemeClr val="bg1"/>
                </a:solidFill>
                <a:effectLst/>
                <a:uFillTx/>
                <a:latin typeface="Calibri" charset="0"/>
                <a:ea typeface="Calibri" charset="0"/>
                <a:cs typeface="Calibri" charset="0"/>
                <a:sym typeface="Helvetica"/>
              </a:rPr>
              <a:t>Widening interval of possible sums</a:t>
            </a:r>
            <a:endParaRPr kumimoji="0" lang="en-US" b="0" i="0" u="none" strike="noStrike" cap="none" spc="0" normalizeH="0" baseline="0" dirty="0">
              <a:ln>
                <a:noFill/>
              </a:ln>
              <a:solidFill>
                <a:schemeClr val="bg1"/>
              </a:solidFill>
              <a:effectLst/>
              <a:uFillTx/>
              <a:latin typeface="Calibri" charset="0"/>
              <a:ea typeface="Calibri" charset="0"/>
              <a:cs typeface="Calibri" charset="0"/>
              <a:sym typeface="Helvetica"/>
            </a:endParaRPr>
          </a:p>
        </p:txBody>
      </p:sp>
      <p:sp>
        <p:nvSpPr>
          <p:cNvPr id="20" name="Slide Number Placeholder 1"/>
          <p:cNvSpPr>
            <a:spLocks noGrp="1"/>
          </p:cNvSpPr>
          <p:nvPr>
            <p:ph type="sldNum" sz="quarter" idx="2"/>
          </p:nvPr>
        </p:nvSpPr>
        <p:spPr>
          <a:xfrm>
            <a:off x="6764869" y="6354247"/>
            <a:ext cx="2133600" cy="369328"/>
          </a:xfrm>
        </p:spPr>
        <p:txBody>
          <a:bodyPr/>
          <a:lstStyle/>
          <a:p>
            <a:pPr lvl="0"/>
            <a:r>
              <a:rPr lang="en-US" dirty="0" smtClean="0"/>
              <a:t>12</a:t>
            </a:r>
            <a:endParaRPr lang="en-US" dirty="0"/>
          </a:p>
        </p:txBody>
      </p:sp>
    </p:spTree>
    <p:extLst>
      <p:ext uri="{BB962C8B-B14F-4D97-AF65-F5344CB8AC3E}">
        <p14:creationId xmlns:p14="http://schemas.microsoft.com/office/powerpoint/2010/main" val="101029705"/>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Techniques for Recovering Reproducibility </a:t>
            </a:r>
          </a:p>
        </p:txBody>
      </p:sp>
      <p:sp>
        <p:nvSpPr>
          <p:cNvPr id="3" name="Text Placeholder 2"/>
          <p:cNvSpPr>
            <a:spLocks noGrp="1"/>
          </p:cNvSpPr>
          <p:nvPr>
            <p:ph type="body" idx="1"/>
          </p:nvPr>
        </p:nvSpPr>
        <p:spPr/>
        <p:txBody>
          <a:bodyPr/>
          <a:lstStyle/>
          <a:p>
            <a:pPr defTabSz="452627">
              <a:spcBef>
                <a:spcPts val="300"/>
              </a:spcBef>
              <a:buClr>
                <a:srgbClr val="000000"/>
              </a:buClr>
              <a:defRPr sz="1800"/>
            </a:pPr>
            <a:r>
              <a:rPr lang="en-US" sz="2574" dirty="0"/>
              <a:t>Fixed reduction order</a:t>
            </a:r>
            <a:endParaRPr lang="en-US" sz="1782" dirty="0"/>
          </a:p>
          <a:p>
            <a:pPr marL="867536" lvl="1" indent="-414909" defTabSz="452627">
              <a:spcBef>
                <a:spcPts val="300"/>
              </a:spcBef>
              <a:buClr>
                <a:srgbClr val="000000"/>
              </a:buClr>
              <a:buFont typeface="Wingdings"/>
              <a:defRPr sz="1800"/>
            </a:pPr>
            <a:r>
              <a:rPr lang="en-US" sz="2178" dirty="0"/>
              <a:t>Ensuring that all floating-point operations are evaluated in the same order from run to run</a:t>
            </a:r>
            <a:endParaRPr lang="en-US" sz="1782" dirty="0"/>
          </a:p>
          <a:p>
            <a:pPr defTabSz="452627">
              <a:spcBef>
                <a:spcPts val="300"/>
              </a:spcBef>
              <a:buClr>
                <a:srgbClr val="000000"/>
              </a:buClr>
              <a:defRPr sz="1800"/>
            </a:pPr>
            <a:r>
              <a:rPr lang="en-US" sz="2574" dirty="0"/>
              <a:t>Increased precision numerical types</a:t>
            </a:r>
            <a:endParaRPr lang="en-US" sz="1782" dirty="0"/>
          </a:p>
          <a:p>
            <a:pPr marL="867536" lvl="1" indent="-414909" defTabSz="452627">
              <a:spcBef>
                <a:spcPts val="300"/>
              </a:spcBef>
              <a:buClr>
                <a:srgbClr val="000000"/>
              </a:buClr>
              <a:buFont typeface="Wingdings"/>
              <a:defRPr sz="1800"/>
            </a:pPr>
            <a:r>
              <a:rPr lang="en-US" sz="2178" dirty="0"/>
              <a:t>Mixed precision - e.g. use higher-precision types for sensitive computations and standard types for less sensitive computations</a:t>
            </a:r>
          </a:p>
          <a:p>
            <a:pPr defTabSz="452627">
              <a:spcBef>
                <a:spcPts val="300"/>
              </a:spcBef>
              <a:buClr>
                <a:srgbClr val="000000"/>
              </a:buClr>
              <a:defRPr sz="1800"/>
            </a:pPr>
            <a:r>
              <a:rPr lang="en-US" sz="2574" dirty="0"/>
              <a:t>Interval arithmetic</a:t>
            </a:r>
            <a:endParaRPr lang="en-US" sz="1782" dirty="0"/>
          </a:p>
          <a:p>
            <a:pPr marL="867536" lvl="1" indent="-414909" defTabSz="452627">
              <a:spcBef>
                <a:spcPts val="300"/>
              </a:spcBef>
              <a:buClr>
                <a:srgbClr val="000000"/>
              </a:buClr>
              <a:buFont typeface="Wingdings"/>
              <a:defRPr sz="1800"/>
            </a:pPr>
            <a:r>
              <a:rPr lang="en-US" sz="2178" dirty="0"/>
              <a:t>Replace floating-point types with custom types representing finite-length intervals of real numbers</a:t>
            </a:r>
            <a:endParaRPr lang="en-US" sz="1782" dirty="0"/>
          </a:p>
          <a:p>
            <a:pPr defTabSz="452627">
              <a:spcBef>
                <a:spcPts val="300"/>
              </a:spcBef>
              <a:buClr>
                <a:srgbClr val="000000"/>
              </a:buClr>
              <a:defRPr sz="1800"/>
            </a:pPr>
            <a:r>
              <a:rPr lang="en-US" sz="2574" dirty="0"/>
              <a:t>Enhanced Summation Algorithms</a:t>
            </a:r>
            <a:endParaRPr lang="en-US" sz="1782" dirty="0"/>
          </a:p>
          <a:p>
            <a:pPr marL="867536" lvl="1" indent="-414909" defTabSz="452627">
              <a:spcBef>
                <a:spcPts val="300"/>
              </a:spcBef>
              <a:buClr>
                <a:srgbClr val="000000"/>
              </a:buClr>
              <a:buFont typeface="Wingdings"/>
              <a:defRPr sz="1800"/>
            </a:pPr>
            <a:r>
              <a:rPr lang="en-US" sz="2178" dirty="0"/>
              <a:t>Compensated summation e.g., </a:t>
            </a:r>
            <a:r>
              <a:rPr lang="en-US" sz="2178" dirty="0" err="1"/>
              <a:t>Kahan</a:t>
            </a:r>
            <a:r>
              <a:rPr lang="en-US" sz="2178" dirty="0"/>
              <a:t> and composite precision</a:t>
            </a:r>
            <a:endParaRPr lang="en-US" sz="1782" dirty="0"/>
          </a:p>
          <a:p>
            <a:pPr marL="867536" lvl="1" indent="-414909" defTabSz="452627">
              <a:spcBef>
                <a:spcPts val="300"/>
              </a:spcBef>
              <a:buClr>
                <a:srgbClr val="000000"/>
              </a:buClr>
              <a:buFont typeface="Wingdings"/>
              <a:defRPr sz="1800"/>
            </a:pPr>
            <a:r>
              <a:rPr lang="en-US" sz="2178" dirty="0"/>
              <a:t>Pre-rounded reproducible summation</a:t>
            </a:r>
          </a:p>
          <a:p>
            <a:endParaRPr lang="en-US" dirty="0"/>
          </a:p>
        </p:txBody>
      </p:sp>
      <p:sp>
        <p:nvSpPr>
          <p:cNvPr id="4" name="Slide Number Placeholder 1"/>
          <p:cNvSpPr>
            <a:spLocks noGrp="1"/>
          </p:cNvSpPr>
          <p:nvPr>
            <p:ph type="sldNum" sz="quarter" idx="2"/>
          </p:nvPr>
        </p:nvSpPr>
        <p:spPr>
          <a:xfrm>
            <a:off x="6553200" y="6354247"/>
            <a:ext cx="2133600" cy="369328"/>
          </a:xfrm>
        </p:spPr>
        <p:txBody>
          <a:bodyPr/>
          <a:lstStyle/>
          <a:p>
            <a:pPr lvl="0"/>
            <a:r>
              <a:rPr lang="en-US" dirty="0" smtClean="0"/>
              <a:t>13</a:t>
            </a:r>
            <a:endParaRPr lang="en-US" dirty="0"/>
          </a:p>
        </p:txBody>
      </p:sp>
    </p:spTree>
    <p:extLst>
      <p:ext uri="{BB962C8B-B14F-4D97-AF65-F5344CB8AC3E}">
        <p14:creationId xmlns:p14="http://schemas.microsoft.com/office/powerpoint/2010/main" val="189300810"/>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Techniques for Recovering Reproducibility</a:t>
            </a:r>
          </a:p>
        </p:txBody>
      </p:sp>
      <p:sp>
        <p:nvSpPr>
          <p:cNvPr id="4" name="Shape 235"/>
          <p:cNvSpPr txBox="1">
            <a:spLocks/>
          </p:cNvSpPr>
          <p:nvPr/>
        </p:nvSpPr>
        <p:spPr>
          <a:xfrm>
            <a:off x="457200" y="1828800"/>
            <a:ext cx="8686800" cy="452755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marL="342900" indent="-342900" defTabSz="457200">
              <a:spcBef>
                <a:spcPts val="500"/>
              </a:spcBef>
              <a:buSzPct val="120000"/>
              <a:buFont typeface="Arial"/>
              <a:buChar char="•"/>
              <a:defRPr sz="2400">
                <a:latin typeface="Calibri"/>
                <a:ea typeface="Calibri"/>
                <a:cs typeface="Calibri"/>
                <a:sym typeface="Calibri"/>
              </a:defRPr>
            </a:lvl1pPr>
            <a:lvl2pPr marL="800100" indent="-342900" defTabSz="457200">
              <a:spcBef>
                <a:spcPts val="500"/>
              </a:spcBef>
              <a:buSzPct val="100000"/>
              <a:buFont typeface="Arial"/>
              <a:buChar char="▪"/>
              <a:defRPr sz="2400">
                <a:latin typeface="Calibri"/>
                <a:ea typeface="Calibri"/>
                <a:cs typeface="Calibri"/>
                <a:sym typeface="Calibri"/>
              </a:defRPr>
            </a:lvl2pPr>
            <a:lvl3pPr marL="1219200" indent="-304800" defTabSz="457200">
              <a:spcBef>
                <a:spcPts val="500"/>
              </a:spcBef>
              <a:buSzPct val="100000"/>
              <a:buFont typeface="Arial"/>
              <a:buChar char="•"/>
              <a:defRPr sz="2400">
                <a:latin typeface="Calibri"/>
                <a:ea typeface="Calibri"/>
                <a:cs typeface="Calibri"/>
                <a:sym typeface="Calibri"/>
              </a:defRPr>
            </a:lvl3pPr>
            <a:lvl4pPr marL="1676400" indent="-304800" defTabSz="457200">
              <a:spcBef>
                <a:spcPts val="500"/>
              </a:spcBef>
              <a:buSzPct val="100000"/>
              <a:buFont typeface="Arial"/>
              <a:buChar char="–"/>
              <a:defRPr sz="2400">
                <a:latin typeface="Calibri"/>
                <a:ea typeface="Calibri"/>
                <a:cs typeface="Calibri"/>
                <a:sym typeface="Calibri"/>
              </a:defRPr>
            </a:lvl4pPr>
            <a:lvl5pPr marL="2133600" indent="-304800" defTabSz="457200">
              <a:spcBef>
                <a:spcPts val="500"/>
              </a:spcBef>
              <a:buSzPct val="100000"/>
              <a:buFont typeface="Arial"/>
              <a:buChar char="»"/>
              <a:defRPr sz="2400">
                <a:latin typeface="Calibri"/>
                <a:ea typeface="Calibri"/>
                <a:cs typeface="Calibri"/>
                <a:sym typeface="Calibri"/>
              </a:defRPr>
            </a:lvl5pPr>
            <a:lvl6pPr marL="2560320" indent="-274320" defTabSz="457200">
              <a:spcBef>
                <a:spcPts val="500"/>
              </a:spcBef>
              <a:buSzPct val="100000"/>
              <a:buFont typeface="Arial"/>
              <a:buChar char="•"/>
              <a:defRPr sz="2400">
                <a:latin typeface="Calibri"/>
                <a:ea typeface="Calibri"/>
                <a:cs typeface="Calibri"/>
                <a:sym typeface="Calibri"/>
              </a:defRPr>
            </a:lvl6pPr>
            <a:lvl7pPr marL="3017520" indent="-274320" defTabSz="457200">
              <a:spcBef>
                <a:spcPts val="500"/>
              </a:spcBef>
              <a:buSzPct val="100000"/>
              <a:buFont typeface="Arial"/>
              <a:buChar char="•"/>
              <a:defRPr sz="2400">
                <a:latin typeface="Calibri"/>
                <a:ea typeface="Calibri"/>
                <a:cs typeface="Calibri"/>
                <a:sym typeface="Calibri"/>
              </a:defRPr>
            </a:lvl7pPr>
            <a:lvl8pPr marL="3474720" indent="-274320" defTabSz="457200">
              <a:spcBef>
                <a:spcPts val="500"/>
              </a:spcBef>
              <a:buSzPct val="100000"/>
              <a:buFont typeface="Arial"/>
              <a:buChar char="•"/>
              <a:defRPr sz="2400">
                <a:latin typeface="Calibri"/>
                <a:ea typeface="Calibri"/>
                <a:cs typeface="Calibri"/>
                <a:sym typeface="Calibri"/>
              </a:defRPr>
            </a:lvl8pPr>
            <a:lvl9pPr marL="3931920" indent="-274320" defTabSz="457200">
              <a:spcBef>
                <a:spcPts val="500"/>
              </a:spcBef>
              <a:buSzPct val="100000"/>
              <a:buFont typeface="Arial"/>
              <a:buChar char="•"/>
              <a:defRPr sz="2400">
                <a:latin typeface="Calibri"/>
                <a:ea typeface="Calibri"/>
                <a:cs typeface="Calibri"/>
                <a:sym typeface="Calibri"/>
              </a:defRPr>
            </a:lvl9pPr>
          </a:lstStyle>
          <a:p>
            <a:pPr defTabSz="448055">
              <a:spcBef>
                <a:spcPts val="300"/>
              </a:spcBef>
              <a:buClr>
                <a:srgbClr val="808080"/>
              </a:buClr>
              <a:defRPr sz="1800"/>
            </a:pPr>
            <a:r>
              <a:rPr lang="en-US" sz="2548" dirty="0" smtClean="0">
                <a:solidFill>
                  <a:schemeClr val="bg2">
                    <a:lumMod val="60000"/>
                    <a:lumOff val="40000"/>
                  </a:schemeClr>
                </a:solidFill>
              </a:rPr>
              <a:t>Fixed reduction order</a:t>
            </a:r>
            <a:endParaRPr lang="en-US" sz="1764" dirty="0" smtClean="0">
              <a:solidFill>
                <a:schemeClr val="bg2">
                  <a:lumMod val="60000"/>
                  <a:lumOff val="40000"/>
                </a:schemeClr>
              </a:solidFill>
            </a:endParaRPr>
          </a:p>
          <a:p>
            <a:pPr marL="790320" lvl="1" indent="-342265" defTabSz="448055">
              <a:spcBef>
                <a:spcPts val="300"/>
              </a:spcBef>
              <a:buClr>
                <a:srgbClr val="808080"/>
              </a:buClr>
              <a:buFont typeface="Wingdings"/>
              <a:buChar char="▪"/>
              <a:defRPr sz="1800"/>
            </a:pPr>
            <a:r>
              <a:rPr lang="en-US" sz="2156" dirty="0" smtClean="0">
                <a:solidFill>
                  <a:schemeClr val="bg2">
                    <a:lumMod val="60000"/>
                    <a:lumOff val="40000"/>
                  </a:schemeClr>
                </a:solidFill>
              </a:rPr>
              <a:t>Ensuring that all floating-point operations are evaluated in the same order from run to run</a:t>
            </a:r>
            <a:endParaRPr lang="en-US" sz="1764" dirty="0" smtClean="0">
              <a:solidFill>
                <a:schemeClr val="bg2">
                  <a:lumMod val="60000"/>
                  <a:lumOff val="40000"/>
                </a:schemeClr>
              </a:solidFill>
            </a:endParaRPr>
          </a:p>
          <a:p>
            <a:pPr defTabSz="448055">
              <a:spcBef>
                <a:spcPts val="300"/>
              </a:spcBef>
              <a:buClr>
                <a:srgbClr val="808080"/>
              </a:buClr>
              <a:defRPr sz="1800"/>
            </a:pPr>
            <a:r>
              <a:rPr lang="en-US" sz="2548" dirty="0" smtClean="0">
                <a:solidFill>
                  <a:schemeClr val="bg2">
                    <a:lumMod val="60000"/>
                    <a:lumOff val="40000"/>
                  </a:schemeClr>
                </a:solidFill>
              </a:rPr>
              <a:t>Increased precision numerical types</a:t>
            </a:r>
            <a:endParaRPr lang="en-US" sz="1764" dirty="0" smtClean="0">
              <a:solidFill>
                <a:schemeClr val="bg2">
                  <a:lumMod val="60000"/>
                  <a:lumOff val="40000"/>
                </a:schemeClr>
              </a:solidFill>
            </a:endParaRPr>
          </a:p>
          <a:p>
            <a:pPr marL="795527" lvl="1" defTabSz="452627">
              <a:spcBef>
                <a:spcPts val="300"/>
              </a:spcBef>
              <a:buClr>
                <a:srgbClr val="000000"/>
              </a:buClr>
              <a:defRPr sz="1800"/>
            </a:pPr>
            <a:r>
              <a:rPr lang="en-US" sz="2156" dirty="0" smtClean="0">
                <a:solidFill>
                  <a:schemeClr val="bg2">
                    <a:lumMod val="60000"/>
                    <a:lumOff val="40000"/>
                  </a:schemeClr>
                </a:solidFill>
              </a:rPr>
              <a:t>Mixed precision - e.g. use higher precision types for sensitive computations </a:t>
            </a:r>
            <a:r>
              <a:rPr lang="en-US" sz="2160" dirty="0" smtClean="0">
                <a:solidFill>
                  <a:schemeClr val="bg2">
                    <a:lumMod val="60000"/>
                    <a:lumOff val="40000"/>
                  </a:schemeClr>
                </a:solidFill>
              </a:rPr>
              <a:t>and standard types for less sensitive computations</a:t>
            </a:r>
          </a:p>
          <a:p>
            <a:pPr defTabSz="448055">
              <a:spcBef>
                <a:spcPts val="300"/>
              </a:spcBef>
              <a:buClr>
                <a:srgbClr val="808080"/>
              </a:buClr>
              <a:defRPr sz="1800"/>
            </a:pPr>
            <a:r>
              <a:rPr lang="en-US" sz="2548" dirty="0" smtClean="0">
                <a:solidFill>
                  <a:schemeClr val="bg2">
                    <a:lumMod val="60000"/>
                    <a:lumOff val="40000"/>
                  </a:schemeClr>
                </a:solidFill>
              </a:rPr>
              <a:t>Interval arithmetic</a:t>
            </a:r>
            <a:endParaRPr lang="en-US" sz="1764" dirty="0" smtClean="0">
              <a:solidFill>
                <a:schemeClr val="bg2">
                  <a:lumMod val="60000"/>
                  <a:lumOff val="40000"/>
                </a:schemeClr>
              </a:solidFill>
            </a:endParaRPr>
          </a:p>
          <a:p>
            <a:pPr marL="790320" lvl="1" indent="-342265" defTabSz="448055">
              <a:spcBef>
                <a:spcPts val="300"/>
              </a:spcBef>
              <a:buClr>
                <a:srgbClr val="808080"/>
              </a:buClr>
              <a:buFont typeface="Wingdings"/>
              <a:buChar char="▪"/>
              <a:defRPr sz="1800"/>
            </a:pPr>
            <a:r>
              <a:rPr lang="en-US" sz="2156" dirty="0" smtClean="0">
                <a:solidFill>
                  <a:schemeClr val="bg2">
                    <a:lumMod val="60000"/>
                    <a:lumOff val="40000"/>
                  </a:schemeClr>
                </a:solidFill>
              </a:rPr>
              <a:t>Replace floating-point types with custom types representing </a:t>
            </a:r>
            <a:br>
              <a:rPr lang="en-US" sz="2156" dirty="0" smtClean="0">
                <a:solidFill>
                  <a:schemeClr val="bg2">
                    <a:lumMod val="60000"/>
                    <a:lumOff val="40000"/>
                  </a:schemeClr>
                </a:solidFill>
              </a:rPr>
            </a:br>
            <a:r>
              <a:rPr lang="en-US" sz="2156" dirty="0" smtClean="0">
                <a:solidFill>
                  <a:schemeClr val="bg2">
                    <a:lumMod val="60000"/>
                    <a:lumOff val="40000"/>
                  </a:schemeClr>
                </a:solidFill>
              </a:rPr>
              <a:t>finite-length intervals of real numbers</a:t>
            </a:r>
            <a:endParaRPr lang="en-US" sz="1764" dirty="0" smtClean="0">
              <a:solidFill>
                <a:schemeClr val="bg2">
                  <a:lumMod val="60000"/>
                  <a:lumOff val="40000"/>
                </a:schemeClr>
              </a:solidFill>
            </a:endParaRPr>
          </a:p>
          <a:p>
            <a:pPr marL="404495" indent="-404495" defTabSz="448055">
              <a:spcBef>
                <a:spcPts val="300"/>
              </a:spcBef>
              <a:defRPr sz="1800"/>
            </a:pPr>
            <a:r>
              <a:rPr lang="en-US" sz="2548" dirty="0" smtClean="0"/>
              <a:t>Enhanced summation algorithms</a:t>
            </a:r>
            <a:endParaRPr lang="en-US" sz="1764" dirty="0" smtClean="0"/>
          </a:p>
          <a:p>
            <a:pPr marL="790320" lvl="1" indent="-342265" defTabSz="448055">
              <a:spcBef>
                <a:spcPts val="300"/>
              </a:spcBef>
              <a:buFont typeface="Wingdings"/>
              <a:buChar char="▪"/>
              <a:defRPr sz="1800"/>
            </a:pPr>
            <a:r>
              <a:rPr lang="en-US" sz="2156" dirty="0" smtClean="0"/>
              <a:t>Compensated summation e.g., </a:t>
            </a:r>
            <a:r>
              <a:rPr lang="en-US" sz="2156" dirty="0" err="1" smtClean="0"/>
              <a:t>Kahan</a:t>
            </a:r>
            <a:r>
              <a:rPr lang="en-US" sz="2156" dirty="0" smtClean="0"/>
              <a:t> and composite precision</a:t>
            </a:r>
            <a:endParaRPr lang="en-US" sz="1764" dirty="0" smtClean="0"/>
          </a:p>
          <a:p>
            <a:pPr marL="790320" lvl="1" indent="-342265" defTabSz="448055">
              <a:spcBef>
                <a:spcPts val="300"/>
              </a:spcBef>
              <a:buFont typeface="Wingdings"/>
              <a:buChar char="▪"/>
              <a:defRPr sz="1800"/>
            </a:pPr>
            <a:r>
              <a:rPr lang="en-US" sz="2156" dirty="0" smtClean="0"/>
              <a:t>Pre-rounded summation</a:t>
            </a:r>
            <a:endParaRPr lang="en-US" sz="2156" dirty="0"/>
          </a:p>
        </p:txBody>
      </p:sp>
      <p:sp>
        <p:nvSpPr>
          <p:cNvPr id="5" name="Shape 236"/>
          <p:cNvSpPr/>
          <p:nvPr/>
        </p:nvSpPr>
        <p:spPr>
          <a:xfrm rot="2986920">
            <a:off x="2724626" y="3282834"/>
            <a:ext cx="3254756" cy="624839"/>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b="1">
                <a:solidFill>
                  <a:srgbClr val="FF0000"/>
                </a:solidFill>
                <a:latin typeface="Calibri"/>
                <a:ea typeface="Calibri"/>
                <a:cs typeface="Calibri"/>
                <a:sym typeface="Calibri"/>
              </a:defRPr>
            </a:lvl1pPr>
          </a:lstStyle>
          <a:p>
            <a:pPr lvl="0">
              <a:defRPr sz="1800" b="0">
                <a:solidFill>
                  <a:srgbClr val="000000"/>
                </a:solidFill>
              </a:defRPr>
            </a:pPr>
            <a:r>
              <a:rPr sz="3600" b="1" dirty="0">
                <a:solidFill>
                  <a:srgbClr val="FF0000"/>
                </a:solidFill>
              </a:rPr>
              <a:t>TOO COSTLY!!!</a:t>
            </a:r>
          </a:p>
        </p:txBody>
      </p:sp>
      <p:sp>
        <p:nvSpPr>
          <p:cNvPr id="6" name="Slide Number Placeholder 1"/>
          <p:cNvSpPr>
            <a:spLocks noGrp="1"/>
          </p:cNvSpPr>
          <p:nvPr>
            <p:ph type="sldNum" sz="quarter" idx="2"/>
          </p:nvPr>
        </p:nvSpPr>
        <p:spPr>
          <a:xfrm>
            <a:off x="6553200" y="6354247"/>
            <a:ext cx="2133600" cy="369328"/>
          </a:xfrm>
        </p:spPr>
        <p:txBody>
          <a:bodyPr/>
          <a:lstStyle/>
          <a:p>
            <a:pPr lvl="0"/>
            <a:r>
              <a:rPr lang="en-US" dirty="0" smtClean="0"/>
              <a:t>14</a:t>
            </a:r>
            <a:endParaRPr lang="en-US" dirty="0"/>
          </a:p>
        </p:txBody>
      </p:sp>
    </p:spTree>
    <p:extLst>
      <p:ext uri="{BB962C8B-B14F-4D97-AF65-F5344CB8AC3E}">
        <p14:creationId xmlns:p14="http://schemas.microsoft.com/office/powerpoint/2010/main" val="1142097877"/>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Summation: Definition</a:t>
            </a:r>
          </a:p>
        </p:txBody>
      </p:sp>
      <p:pic>
        <p:nvPicPr>
          <p:cNvPr id="4" name="Picture 3" descr="st.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158710"/>
            <a:ext cx="7289800" cy="2794000"/>
          </a:xfrm>
          <a:prstGeom prst="rect">
            <a:avLst/>
          </a:prstGeom>
        </p:spPr>
      </p:pic>
      <p:sp>
        <p:nvSpPr>
          <p:cNvPr id="5" name="Slide Number Placeholder 1"/>
          <p:cNvSpPr>
            <a:spLocks noGrp="1"/>
          </p:cNvSpPr>
          <p:nvPr>
            <p:ph type="sldNum" sz="quarter" idx="2"/>
          </p:nvPr>
        </p:nvSpPr>
        <p:spPr>
          <a:xfrm>
            <a:off x="6553200" y="6354247"/>
            <a:ext cx="2133600" cy="369328"/>
          </a:xfrm>
        </p:spPr>
        <p:txBody>
          <a:bodyPr/>
          <a:lstStyle/>
          <a:p>
            <a:pPr lvl="0"/>
            <a:r>
              <a:rPr lang="en-US" dirty="0" smtClean="0"/>
              <a:t>15</a:t>
            </a:r>
            <a:endParaRPr lang="en-US" dirty="0"/>
          </a:p>
        </p:txBody>
      </p:sp>
    </p:spTree>
    <p:extLst>
      <p:ext uri="{BB962C8B-B14F-4D97-AF65-F5344CB8AC3E}">
        <p14:creationId xmlns:p14="http://schemas.microsoft.com/office/powerpoint/2010/main" val="1836011357"/>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Kahan</a:t>
            </a:r>
            <a:r>
              <a:rPr lang="en-US" dirty="0"/>
              <a:t> Summation: Definition</a:t>
            </a:r>
          </a:p>
        </p:txBody>
      </p:sp>
      <p:pic>
        <p:nvPicPr>
          <p:cNvPr id="4" name="Picture 3" descr="kahn0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828799"/>
            <a:ext cx="6464300" cy="4020241"/>
          </a:xfrm>
          <a:prstGeom prst="rect">
            <a:avLst/>
          </a:prstGeom>
        </p:spPr>
      </p:pic>
      <p:sp>
        <p:nvSpPr>
          <p:cNvPr id="5" name="TextBox 4"/>
          <p:cNvSpPr txBox="1"/>
          <p:nvPr/>
        </p:nvSpPr>
        <p:spPr>
          <a:xfrm>
            <a:off x="4728647" y="2639588"/>
            <a:ext cx="1352291" cy="400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sz="2000" b="1" dirty="0" smtClean="0">
                <a:solidFill>
                  <a:srgbClr val="000090"/>
                </a:solidFill>
                <a:latin typeface="Calibri"/>
                <a:ea typeface="Calibri"/>
                <a:cs typeface="Calibri"/>
                <a:sym typeface="Calibri"/>
              </a:rPr>
              <a:t>Holds error </a:t>
            </a:r>
            <a:endParaRPr kumimoji="0" lang="en-US" sz="2000" b="1" i="0" u="none" strike="noStrike" cap="none" spc="0" normalizeH="0" baseline="0" dirty="0">
              <a:ln>
                <a:noFill/>
              </a:ln>
              <a:solidFill>
                <a:srgbClr val="000090"/>
              </a:solidFill>
              <a:effectLst/>
              <a:uFillTx/>
              <a:latin typeface="Calibri"/>
              <a:ea typeface="Calibri"/>
              <a:cs typeface="Calibri"/>
              <a:sym typeface="Calibri"/>
            </a:endParaRPr>
          </a:p>
        </p:txBody>
      </p:sp>
      <p:sp>
        <p:nvSpPr>
          <p:cNvPr id="6" name="TextBox 5"/>
          <p:cNvSpPr txBox="1"/>
          <p:nvPr/>
        </p:nvSpPr>
        <p:spPr>
          <a:xfrm>
            <a:off x="5308379" y="3993129"/>
            <a:ext cx="3696602" cy="64632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b="1" i="0" u="none" strike="noStrike" cap="none" spc="0" normalizeH="0" baseline="0" dirty="0" smtClean="0">
                <a:ln>
                  <a:noFill/>
                </a:ln>
                <a:solidFill>
                  <a:srgbClr val="000090"/>
                </a:solidFill>
                <a:effectLst/>
                <a:uFillTx/>
                <a:sym typeface="Calibri"/>
              </a:rPr>
              <a:t>Capture error &amp; add to operand</a:t>
            </a:r>
          </a:p>
          <a:p>
            <a:pPr marL="0" marR="0" indent="0" algn="l" defTabSz="457200" rtl="0" fontAlgn="auto" latinLnBrk="1" hangingPunct="0">
              <a:lnSpc>
                <a:spcPct val="100000"/>
              </a:lnSpc>
              <a:spcBef>
                <a:spcPts val="0"/>
              </a:spcBef>
              <a:spcAft>
                <a:spcPts val="0"/>
              </a:spcAft>
              <a:buClrTx/>
              <a:buSzTx/>
              <a:buFontTx/>
              <a:buNone/>
              <a:tabLst/>
            </a:pPr>
            <a:r>
              <a:rPr lang="en-US" b="1" dirty="0" smtClean="0">
                <a:solidFill>
                  <a:srgbClr val="000090"/>
                </a:solidFill>
              </a:rPr>
              <a:t>on next iteration</a:t>
            </a:r>
            <a:endParaRPr kumimoji="0" lang="en-US" b="1" i="0" u="none" strike="noStrike" cap="none" spc="0" normalizeH="0" baseline="0" dirty="0">
              <a:ln>
                <a:noFill/>
              </a:ln>
              <a:solidFill>
                <a:srgbClr val="000090"/>
              </a:solidFill>
              <a:effectLst/>
              <a:uFillTx/>
              <a:sym typeface="Calibri"/>
            </a:endParaRPr>
          </a:p>
        </p:txBody>
      </p:sp>
      <p:cxnSp>
        <p:nvCxnSpPr>
          <p:cNvPr id="7" name="Straight Arrow Connector 6"/>
          <p:cNvCxnSpPr>
            <a:stCxn id="10" idx="1"/>
          </p:cNvCxnSpPr>
          <p:nvPr/>
        </p:nvCxnSpPr>
        <p:spPr>
          <a:xfrm flipH="1">
            <a:off x="3408637" y="2839642"/>
            <a:ext cx="1320010" cy="1321"/>
          </a:xfrm>
          <a:prstGeom prst="straightConnector1">
            <a:avLst/>
          </a:prstGeom>
          <a:noFill/>
          <a:ln w="25400" cap="flat">
            <a:solidFill>
              <a:srgbClr val="000090"/>
            </a:solidFill>
            <a:prstDash val="solid"/>
            <a:bevel/>
            <a:tailEnd type="arrow"/>
          </a:ln>
          <a:effectLst/>
        </p:spPr>
        <p:style>
          <a:lnRef idx="0">
            <a:scrgbClr r="0" g="0" b="0"/>
          </a:lnRef>
          <a:fillRef idx="0">
            <a:scrgbClr r="0" g="0" b="0"/>
          </a:fillRef>
          <a:effectRef idx="0">
            <a:scrgbClr r="0" g="0" b="0"/>
          </a:effectRef>
          <a:fontRef idx="none"/>
        </p:style>
      </p:cxnSp>
      <p:cxnSp>
        <p:nvCxnSpPr>
          <p:cNvPr id="8" name="Elbow Connector 7"/>
          <p:cNvCxnSpPr/>
          <p:nvPr/>
        </p:nvCxnSpPr>
        <p:spPr>
          <a:xfrm rot="10800000">
            <a:off x="5549895" y="3543660"/>
            <a:ext cx="3307988" cy="719787"/>
          </a:xfrm>
          <a:prstGeom prst="bentConnector3">
            <a:avLst>
              <a:gd name="adj1" fmla="val -1659"/>
            </a:avLst>
          </a:prstGeom>
          <a:noFill/>
          <a:ln w="25400" cap="flat">
            <a:solidFill>
              <a:srgbClr val="000090"/>
            </a:solidFill>
            <a:prstDash val="solid"/>
            <a:bevel/>
            <a:tailEnd type="arrow"/>
          </a:ln>
          <a:effectLst/>
        </p:spPr>
        <p:style>
          <a:lnRef idx="0">
            <a:scrgbClr r="0" g="0" b="0"/>
          </a:lnRef>
          <a:fillRef idx="0">
            <a:scrgbClr r="0" g="0" b="0"/>
          </a:fillRef>
          <a:effectRef idx="0">
            <a:scrgbClr r="0" g="0" b="0"/>
          </a:effectRef>
          <a:fontRef idx="none"/>
        </p:style>
      </p:cxnSp>
      <p:cxnSp>
        <p:nvCxnSpPr>
          <p:cNvPr id="9" name="Straight Arrow Connector 8"/>
          <p:cNvCxnSpPr/>
          <p:nvPr/>
        </p:nvCxnSpPr>
        <p:spPr>
          <a:xfrm flipV="1">
            <a:off x="4854771" y="4263447"/>
            <a:ext cx="350889" cy="0"/>
          </a:xfrm>
          <a:prstGeom prst="straightConnector1">
            <a:avLst/>
          </a:prstGeom>
          <a:noFill/>
          <a:ln w="25400" cap="flat">
            <a:solidFill>
              <a:srgbClr val="000090"/>
            </a:solidFill>
            <a:prstDash val="solid"/>
            <a:bevel/>
            <a:tailEnd type="arrow"/>
          </a:ln>
          <a:effectLst/>
        </p:spPr>
        <p:style>
          <a:lnRef idx="0">
            <a:scrgbClr r="0" g="0" b="0"/>
          </a:lnRef>
          <a:fillRef idx="0">
            <a:scrgbClr r="0" g="0" b="0"/>
          </a:fillRef>
          <a:effectRef idx="0">
            <a:scrgbClr r="0" g="0" b="0"/>
          </a:effectRef>
          <a:fontRef idx="none"/>
        </p:style>
      </p:cxnSp>
      <p:sp>
        <p:nvSpPr>
          <p:cNvPr id="10" name="Rectangle 9"/>
          <p:cNvSpPr/>
          <p:nvPr/>
        </p:nvSpPr>
        <p:spPr>
          <a:xfrm>
            <a:off x="4114800" y="6029106"/>
            <a:ext cx="4572000" cy="646331"/>
          </a:xfrm>
          <a:prstGeom prst="rect">
            <a:avLst/>
          </a:prstGeom>
        </p:spPr>
        <p:txBody>
          <a:bodyPr>
            <a:spAutoFit/>
          </a:bodyPr>
          <a:lstStyle/>
          <a:p>
            <a:r>
              <a:rPr lang="en-US" dirty="0" err="1" smtClean="0"/>
              <a:t>Kahan</a:t>
            </a:r>
            <a:r>
              <a:rPr lang="en-US" dirty="0" smtClean="0"/>
              <a:t> “Further </a:t>
            </a:r>
            <a:r>
              <a:rPr lang="en-US" dirty="0"/>
              <a:t>Remarks on Reducing </a:t>
            </a:r>
            <a:r>
              <a:rPr lang="en-US" dirty="0" smtClean="0"/>
              <a:t>Truncation Errors” (1964)</a:t>
            </a:r>
            <a:endParaRPr lang="en-US" dirty="0"/>
          </a:p>
        </p:txBody>
      </p:sp>
      <p:sp>
        <p:nvSpPr>
          <p:cNvPr id="11" name="Slide Number Placeholder 1"/>
          <p:cNvSpPr>
            <a:spLocks noGrp="1"/>
          </p:cNvSpPr>
          <p:nvPr>
            <p:ph type="sldNum" sz="quarter" idx="2"/>
          </p:nvPr>
        </p:nvSpPr>
        <p:spPr>
          <a:xfrm>
            <a:off x="6553200" y="6354247"/>
            <a:ext cx="2133600" cy="369328"/>
          </a:xfrm>
        </p:spPr>
        <p:txBody>
          <a:bodyPr/>
          <a:lstStyle/>
          <a:p>
            <a:pPr lvl="0"/>
            <a:r>
              <a:rPr lang="en-US" dirty="0" smtClean="0"/>
              <a:t>16</a:t>
            </a:r>
            <a:endParaRPr lang="en-US" dirty="0"/>
          </a:p>
        </p:txBody>
      </p:sp>
    </p:spTree>
    <p:extLst>
      <p:ext uri="{BB962C8B-B14F-4D97-AF65-F5344CB8AC3E}">
        <p14:creationId xmlns:p14="http://schemas.microsoft.com/office/powerpoint/2010/main" val="216898309"/>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Composite Precision: Definition</a:t>
            </a:r>
          </a:p>
        </p:txBody>
      </p:sp>
      <p:pic>
        <p:nvPicPr>
          <p:cNvPr id="4" name="Picture 3" descr="co0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 y="1828800"/>
            <a:ext cx="7493030" cy="4318000"/>
          </a:xfrm>
          <a:prstGeom prst="rect">
            <a:avLst/>
          </a:prstGeom>
        </p:spPr>
      </p:pic>
      <p:sp>
        <p:nvSpPr>
          <p:cNvPr id="5" name="Rectangle 4"/>
          <p:cNvSpPr/>
          <p:nvPr/>
        </p:nvSpPr>
        <p:spPr>
          <a:xfrm>
            <a:off x="2919482" y="6223599"/>
            <a:ext cx="5919718" cy="584776"/>
          </a:xfrm>
          <a:prstGeom prst="rect">
            <a:avLst/>
          </a:prstGeom>
        </p:spPr>
        <p:txBody>
          <a:bodyPr wrap="square">
            <a:spAutoFit/>
          </a:bodyPr>
          <a:lstStyle/>
          <a:p>
            <a:r>
              <a:rPr lang="en-US" sz="1600" dirty="0" smtClean="0"/>
              <a:t>Taufer et al.”</a:t>
            </a:r>
            <a:r>
              <a:rPr lang="en-US" sz="1600" dirty="0"/>
              <a:t> Improving Numerical Reproducibility </a:t>
            </a:r>
            <a:r>
              <a:rPr lang="en-US" sz="1600" dirty="0" smtClean="0"/>
              <a:t>and Stability </a:t>
            </a:r>
            <a:r>
              <a:rPr lang="en-US" sz="1600" dirty="0"/>
              <a:t>in Large-Scale Numerical Simulations </a:t>
            </a:r>
            <a:r>
              <a:rPr lang="en-US" sz="1600" dirty="0" smtClean="0"/>
              <a:t>on GPUs”  (2010)</a:t>
            </a:r>
            <a:endParaRPr lang="en-US" sz="1600" dirty="0"/>
          </a:p>
        </p:txBody>
      </p:sp>
      <p:sp>
        <p:nvSpPr>
          <p:cNvPr id="6" name="Rectangle 5"/>
          <p:cNvSpPr/>
          <p:nvPr/>
        </p:nvSpPr>
        <p:spPr>
          <a:xfrm>
            <a:off x="3440752" y="2162420"/>
            <a:ext cx="2262496" cy="369332"/>
          </a:xfrm>
          <a:prstGeom prst="rect">
            <a:avLst/>
          </a:prstGeom>
        </p:spPr>
        <p:txBody>
          <a:bodyPr wrap="none">
            <a:spAutoFit/>
          </a:bodyPr>
          <a:lstStyle/>
          <a:p>
            <a:pPr lvl="0"/>
            <a:r>
              <a:rPr lang="en-US" b="1" dirty="0">
                <a:solidFill>
                  <a:srgbClr val="000090"/>
                </a:solidFill>
                <a:latin typeface="Courier New"/>
                <a:ea typeface="Courier New"/>
                <a:cs typeface="Courier New"/>
                <a:sym typeface="Courier New"/>
              </a:rPr>
              <a:t>Value or result</a:t>
            </a:r>
          </a:p>
        </p:txBody>
      </p:sp>
      <p:sp>
        <p:nvSpPr>
          <p:cNvPr id="7" name="Rectangle 6"/>
          <p:cNvSpPr/>
          <p:nvPr/>
        </p:nvSpPr>
        <p:spPr>
          <a:xfrm>
            <a:off x="3440752" y="2406312"/>
            <a:ext cx="2816584" cy="369332"/>
          </a:xfrm>
          <a:prstGeom prst="rect">
            <a:avLst/>
          </a:prstGeom>
        </p:spPr>
        <p:txBody>
          <a:bodyPr wrap="none">
            <a:spAutoFit/>
          </a:bodyPr>
          <a:lstStyle/>
          <a:p>
            <a:r>
              <a:rPr lang="en-US" b="1" dirty="0">
                <a:solidFill>
                  <a:srgbClr val="000090"/>
                </a:solidFill>
                <a:latin typeface="Courier New"/>
                <a:ea typeface="Courier New"/>
                <a:cs typeface="Courier New"/>
                <a:sym typeface="Courier New"/>
              </a:rPr>
              <a:t>Error approximation</a:t>
            </a:r>
            <a:endParaRPr lang="en-US" dirty="0"/>
          </a:p>
        </p:txBody>
      </p:sp>
      <p:sp>
        <p:nvSpPr>
          <p:cNvPr id="8" name="Rectangle 7"/>
          <p:cNvSpPr/>
          <p:nvPr/>
        </p:nvSpPr>
        <p:spPr>
          <a:xfrm>
            <a:off x="6693947" y="3759176"/>
            <a:ext cx="1992853" cy="923330"/>
          </a:xfrm>
          <a:prstGeom prst="rect">
            <a:avLst/>
          </a:prstGeom>
        </p:spPr>
        <p:txBody>
          <a:bodyPr wrap="none">
            <a:spAutoFit/>
          </a:bodyPr>
          <a:lstStyle/>
          <a:p>
            <a:r>
              <a:rPr lang="en-US" b="1" dirty="0" smtClean="0">
                <a:solidFill>
                  <a:srgbClr val="000090"/>
                </a:solidFill>
                <a:latin typeface="Courier New"/>
                <a:ea typeface="Courier New"/>
                <a:cs typeface="Courier New"/>
                <a:sym typeface="Courier New"/>
              </a:rPr>
              <a:t>Error carried </a:t>
            </a:r>
          </a:p>
          <a:p>
            <a:r>
              <a:rPr lang="en-US" b="1" dirty="0" smtClean="0">
                <a:solidFill>
                  <a:srgbClr val="000090"/>
                </a:solidFill>
                <a:latin typeface="Courier New"/>
                <a:ea typeface="Courier New"/>
                <a:cs typeface="Courier New"/>
                <a:sym typeface="Courier New"/>
              </a:rPr>
              <a:t>through each </a:t>
            </a:r>
          </a:p>
          <a:p>
            <a:r>
              <a:rPr lang="en-US" b="1" dirty="0" smtClean="0">
                <a:solidFill>
                  <a:srgbClr val="000090"/>
                </a:solidFill>
                <a:latin typeface="Courier New"/>
                <a:ea typeface="Courier New"/>
                <a:cs typeface="Courier New"/>
                <a:sym typeface="Courier New"/>
              </a:rPr>
              <a:t>operation</a:t>
            </a:r>
            <a:endParaRPr lang="en-US" b="1" dirty="0"/>
          </a:p>
        </p:txBody>
      </p:sp>
      <p:sp>
        <p:nvSpPr>
          <p:cNvPr id="9" name="Rectangle 8"/>
          <p:cNvSpPr/>
          <p:nvPr/>
        </p:nvSpPr>
        <p:spPr>
          <a:xfrm>
            <a:off x="1238536" y="4682506"/>
            <a:ext cx="6600298" cy="774102"/>
          </a:xfrm>
          <a:prstGeom prst="rect">
            <a:avLst/>
          </a:prstGeom>
          <a:noFill/>
          <a:ln w="25400" cap="flat">
            <a:solidFill>
              <a:srgbClr val="000090"/>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0" name="Slide Number Placeholder 1"/>
          <p:cNvSpPr>
            <a:spLocks noGrp="1"/>
          </p:cNvSpPr>
          <p:nvPr>
            <p:ph type="sldNum" sz="quarter" idx="2"/>
          </p:nvPr>
        </p:nvSpPr>
        <p:spPr>
          <a:xfrm>
            <a:off x="6866468" y="6354247"/>
            <a:ext cx="2133600" cy="369328"/>
          </a:xfrm>
        </p:spPr>
        <p:txBody>
          <a:bodyPr/>
          <a:lstStyle/>
          <a:p>
            <a:pPr lvl="0"/>
            <a:r>
              <a:rPr lang="en-US" dirty="0" smtClean="0"/>
              <a:t>17</a:t>
            </a:r>
            <a:endParaRPr lang="en-US" dirty="0"/>
          </a:p>
        </p:txBody>
      </p:sp>
    </p:spTree>
    <p:extLst>
      <p:ext uri="{BB962C8B-B14F-4D97-AF65-F5344CB8AC3E}">
        <p14:creationId xmlns:p14="http://schemas.microsoft.com/office/powerpoint/2010/main" val="546703629"/>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Pre-rounded Summation</a:t>
            </a:r>
          </a:p>
        </p:txBody>
      </p:sp>
      <p:sp>
        <p:nvSpPr>
          <p:cNvPr id="4" name="Shape 267"/>
          <p:cNvSpPr>
            <a:spLocks noGrp="1"/>
          </p:cNvSpPr>
          <p:nvPr>
            <p:ph type="sldNum" sz="quarter" idx="2"/>
          </p:nvPr>
        </p:nvSpPr>
        <p:spPr>
          <a:xfrm>
            <a:off x="6553200" y="6356350"/>
            <a:ext cx="2133600" cy="365125"/>
          </a:xfrm>
          <a:prstGeom prst="rect">
            <a:avLst/>
          </a:prstGeom>
          <a:extLst>
            <a:ext uri="{C572A759-6A51-4108-AA02-DFA0A04FC94B}">
              <ma14:wrappingTextBoxFlag xmlns:ma14="http://schemas.microsoft.com/office/mac/drawingml/2011/main" val="1"/>
            </a:ext>
          </a:extLst>
        </p:spPr>
        <p:txBody>
          <a:bodyPr lIns="0" tIns="0" rIns="0" bIns="0">
            <a:normAutofit/>
          </a:bodyPr>
          <a:lstStyle/>
          <a:p>
            <a:pPr lvl="0">
              <a:defRPr>
                <a:solidFill>
                  <a:srgbClr val="000000"/>
                </a:solidFill>
              </a:defRPr>
            </a:pPr>
            <a:fld id="{86CB4B4D-7CA3-9044-876B-883B54F8677D}" type="slidenum">
              <a:rPr>
                <a:solidFill>
                  <a:srgbClr val="1F497D"/>
                </a:solidFill>
              </a:rPr>
              <a:t>18</a:t>
            </a:fld>
            <a:endParaRPr>
              <a:solidFill>
                <a:srgbClr val="1F497D"/>
              </a:solidFill>
            </a:endParaRPr>
          </a:p>
        </p:txBody>
      </p:sp>
      <p:sp>
        <p:nvSpPr>
          <p:cNvPr id="5" name="Rectangle 4"/>
          <p:cNvSpPr/>
          <p:nvPr/>
        </p:nvSpPr>
        <p:spPr>
          <a:xfrm>
            <a:off x="216835" y="5521146"/>
            <a:ext cx="3531371" cy="830997"/>
          </a:xfrm>
          <a:prstGeom prst="rect">
            <a:avLst/>
          </a:prstGeom>
        </p:spPr>
        <p:txBody>
          <a:bodyPr wrap="square">
            <a:spAutoFit/>
          </a:bodyPr>
          <a:lstStyle/>
          <a:p>
            <a:r>
              <a:rPr lang="en-US" sz="1600" dirty="0" err="1" smtClean="0"/>
              <a:t>Demmel</a:t>
            </a:r>
            <a:r>
              <a:rPr lang="en-US" sz="1600" dirty="0" smtClean="0"/>
              <a:t> and Nguyen “</a:t>
            </a:r>
            <a:r>
              <a:rPr lang="en-US" sz="1600" dirty="0"/>
              <a:t>Parallel Reproducible </a:t>
            </a:r>
            <a:r>
              <a:rPr lang="en-US" sz="1600" dirty="0" smtClean="0"/>
              <a:t>Summation” (2014)</a:t>
            </a:r>
            <a:endParaRPr lang="en-US" sz="1600" dirty="0"/>
          </a:p>
          <a:p>
            <a:endParaRPr lang="en-US" sz="1600" dirty="0"/>
          </a:p>
        </p:txBody>
      </p:sp>
      <p:sp>
        <p:nvSpPr>
          <p:cNvPr id="6" name="Shape 121"/>
          <p:cNvSpPr txBox="1">
            <a:spLocks/>
          </p:cNvSpPr>
          <p:nvPr/>
        </p:nvSpPr>
        <p:spPr>
          <a:xfrm>
            <a:off x="6926840" y="6492875"/>
            <a:ext cx="2133600" cy="36512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a:bodyPr>
          <a:lstStyle>
            <a:lvl1pPr algn="r" defTabSz="457200">
              <a:defRPr>
                <a:solidFill>
                  <a:srgbClr val="1F497D"/>
                </a:solidFill>
                <a:latin typeface="+mj-lt"/>
                <a:ea typeface="+mj-ea"/>
                <a:cs typeface="+mj-cs"/>
                <a:sym typeface="Helvetica Neue"/>
              </a:defRPr>
            </a:lvl1pPr>
            <a:lvl2pPr indent="457200" defTabSz="457200">
              <a:defRPr>
                <a:latin typeface="Calibri"/>
                <a:ea typeface="Calibri"/>
                <a:cs typeface="Calibri"/>
                <a:sym typeface="Calibri"/>
              </a:defRPr>
            </a:lvl2pPr>
            <a:lvl3pPr indent="914400" defTabSz="457200">
              <a:defRPr>
                <a:latin typeface="Calibri"/>
                <a:ea typeface="Calibri"/>
                <a:cs typeface="Calibri"/>
                <a:sym typeface="Calibri"/>
              </a:defRPr>
            </a:lvl3pPr>
            <a:lvl4pPr indent="1371600" defTabSz="457200">
              <a:defRPr>
                <a:latin typeface="Calibri"/>
                <a:ea typeface="Calibri"/>
                <a:cs typeface="Calibri"/>
                <a:sym typeface="Calibri"/>
              </a:defRPr>
            </a:lvl4pPr>
            <a:lvl5pPr indent="1828800" defTabSz="457200">
              <a:defRPr>
                <a:latin typeface="Calibri"/>
                <a:ea typeface="Calibri"/>
                <a:cs typeface="Calibri"/>
                <a:sym typeface="Calibri"/>
              </a:defRPr>
            </a:lvl5pPr>
            <a:lvl6pPr indent="2286000" defTabSz="457200">
              <a:defRPr>
                <a:latin typeface="Calibri"/>
                <a:ea typeface="Calibri"/>
                <a:cs typeface="Calibri"/>
                <a:sym typeface="Calibri"/>
              </a:defRPr>
            </a:lvl6pPr>
            <a:lvl7pPr indent="2743200" defTabSz="457200">
              <a:defRPr>
                <a:latin typeface="Calibri"/>
                <a:ea typeface="Calibri"/>
                <a:cs typeface="Calibri"/>
                <a:sym typeface="Calibri"/>
              </a:defRPr>
            </a:lvl7pPr>
            <a:lvl8pPr indent="3200400" defTabSz="457200">
              <a:defRPr>
                <a:latin typeface="Calibri"/>
                <a:ea typeface="Calibri"/>
                <a:cs typeface="Calibri"/>
                <a:sym typeface="Calibri"/>
              </a:defRPr>
            </a:lvl8pPr>
            <a:lvl9pPr indent="3657600" defTabSz="457200">
              <a:defRPr>
                <a:latin typeface="Calibri"/>
                <a:ea typeface="Calibri"/>
                <a:cs typeface="Calibri"/>
                <a:sym typeface="Calibri"/>
              </a:defRPr>
            </a:lvl9pPr>
          </a:lstStyle>
          <a:p>
            <a:pPr>
              <a:defRPr>
                <a:solidFill>
                  <a:srgbClr val="000000"/>
                </a:solidFill>
              </a:defRPr>
            </a:pPr>
            <a:fld id="{86CB4B4D-7CA3-9044-876B-883B54F8677D}" type="slidenum">
              <a:rPr lang="en-US" smtClean="0">
                <a:solidFill>
                  <a:srgbClr val="000090"/>
                </a:solidFill>
              </a:rPr>
              <a:pPr>
                <a:defRPr>
                  <a:solidFill>
                    <a:srgbClr val="000000"/>
                  </a:solidFill>
                </a:defRPr>
              </a:pPr>
              <a:t>18</a:t>
            </a:fld>
            <a:endParaRPr lang="en-US" dirty="0">
              <a:solidFill>
                <a:srgbClr val="000090"/>
              </a:solidFill>
            </a:endParaRPr>
          </a:p>
        </p:txBody>
      </p:sp>
      <p:grpSp>
        <p:nvGrpSpPr>
          <p:cNvPr id="7" name="Group 6"/>
          <p:cNvGrpSpPr/>
          <p:nvPr/>
        </p:nvGrpSpPr>
        <p:grpSpPr>
          <a:xfrm>
            <a:off x="60804" y="1508043"/>
            <a:ext cx="9083195" cy="5349957"/>
            <a:chOff x="60804" y="1508043"/>
            <a:chExt cx="9083195" cy="5349957"/>
          </a:xfrm>
        </p:grpSpPr>
        <p:pic>
          <p:nvPicPr>
            <p:cNvPr id="8" name="Picture 7" descr="demmel0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6925" y="1580972"/>
              <a:ext cx="5090893" cy="2153200"/>
            </a:xfrm>
            <a:prstGeom prst="rect">
              <a:avLst/>
            </a:prstGeom>
          </p:spPr>
        </p:pic>
        <p:pic>
          <p:nvPicPr>
            <p:cNvPr id="9" name="Picture 8" descr="demmel02.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8206" y="3689590"/>
              <a:ext cx="5395793" cy="3168410"/>
            </a:xfrm>
            <a:prstGeom prst="rect">
              <a:avLst/>
            </a:prstGeom>
          </p:spPr>
        </p:pic>
        <p:sp>
          <p:nvSpPr>
            <p:cNvPr id="10" name="TextBox 9"/>
            <p:cNvSpPr txBox="1"/>
            <p:nvPr/>
          </p:nvSpPr>
          <p:spPr>
            <a:xfrm>
              <a:off x="527203" y="2431865"/>
              <a:ext cx="3110786"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sz="3000" dirty="0" smtClean="0">
                  <a:solidFill>
                    <a:srgbClr val="000000"/>
                  </a:solidFill>
                  <a:latin typeface="Calibri" charset="0"/>
                  <a:ea typeface="Calibri" charset="0"/>
                  <a:cs typeface="Calibri" charset="0"/>
                  <a:sym typeface="Calibri"/>
                </a:rPr>
                <a:t>  s</a:t>
              </a:r>
              <a:r>
                <a:rPr kumimoji="0" lang="en-US" sz="3000" b="0" i="0" u="none" strike="noStrike" cap="none" spc="0" normalizeH="0" baseline="0" dirty="0" smtClean="0">
                  <a:ln>
                    <a:noFill/>
                  </a:ln>
                  <a:solidFill>
                    <a:srgbClr val="000000"/>
                  </a:solidFill>
                  <a:effectLst/>
                  <a:uFillTx/>
                  <a:latin typeface="Calibri" charset="0"/>
                  <a:ea typeface="Calibri" charset="0"/>
                  <a:cs typeface="Calibri" charset="0"/>
                  <a:sym typeface="Calibri"/>
                </a:rPr>
                <a:t>elect extractor </a:t>
              </a:r>
              <a:r>
                <a:rPr kumimoji="0" lang="en-US" sz="3000" b="0" i="1" u="none" strike="noStrike" cap="none" spc="0" normalizeH="0" baseline="0" dirty="0" smtClean="0">
                  <a:ln>
                    <a:noFill/>
                  </a:ln>
                  <a:solidFill>
                    <a:srgbClr val="000000"/>
                  </a:solidFill>
                  <a:effectLst/>
                  <a:uFillTx/>
                  <a:latin typeface="Calibri" charset="0"/>
                  <a:ea typeface="Calibri" charset="0"/>
                  <a:cs typeface="Calibri" charset="0"/>
                  <a:sym typeface="Calibri"/>
                </a:rPr>
                <a:t>M</a:t>
              </a:r>
              <a:endParaRPr kumimoji="0" lang="en-US" sz="3000" b="0" i="1" u="none" strike="noStrike" cap="none" spc="0" normalizeH="0" baseline="0" dirty="0">
                <a:ln>
                  <a:noFill/>
                </a:ln>
                <a:solidFill>
                  <a:srgbClr val="000000"/>
                </a:solidFill>
                <a:effectLst/>
                <a:uFillTx/>
                <a:latin typeface="Calibri" charset="0"/>
                <a:ea typeface="Calibri" charset="0"/>
                <a:cs typeface="Calibri" charset="0"/>
                <a:sym typeface="Calibri"/>
              </a:endParaRPr>
            </a:p>
          </p:txBody>
        </p:sp>
        <p:sp>
          <p:nvSpPr>
            <p:cNvPr id="11" name="TextBox 10"/>
            <p:cNvSpPr txBox="1"/>
            <p:nvPr/>
          </p:nvSpPr>
          <p:spPr>
            <a:xfrm>
              <a:off x="216835" y="1508043"/>
              <a:ext cx="1843132" cy="584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l" rtl="0" latinLnBrk="1" hangingPunct="0"/>
              <a:r>
                <a:rPr lang="en-US" sz="3200" i="1" dirty="0">
                  <a:solidFill>
                    <a:srgbClr val="000000"/>
                  </a:solidFill>
                </a:rPr>
                <a:t>v</a:t>
              </a:r>
              <a:r>
                <a:rPr kumimoji="0" lang="en-US" sz="3200" b="0" i="1" u="none" strike="noStrike" cap="none" spc="0" normalizeH="0" baseline="0" dirty="0" smtClean="0">
                  <a:ln>
                    <a:noFill/>
                  </a:ln>
                  <a:solidFill>
                    <a:srgbClr val="000000"/>
                  </a:solidFill>
                  <a:effectLst/>
                  <a:uFillTx/>
                  <a:sym typeface="Calibri"/>
                </a:rPr>
                <a:t>1 +</a:t>
              </a:r>
              <a:r>
                <a:rPr lang="en-US" sz="3200" i="1" dirty="0" smtClean="0"/>
                <a:t> </a:t>
              </a:r>
              <a:r>
                <a:rPr kumimoji="0" lang="en-US" sz="3200" b="0" i="1" u="none" strike="noStrike" cap="none" spc="0" normalizeH="0" baseline="0" dirty="0" smtClean="0">
                  <a:ln>
                    <a:noFill/>
                  </a:ln>
                  <a:solidFill>
                    <a:srgbClr val="000000"/>
                  </a:solidFill>
                  <a:effectLst/>
                  <a:uFillTx/>
                  <a:sym typeface="Calibri"/>
                </a:rPr>
                <a:t>v2:</a:t>
              </a:r>
              <a:r>
                <a:rPr kumimoji="0" lang="en-US" sz="3200" b="0" i="1" u="none" strike="noStrike" cap="none" spc="0" normalizeH="0" dirty="0" smtClean="0">
                  <a:ln>
                    <a:noFill/>
                  </a:ln>
                  <a:solidFill>
                    <a:srgbClr val="000000"/>
                  </a:solidFill>
                  <a:effectLst/>
                  <a:uFillTx/>
                  <a:sym typeface="Calibri"/>
                </a:rPr>
                <a:t> </a:t>
              </a:r>
              <a:r>
                <a:rPr kumimoji="0" lang="en-US" sz="3200" b="0" i="1" u="none" strike="noStrike" cap="none" spc="0" normalizeH="0" baseline="0" dirty="0" smtClean="0">
                  <a:ln>
                    <a:noFill/>
                  </a:ln>
                  <a:solidFill>
                    <a:srgbClr val="000000"/>
                  </a:solidFill>
                  <a:effectLst/>
                  <a:uFillTx/>
                  <a:sym typeface="Calibri"/>
                </a:rPr>
                <a:t> </a:t>
              </a:r>
              <a:endParaRPr kumimoji="0" lang="en-US" sz="3200" b="0" i="1" u="none" strike="noStrike" cap="none" spc="0" normalizeH="0" baseline="0" dirty="0">
                <a:ln>
                  <a:noFill/>
                </a:ln>
                <a:solidFill>
                  <a:srgbClr val="000000"/>
                </a:solidFill>
                <a:effectLst/>
                <a:uFillTx/>
                <a:sym typeface="Calibri"/>
              </a:endParaRPr>
            </a:p>
          </p:txBody>
        </p:sp>
        <p:sp>
          <p:nvSpPr>
            <p:cNvPr id="12" name="Rectangle 11"/>
            <p:cNvSpPr/>
            <p:nvPr/>
          </p:nvSpPr>
          <p:spPr>
            <a:xfrm>
              <a:off x="559948" y="4005068"/>
              <a:ext cx="1912060" cy="553998"/>
            </a:xfrm>
            <a:prstGeom prst="rect">
              <a:avLst/>
            </a:prstGeom>
          </p:spPr>
          <p:txBody>
            <a:bodyPr wrap="square">
              <a:spAutoFit/>
            </a:bodyPr>
            <a:lstStyle/>
            <a:p>
              <a:r>
                <a:rPr lang="en-US" sz="3000" i="1" dirty="0" smtClean="0">
                  <a:latin typeface="Calibri" charset="0"/>
                  <a:ea typeface="Calibri" charset="0"/>
                  <a:cs typeface="Calibri" charset="0"/>
                </a:rPr>
                <a:t>  q1 + q2</a:t>
              </a:r>
              <a:endParaRPr lang="en-US" sz="3000" i="1" dirty="0">
                <a:latin typeface="Calibri" charset="0"/>
                <a:ea typeface="Calibri" charset="0"/>
                <a:cs typeface="Calibri" charset="0"/>
              </a:endParaRPr>
            </a:p>
          </p:txBody>
        </p:sp>
        <p:sp>
          <p:nvSpPr>
            <p:cNvPr id="13" name="TextBox 12"/>
            <p:cNvSpPr txBox="1"/>
            <p:nvPr/>
          </p:nvSpPr>
          <p:spPr>
            <a:xfrm>
              <a:off x="559357" y="2908831"/>
              <a:ext cx="3536186"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l" rtl="0" latinLnBrk="1" hangingPunct="0"/>
              <a:r>
                <a:rPr lang="en-US" sz="3000" i="1" dirty="0" smtClean="0">
                  <a:solidFill>
                    <a:srgbClr val="000000"/>
                  </a:solidFill>
                  <a:latin typeface="Calibri" charset="0"/>
                  <a:ea typeface="Calibri" charset="0"/>
                  <a:cs typeface="Calibri" charset="0"/>
                </a:rPr>
                <a:t>  q1 = </a:t>
              </a:r>
              <a:r>
                <a:rPr kumimoji="0" lang="en-US" sz="3000" b="0" i="1" u="none" strike="noStrike" cap="none" spc="0" normalizeH="0" baseline="0" dirty="0" smtClean="0">
                  <a:ln>
                    <a:noFill/>
                  </a:ln>
                  <a:solidFill>
                    <a:srgbClr val="000000"/>
                  </a:solidFill>
                  <a:effectLst/>
                  <a:uFillTx/>
                  <a:latin typeface="Calibri" charset="0"/>
                  <a:ea typeface="Calibri" charset="0"/>
                  <a:cs typeface="Calibri" charset="0"/>
                  <a:sym typeface="Calibri"/>
                </a:rPr>
                <a:t> (v1 </a:t>
              </a:r>
              <a:r>
                <a:rPr lang="en-US" sz="3000" i="1" dirty="0">
                  <a:latin typeface="Calibri" charset="0"/>
                  <a:ea typeface="Calibri" charset="0"/>
                  <a:cs typeface="Calibri" charset="0"/>
                </a:rPr>
                <a:t>+</a:t>
              </a:r>
              <a:r>
                <a:rPr lang="en-US" sz="3000" i="1" dirty="0" smtClean="0">
                  <a:latin typeface="Calibri" charset="0"/>
                  <a:ea typeface="Calibri" charset="0"/>
                  <a:cs typeface="Calibri" charset="0"/>
                </a:rPr>
                <a:t> </a:t>
              </a:r>
              <a:r>
                <a:rPr lang="en-US" sz="3000" i="1" dirty="0" smtClean="0">
                  <a:solidFill>
                    <a:srgbClr val="000000"/>
                  </a:solidFill>
                  <a:latin typeface="Calibri" charset="0"/>
                  <a:ea typeface="Calibri" charset="0"/>
                  <a:cs typeface="Calibri" charset="0"/>
                </a:rPr>
                <a:t>M) </a:t>
              </a:r>
              <a:r>
                <a:rPr lang="en-US" sz="3000" b="1" i="1" dirty="0">
                  <a:solidFill>
                    <a:srgbClr val="000000"/>
                  </a:solidFill>
                  <a:latin typeface="Calibri" charset="0"/>
                  <a:ea typeface="Calibri" charset="0"/>
                  <a:cs typeface="Calibri" charset="0"/>
                </a:rPr>
                <a:t>–</a:t>
              </a:r>
              <a:r>
                <a:rPr lang="en-US" sz="3000" b="1" i="1" dirty="0" smtClean="0">
                  <a:solidFill>
                    <a:srgbClr val="000000"/>
                  </a:solidFill>
                  <a:latin typeface="Calibri" charset="0"/>
                  <a:ea typeface="Calibri" charset="0"/>
                  <a:cs typeface="Calibri" charset="0"/>
                </a:rPr>
                <a:t> </a:t>
              </a:r>
              <a:r>
                <a:rPr lang="en-US" sz="3000" i="1" dirty="0" smtClean="0">
                  <a:solidFill>
                    <a:srgbClr val="000000"/>
                  </a:solidFill>
                  <a:latin typeface="Calibri" charset="0"/>
                  <a:ea typeface="Calibri" charset="0"/>
                  <a:cs typeface="Calibri" charset="0"/>
                </a:rPr>
                <a:t>M</a:t>
              </a:r>
              <a:endParaRPr kumimoji="0" lang="en-US" sz="3000" b="0" i="1" u="none" strike="noStrike" cap="none" spc="0" normalizeH="0" baseline="0" dirty="0">
                <a:ln>
                  <a:noFill/>
                </a:ln>
                <a:solidFill>
                  <a:srgbClr val="000000"/>
                </a:solidFill>
                <a:effectLst/>
                <a:uFillTx/>
                <a:latin typeface="Calibri" charset="0"/>
                <a:ea typeface="Calibri" charset="0"/>
                <a:cs typeface="Calibri" charset="0"/>
                <a:sym typeface="Calibri"/>
              </a:endParaRPr>
            </a:p>
          </p:txBody>
        </p:sp>
        <p:sp>
          <p:nvSpPr>
            <p:cNvPr id="14" name="TextBox 13"/>
            <p:cNvSpPr txBox="1"/>
            <p:nvPr/>
          </p:nvSpPr>
          <p:spPr>
            <a:xfrm>
              <a:off x="572365" y="3417501"/>
              <a:ext cx="3536186"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l" rtl="0" latinLnBrk="1" hangingPunct="0"/>
              <a:r>
                <a:rPr lang="en-US" sz="3000" i="1" dirty="0" smtClean="0">
                  <a:solidFill>
                    <a:srgbClr val="000000"/>
                  </a:solidFill>
                  <a:latin typeface="Calibri" charset="0"/>
                  <a:ea typeface="Calibri" charset="0"/>
                  <a:cs typeface="Calibri" charset="0"/>
                </a:rPr>
                <a:t>  q2 = </a:t>
              </a:r>
              <a:r>
                <a:rPr kumimoji="0" lang="en-US" sz="3000" b="0" i="1" u="none" strike="noStrike" cap="none" spc="0" normalizeH="0" baseline="0" dirty="0" smtClean="0">
                  <a:ln>
                    <a:noFill/>
                  </a:ln>
                  <a:solidFill>
                    <a:srgbClr val="000000"/>
                  </a:solidFill>
                  <a:effectLst/>
                  <a:uFillTx/>
                  <a:latin typeface="Calibri" charset="0"/>
                  <a:ea typeface="Calibri" charset="0"/>
                  <a:cs typeface="Calibri" charset="0"/>
                  <a:sym typeface="Calibri"/>
                </a:rPr>
                <a:t> (v2 </a:t>
              </a:r>
              <a:r>
                <a:rPr lang="en-US" sz="3000" i="1" dirty="0">
                  <a:latin typeface="Calibri" charset="0"/>
                  <a:ea typeface="Calibri" charset="0"/>
                  <a:cs typeface="Calibri" charset="0"/>
                </a:rPr>
                <a:t>+</a:t>
              </a:r>
              <a:r>
                <a:rPr lang="en-US" sz="3000" i="1" dirty="0" smtClean="0">
                  <a:latin typeface="Calibri" charset="0"/>
                  <a:ea typeface="Calibri" charset="0"/>
                  <a:cs typeface="Calibri" charset="0"/>
                </a:rPr>
                <a:t> </a:t>
              </a:r>
              <a:r>
                <a:rPr lang="en-US" sz="3000" i="1" dirty="0" smtClean="0">
                  <a:solidFill>
                    <a:srgbClr val="000000"/>
                  </a:solidFill>
                  <a:latin typeface="Calibri" charset="0"/>
                  <a:ea typeface="Calibri" charset="0"/>
                  <a:cs typeface="Calibri" charset="0"/>
                </a:rPr>
                <a:t>M) </a:t>
              </a:r>
              <a:r>
                <a:rPr lang="en-US" sz="3000" b="1" i="1" dirty="0">
                  <a:solidFill>
                    <a:srgbClr val="000000"/>
                  </a:solidFill>
                  <a:latin typeface="Calibri" charset="0"/>
                  <a:ea typeface="Calibri" charset="0"/>
                  <a:cs typeface="Calibri" charset="0"/>
                </a:rPr>
                <a:t>–</a:t>
              </a:r>
              <a:r>
                <a:rPr lang="en-US" sz="3000" b="1" i="1" dirty="0" smtClean="0">
                  <a:solidFill>
                    <a:srgbClr val="000000"/>
                  </a:solidFill>
                  <a:latin typeface="Calibri" charset="0"/>
                  <a:ea typeface="Calibri" charset="0"/>
                  <a:cs typeface="Calibri" charset="0"/>
                </a:rPr>
                <a:t> </a:t>
              </a:r>
              <a:r>
                <a:rPr lang="en-US" sz="3000" i="1" dirty="0" smtClean="0">
                  <a:solidFill>
                    <a:srgbClr val="000000"/>
                  </a:solidFill>
                  <a:latin typeface="Calibri" charset="0"/>
                  <a:ea typeface="Calibri" charset="0"/>
                  <a:cs typeface="Calibri" charset="0"/>
                </a:rPr>
                <a:t>M</a:t>
              </a:r>
              <a:endParaRPr kumimoji="0" lang="en-US" sz="3000" b="0" i="1" u="none" strike="noStrike" cap="none" spc="0" normalizeH="0" baseline="0" dirty="0">
                <a:ln>
                  <a:noFill/>
                </a:ln>
                <a:solidFill>
                  <a:srgbClr val="000000"/>
                </a:solidFill>
                <a:effectLst/>
                <a:uFillTx/>
                <a:latin typeface="Calibri" charset="0"/>
                <a:ea typeface="Calibri" charset="0"/>
                <a:cs typeface="Calibri" charset="0"/>
                <a:sym typeface="Calibri"/>
              </a:endParaRPr>
            </a:p>
          </p:txBody>
        </p:sp>
        <p:sp>
          <p:nvSpPr>
            <p:cNvPr id="15" name="TextBox 14"/>
            <p:cNvSpPr txBox="1"/>
            <p:nvPr/>
          </p:nvSpPr>
          <p:spPr>
            <a:xfrm>
              <a:off x="540211" y="4539068"/>
              <a:ext cx="3536186"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l" rtl="0" latinLnBrk="1" hangingPunct="0"/>
              <a:r>
                <a:rPr lang="en-US" sz="3000" i="1" dirty="0" smtClean="0">
                  <a:solidFill>
                    <a:srgbClr val="000000"/>
                  </a:solidFill>
                  <a:latin typeface="Calibri" charset="0"/>
                  <a:ea typeface="Calibri" charset="0"/>
                  <a:cs typeface="Calibri" charset="0"/>
                </a:rPr>
                <a:t>  r1 = </a:t>
              </a:r>
              <a:r>
                <a:rPr kumimoji="0" lang="en-US" sz="3000" b="0" i="1" u="none" strike="noStrike" cap="none" spc="0" normalizeH="0" baseline="0" dirty="0" smtClean="0">
                  <a:ln>
                    <a:noFill/>
                  </a:ln>
                  <a:solidFill>
                    <a:srgbClr val="000000"/>
                  </a:solidFill>
                  <a:effectLst/>
                  <a:uFillTx/>
                  <a:latin typeface="Calibri" charset="0"/>
                  <a:ea typeface="Calibri" charset="0"/>
                  <a:cs typeface="Calibri" charset="0"/>
                  <a:sym typeface="Calibri"/>
                </a:rPr>
                <a:t> v1</a:t>
              </a:r>
              <a:r>
                <a:rPr lang="en-US" sz="3000" i="1" dirty="0" smtClean="0">
                  <a:solidFill>
                    <a:srgbClr val="000000"/>
                  </a:solidFill>
                  <a:latin typeface="Calibri" charset="0"/>
                  <a:ea typeface="Calibri" charset="0"/>
                  <a:cs typeface="Calibri" charset="0"/>
                </a:rPr>
                <a:t> </a:t>
              </a:r>
              <a:r>
                <a:rPr lang="en-US" sz="3000" b="1" i="1" dirty="0" smtClean="0">
                  <a:solidFill>
                    <a:srgbClr val="000000"/>
                  </a:solidFill>
                  <a:latin typeface="Calibri" charset="0"/>
                  <a:ea typeface="Calibri" charset="0"/>
                  <a:cs typeface="Calibri" charset="0"/>
                </a:rPr>
                <a:t>– </a:t>
              </a:r>
              <a:r>
                <a:rPr lang="en-US" sz="3000" i="1" dirty="0" smtClean="0">
                  <a:solidFill>
                    <a:srgbClr val="000000"/>
                  </a:solidFill>
                  <a:latin typeface="Calibri" charset="0"/>
                  <a:ea typeface="Calibri" charset="0"/>
                  <a:cs typeface="Calibri" charset="0"/>
                </a:rPr>
                <a:t>q1</a:t>
              </a:r>
              <a:endParaRPr kumimoji="0" lang="en-US" sz="3000" b="0" i="1" u="none" strike="noStrike" cap="none" spc="0" normalizeH="0" baseline="0" dirty="0">
                <a:ln>
                  <a:noFill/>
                </a:ln>
                <a:solidFill>
                  <a:srgbClr val="000000"/>
                </a:solidFill>
                <a:effectLst/>
                <a:uFillTx/>
                <a:latin typeface="Calibri" charset="0"/>
                <a:ea typeface="Calibri" charset="0"/>
                <a:cs typeface="Calibri" charset="0"/>
                <a:sym typeface="Calibri"/>
              </a:endParaRPr>
            </a:p>
          </p:txBody>
        </p:sp>
        <p:sp>
          <p:nvSpPr>
            <p:cNvPr id="16" name="TextBox 15"/>
            <p:cNvSpPr txBox="1"/>
            <p:nvPr/>
          </p:nvSpPr>
          <p:spPr>
            <a:xfrm>
              <a:off x="548752" y="4964743"/>
              <a:ext cx="3536186"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l" rtl="0" latinLnBrk="1" hangingPunct="0"/>
              <a:r>
                <a:rPr lang="en-US" sz="3000" i="1" dirty="0" smtClean="0">
                  <a:solidFill>
                    <a:srgbClr val="000000"/>
                  </a:solidFill>
                  <a:latin typeface="Calibri" charset="0"/>
                  <a:ea typeface="Calibri" charset="0"/>
                  <a:cs typeface="Calibri" charset="0"/>
                </a:rPr>
                <a:t>  r2 = </a:t>
              </a:r>
              <a:r>
                <a:rPr kumimoji="0" lang="en-US" sz="3000" b="0" i="1" u="none" strike="noStrike" cap="none" spc="0" normalizeH="0" baseline="0" dirty="0" smtClean="0">
                  <a:ln>
                    <a:noFill/>
                  </a:ln>
                  <a:solidFill>
                    <a:srgbClr val="000000"/>
                  </a:solidFill>
                  <a:effectLst/>
                  <a:uFillTx/>
                  <a:latin typeface="Calibri" charset="0"/>
                  <a:ea typeface="Calibri" charset="0"/>
                  <a:cs typeface="Calibri" charset="0"/>
                  <a:sym typeface="Calibri"/>
                </a:rPr>
                <a:t> v2</a:t>
              </a:r>
              <a:r>
                <a:rPr lang="en-US" sz="3000" i="1" dirty="0" smtClean="0">
                  <a:solidFill>
                    <a:srgbClr val="000000"/>
                  </a:solidFill>
                  <a:latin typeface="Calibri" charset="0"/>
                  <a:ea typeface="Calibri" charset="0"/>
                  <a:cs typeface="Calibri" charset="0"/>
                </a:rPr>
                <a:t> </a:t>
              </a:r>
              <a:r>
                <a:rPr lang="en-US" sz="3000" b="1" i="1" dirty="0" smtClean="0">
                  <a:solidFill>
                    <a:srgbClr val="000000"/>
                  </a:solidFill>
                  <a:latin typeface="Calibri" charset="0"/>
                  <a:ea typeface="Calibri" charset="0"/>
                  <a:cs typeface="Calibri" charset="0"/>
                </a:rPr>
                <a:t>– </a:t>
              </a:r>
              <a:r>
                <a:rPr lang="en-US" sz="3000" i="1" dirty="0" smtClean="0">
                  <a:solidFill>
                    <a:srgbClr val="000000"/>
                  </a:solidFill>
                  <a:latin typeface="Calibri" charset="0"/>
                  <a:ea typeface="Calibri" charset="0"/>
                  <a:cs typeface="Calibri" charset="0"/>
                </a:rPr>
                <a:t>q2</a:t>
              </a:r>
              <a:endParaRPr kumimoji="0" lang="en-US" sz="3000" b="0" i="1" u="none" strike="noStrike" cap="none" spc="0" normalizeH="0" baseline="0" dirty="0">
                <a:ln>
                  <a:noFill/>
                </a:ln>
                <a:solidFill>
                  <a:srgbClr val="000000"/>
                </a:solidFill>
                <a:effectLst/>
                <a:uFillTx/>
                <a:latin typeface="Calibri" charset="0"/>
                <a:ea typeface="Calibri" charset="0"/>
                <a:cs typeface="Calibri" charset="0"/>
                <a:sym typeface="Calibri"/>
              </a:endParaRPr>
            </a:p>
          </p:txBody>
        </p:sp>
        <p:sp>
          <p:nvSpPr>
            <p:cNvPr id="17" name="TextBox 16"/>
            <p:cNvSpPr txBox="1"/>
            <p:nvPr/>
          </p:nvSpPr>
          <p:spPr>
            <a:xfrm>
              <a:off x="515012" y="2045083"/>
              <a:ext cx="3673439" cy="553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sz="3000" b="1" dirty="0" smtClean="0">
                  <a:solidFill>
                    <a:srgbClr val="000000"/>
                  </a:solidFill>
                  <a:latin typeface="Calibri" charset="0"/>
                  <a:ea typeface="Calibri" charset="0"/>
                  <a:cs typeface="Calibri" charset="0"/>
                  <a:sym typeface="Calibri"/>
                </a:rPr>
                <a:t>Until error &lt; threshold</a:t>
              </a:r>
              <a:endParaRPr kumimoji="0" lang="en-US" sz="3000" b="1" i="1" u="none" strike="noStrike" cap="none" spc="0" normalizeH="0" baseline="0" dirty="0">
                <a:ln>
                  <a:noFill/>
                </a:ln>
                <a:solidFill>
                  <a:srgbClr val="000000"/>
                </a:solidFill>
                <a:effectLst/>
                <a:uFillTx/>
                <a:latin typeface="Calibri" charset="0"/>
                <a:ea typeface="Calibri" charset="0"/>
                <a:cs typeface="Calibri" charset="0"/>
                <a:sym typeface="Calibri"/>
              </a:endParaRPr>
            </a:p>
          </p:txBody>
        </p:sp>
        <p:cxnSp>
          <p:nvCxnSpPr>
            <p:cNvPr id="18" name="Straight Arrow Connector 17"/>
            <p:cNvCxnSpPr/>
            <p:nvPr/>
          </p:nvCxnSpPr>
          <p:spPr>
            <a:xfrm flipV="1">
              <a:off x="60804" y="2289514"/>
              <a:ext cx="484490" cy="0"/>
            </a:xfrm>
            <a:prstGeom prst="straightConnector1">
              <a:avLst/>
            </a:prstGeom>
            <a:noFill/>
            <a:ln w="76200" cap="flat">
              <a:solidFill>
                <a:schemeClr val="accent2"/>
              </a:solidFill>
              <a:prstDash val="solid"/>
              <a:bevel/>
              <a:tailEnd type="triangle"/>
            </a:ln>
            <a:effectLst/>
          </p:spPr>
          <p:style>
            <a:lnRef idx="0">
              <a:scrgbClr r="0" g="0" b="0"/>
            </a:lnRef>
            <a:fillRef idx="0">
              <a:scrgbClr r="0" g="0" b="0"/>
            </a:fillRef>
            <a:effectRef idx="0">
              <a:scrgbClr r="0" g="0" b="0"/>
            </a:effectRef>
            <a:fontRef idx="none"/>
          </p:style>
        </p:cxnSp>
        <p:cxnSp>
          <p:nvCxnSpPr>
            <p:cNvPr id="19" name="Straight Connector 18"/>
            <p:cNvCxnSpPr/>
            <p:nvPr/>
          </p:nvCxnSpPr>
          <p:spPr>
            <a:xfrm>
              <a:off x="93766" y="2282981"/>
              <a:ext cx="1" cy="3048000"/>
            </a:xfrm>
            <a:prstGeom prst="line">
              <a:avLst/>
            </a:prstGeom>
            <a:noFill/>
            <a:ln w="76200" cap="flat">
              <a:solidFill>
                <a:schemeClr val="accent2"/>
              </a:solidFill>
              <a:prstDash val="solid"/>
              <a:bevel/>
            </a:ln>
            <a:effectLst/>
          </p:spPr>
          <p:style>
            <a:lnRef idx="0">
              <a:scrgbClr r="0" g="0" b="0"/>
            </a:lnRef>
            <a:fillRef idx="0">
              <a:scrgbClr r="0" g="0" b="0"/>
            </a:fillRef>
            <a:effectRef idx="0">
              <a:scrgbClr r="0" g="0" b="0"/>
            </a:effectRef>
            <a:fontRef idx="none"/>
          </p:style>
        </p:cxnSp>
        <p:cxnSp>
          <p:nvCxnSpPr>
            <p:cNvPr id="20" name="Straight Connector 19"/>
            <p:cNvCxnSpPr/>
            <p:nvPr/>
          </p:nvCxnSpPr>
          <p:spPr>
            <a:xfrm>
              <a:off x="93766" y="4803443"/>
              <a:ext cx="451381" cy="0"/>
            </a:xfrm>
            <a:prstGeom prst="line">
              <a:avLst/>
            </a:prstGeom>
            <a:noFill/>
            <a:ln w="76200" cap="flat">
              <a:solidFill>
                <a:schemeClr val="accent2"/>
              </a:solidFill>
              <a:prstDash val="solid"/>
              <a:bevel/>
            </a:ln>
            <a:effectLst/>
          </p:spPr>
          <p:style>
            <a:lnRef idx="0">
              <a:scrgbClr r="0" g="0" b="0"/>
            </a:lnRef>
            <a:fillRef idx="0">
              <a:scrgbClr r="0" g="0" b="0"/>
            </a:fillRef>
            <a:effectRef idx="0">
              <a:scrgbClr r="0" g="0" b="0"/>
            </a:effectRef>
            <a:fontRef idx="none"/>
          </p:style>
        </p:cxnSp>
        <p:cxnSp>
          <p:nvCxnSpPr>
            <p:cNvPr id="21" name="Straight Connector 20"/>
            <p:cNvCxnSpPr/>
            <p:nvPr/>
          </p:nvCxnSpPr>
          <p:spPr>
            <a:xfrm flipV="1">
              <a:off x="60804" y="5319259"/>
              <a:ext cx="493776" cy="0"/>
            </a:xfrm>
            <a:prstGeom prst="line">
              <a:avLst/>
            </a:prstGeom>
            <a:noFill/>
            <a:ln w="76200" cap="flat">
              <a:solidFill>
                <a:schemeClr val="accent2"/>
              </a:solidFill>
              <a:prstDash val="solid"/>
              <a:bevel/>
            </a:ln>
            <a:effectLst/>
          </p:spPr>
          <p:style>
            <a:lnRef idx="0">
              <a:scrgbClr r="0" g="0" b="0"/>
            </a:lnRef>
            <a:fillRef idx="0">
              <a:scrgbClr r="0" g="0" b="0"/>
            </a:fillRef>
            <a:effectRef idx="0">
              <a:scrgbClr r="0" g="0" b="0"/>
            </a:effectRef>
            <a:fontRef idx="none"/>
          </p:style>
        </p:cxnSp>
      </p:grpSp>
      <p:sp>
        <p:nvSpPr>
          <p:cNvPr id="22" name="Rectangle 21"/>
          <p:cNvSpPr/>
          <p:nvPr/>
        </p:nvSpPr>
        <p:spPr>
          <a:xfrm>
            <a:off x="263299" y="6171684"/>
            <a:ext cx="4440025" cy="584776"/>
          </a:xfrm>
          <a:prstGeom prst="rect">
            <a:avLst/>
          </a:prstGeom>
        </p:spPr>
        <p:txBody>
          <a:bodyPr wrap="none">
            <a:spAutoFit/>
          </a:bodyPr>
          <a:lstStyle/>
          <a:p>
            <a:r>
              <a:rPr lang="en-US" sz="1600" dirty="0" err="1" smtClean="0"/>
              <a:t>Arteaga</a:t>
            </a:r>
            <a:r>
              <a:rPr lang="en-US" sz="1600" dirty="0" smtClean="0"/>
              <a:t>, </a:t>
            </a:r>
            <a:r>
              <a:rPr lang="en-US" sz="1600" dirty="0" err="1" smtClean="0"/>
              <a:t>Hoefler</a:t>
            </a:r>
            <a:r>
              <a:rPr lang="en-US" sz="1600" dirty="0" smtClean="0"/>
              <a:t> et al. “</a:t>
            </a:r>
            <a:r>
              <a:rPr lang="en-US" sz="1600" i="1" dirty="0"/>
              <a:t>Designing </a:t>
            </a:r>
            <a:r>
              <a:rPr lang="en-US" sz="1600" i="1" dirty="0" smtClean="0"/>
              <a:t>Bit</a:t>
            </a:r>
            <a:r>
              <a:rPr lang="en-US" sz="1600" i="1" dirty="0"/>
              <a:t>-Reproducible </a:t>
            </a:r>
            <a:endParaRPr lang="en-US" sz="1600" i="1" dirty="0" smtClean="0"/>
          </a:p>
          <a:p>
            <a:r>
              <a:rPr lang="en-US" sz="1600" i="1" dirty="0" smtClean="0"/>
              <a:t>Portable </a:t>
            </a:r>
            <a:r>
              <a:rPr lang="en-US" sz="1600" i="1" dirty="0"/>
              <a:t>High-Performance </a:t>
            </a:r>
            <a:r>
              <a:rPr lang="en-US" sz="1600" i="1" dirty="0" smtClean="0"/>
              <a:t>Applications</a:t>
            </a:r>
            <a:r>
              <a:rPr lang="en-US" sz="1600" dirty="0" smtClean="0"/>
              <a:t>” (2014)</a:t>
            </a:r>
            <a:endParaRPr lang="en-US" sz="1600" dirty="0"/>
          </a:p>
        </p:txBody>
      </p:sp>
      <p:sp>
        <p:nvSpPr>
          <p:cNvPr id="25" name="Slide Number Placeholder 1"/>
          <p:cNvSpPr txBox="1">
            <a:spLocks/>
          </p:cNvSpPr>
          <p:nvPr/>
        </p:nvSpPr>
        <p:spPr>
          <a:xfrm>
            <a:off x="6858003" y="6354247"/>
            <a:ext cx="2133600" cy="369328"/>
          </a:xfrm>
          <a:prstGeom prst="rect">
            <a:avLst/>
          </a:prstGeom>
          <a:ln w="12700">
            <a:miter lim="400000"/>
          </a:ln>
        </p:spPr>
        <p:txBody>
          <a:bodyPr lIns="45718" tIns="45718" rIns="45718" bIns="45718" anchor="ctr">
            <a:spAutoFit/>
          </a:bodyPr>
          <a:lstStyle>
            <a:lvl1pPr algn="r" defTabSz="457200">
              <a:defRPr>
                <a:solidFill>
                  <a:srgbClr val="1F497D"/>
                </a:solidFill>
                <a:latin typeface="+mn-lt"/>
                <a:ea typeface="+mn-ea"/>
                <a:cs typeface="+mn-cs"/>
                <a:sym typeface="Helvetica Neue"/>
              </a:defRPr>
            </a:lvl1pPr>
            <a:lvl2pPr defTabSz="457200">
              <a:defRPr>
                <a:latin typeface="+mj-lt"/>
                <a:ea typeface="+mj-ea"/>
                <a:cs typeface="+mj-cs"/>
                <a:sym typeface="Helvetica"/>
              </a:defRPr>
            </a:lvl2pPr>
            <a:lvl3pPr defTabSz="457200">
              <a:defRPr>
                <a:latin typeface="+mj-lt"/>
                <a:ea typeface="+mj-ea"/>
                <a:cs typeface="+mj-cs"/>
                <a:sym typeface="Helvetica"/>
              </a:defRPr>
            </a:lvl3pPr>
            <a:lvl4pPr defTabSz="457200">
              <a:defRPr>
                <a:latin typeface="+mj-lt"/>
                <a:ea typeface="+mj-ea"/>
                <a:cs typeface="+mj-cs"/>
                <a:sym typeface="Helvetica"/>
              </a:defRPr>
            </a:lvl4pPr>
            <a:lvl5pPr defTabSz="457200">
              <a:defRPr>
                <a:latin typeface="+mj-lt"/>
                <a:ea typeface="+mj-ea"/>
                <a:cs typeface="+mj-cs"/>
                <a:sym typeface="Helvetica"/>
              </a:defRPr>
            </a:lvl5pPr>
            <a:lvl6pPr defTabSz="457200">
              <a:defRPr>
                <a:latin typeface="+mj-lt"/>
                <a:ea typeface="+mj-ea"/>
                <a:cs typeface="+mj-cs"/>
                <a:sym typeface="Helvetica"/>
              </a:defRPr>
            </a:lvl6pPr>
            <a:lvl7pPr defTabSz="457200">
              <a:defRPr>
                <a:latin typeface="+mj-lt"/>
                <a:ea typeface="+mj-ea"/>
                <a:cs typeface="+mj-cs"/>
                <a:sym typeface="Helvetica"/>
              </a:defRPr>
            </a:lvl7pPr>
            <a:lvl8pPr defTabSz="457200">
              <a:defRPr>
                <a:latin typeface="+mj-lt"/>
                <a:ea typeface="+mj-ea"/>
                <a:cs typeface="+mj-cs"/>
                <a:sym typeface="Helvetica"/>
              </a:defRPr>
            </a:lvl8pPr>
            <a:lvl9pPr defTabSz="457200">
              <a:defRPr>
                <a:latin typeface="+mj-lt"/>
                <a:ea typeface="+mj-ea"/>
                <a:cs typeface="+mj-cs"/>
                <a:sym typeface="Helvetica"/>
              </a:defRPr>
            </a:lvl9pPr>
          </a:lstStyle>
          <a:p>
            <a:r>
              <a:rPr lang="en-US" dirty="0" smtClean="0"/>
              <a:t>18</a:t>
            </a:r>
            <a:endParaRPr lang="en-US" dirty="0"/>
          </a:p>
        </p:txBody>
      </p:sp>
    </p:spTree>
    <p:extLst>
      <p:ext uri="{BB962C8B-B14F-4D97-AF65-F5344CB8AC3E}">
        <p14:creationId xmlns:p14="http://schemas.microsoft.com/office/powerpoint/2010/main" val="1210919805"/>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Pre-rounded Summation</a:t>
            </a:r>
          </a:p>
        </p:txBody>
      </p:sp>
      <p:pic>
        <p:nvPicPr>
          <p:cNvPr id="13" name="Picture 12" descr="perf_demel.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332" y="2146297"/>
            <a:ext cx="6767145" cy="4461023"/>
          </a:xfrm>
          <a:prstGeom prst="rect">
            <a:avLst/>
          </a:prstGeom>
        </p:spPr>
      </p:pic>
      <p:sp>
        <p:nvSpPr>
          <p:cNvPr id="14" name="Rectangle 13"/>
          <p:cNvSpPr/>
          <p:nvPr/>
        </p:nvSpPr>
        <p:spPr>
          <a:xfrm>
            <a:off x="457200" y="1720574"/>
            <a:ext cx="8030972" cy="461665"/>
          </a:xfrm>
          <a:prstGeom prst="rect">
            <a:avLst/>
          </a:prstGeom>
        </p:spPr>
        <p:txBody>
          <a:bodyPr wrap="square">
            <a:spAutoFit/>
          </a:bodyPr>
          <a:lstStyle/>
          <a:p>
            <a:pPr marL="342900" indent="-342900">
              <a:buFont typeface="Arial"/>
              <a:buChar char="•"/>
            </a:pPr>
            <a:r>
              <a:rPr lang="en-US" sz="2400" dirty="0" smtClean="0">
                <a:latin typeface="+mj-lt"/>
                <a:ea typeface="+mj-ea"/>
                <a:cs typeface="+mj-cs"/>
                <a:sym typeface="Helvetica Neue"/>
              </a:rPr>
              <a:t>2</a:t>
            </a:r>
            <a:r>
              <a:rPr lang="en-US" sz="2400" dirty="0">
                <a:latin typeface="+mj-lt"/>
                <a:ea typeface="+mj-ea"/>
                <a:cs typeface="+mj-cs"/>
                <a:sym typeface="Helvetica Neue"/>
              </a:rPr>
              <a:t>-fold </a:t>
            </a:r>
            <a:r>
              <a:rPr lang="en-US" sz="2400" dirty="0" smtClean="0">
                <a:latin typeface="+mj-lt"/>
                <a:ea typeface="+mj-ea"/>
                <a:cs typeface="+mj-cs"/>
                <a:sym typeface="Helvetica Neue"/>
              </a:rPr>
              <a:t>pre-rounding versions and </a:t>
            </a:r>
            <a:r>
              <a:rPr lang="en-US" sz="2400" dirty="0">
                <a:latin typeface="+mj-lt"/>
                <a:ea typeface="+mj-ea"/>
                <a:cs typeface="+mj-cs"/>
                <a:sym typeface="Helvetica Neue"/>
              </a:rPr>
              <a:t>varying vector </a:t>
            </a:r>
            <a:r>
              <a:rPr lang="en-US" sz="2400" dirty="0" smtClean="0">
                <a:latin typeface="+mj-lt"/>
                <a:ea typeface="+mj-ea"/>
                <a:cs typeface="+mj-cs"/>
                <a:sym typeface="Helvetica Neue"/>
              </a:rPr>
              <a:t>sizes</a:t>
            </a:r>
            <a:endParaRPr lang="en-US" sz="2400" dirty="0"/>
          </a:p>
        </p:txBody>
      </p:sp>
      <p:sp>
        <p:nvSpPr>
          <p:cNvPr id="15" name="Rectangle 14"/>
          <p:cNvSpPr/>
          <p:nvPr/>
        </p:nvSpPr>
        <p:spPr>
          <a:xfrm>
            <a:off x="425844" y="6374423"/>
            <a:ext cx="6818400" cy="369332"/>
          </a:xfrm>
          <a:prstGeom prst="rect">
            <a:avLst/>
          </a:prstGeom>
        </p:spPr>
        <p:txBody>
          <a:bodyPr wrap="square">
            <a:spAutoFit/>
          </a:bodyPr>
          <a:lstStyle/>
          <a:p>
            <a:r>
              <a:rPr lang="en-US" dirty="0"/>
              <a:t> </a:t>
            </a:r>
            <a:r>
              <a:rPr lang="en-US" dirty="0" err="1" smtClean="0"/>
              <a:t>Demmel</a:t>
            </a:r>
            <a:r>
              <a:rPr lang="en-US" dirty="0" smtClean="0"/>
              <a:t> and Nguyen “</a:t>
            </a:r>
            <a:r>
              <a:rPr lang="en-US" dirty="0"/>
              <a:t>Parallel Reproducible </a:t>
            </a:r>
            <a:r>
              <a:rPr lang="en-US" dirty="0" smtClean="0"/>
              <a:t>Summation” (2013)</a:t>
            </a:r>
            <a:endParaRPr lang="en-US" dirty="0"/>
          </a:p>
        </p:txBody>
      </p:sp>
      <p:sp>
        <p:nvSpPr>
          <p:cNvPr id="16" name="Rectangle 15"/>
          <p:cNvSpPr/>
          <p:nvPr/>
        </p:nvSpPr>
        <p:spPr>
          <a:xfrm>
            <a:off x="6938915" y="4583547"/>
            <a:ext cx="1731176" cy="369332"/>
          </a:xfrm>
          <a:prstGeom prst="rect">
            <a:avLst/>
          </a:prstGeom>
        </p:spPr>
        <p:txBody>
          <a:bodyPr wrap="none">
            <a:spAutoFit/>
          </a:bodyPr>
          <a:lstStyle/>
          <a:p>
            <a:r>
              <a:rPr lang="en-US" dirty="0"/>
              <a:t>Intel MKL library</a:t>
            </a:r>
          </a:p>
        </p:txBody>
      </p:sp>
      <p:cxnSp>
        <p:nvCxnSpPr>
          <p:cNvPr id="17" name="Straight Arrow Connector 16"/>
          <p:cNvCxnSpPr/>
          <p:nvPr/>
        </p:nvCxnSpPr>
        <p:spPr>
          <a:xfrm flipH="1" flipV="1">
            <a:off x="6938915" y="4127749"/>
            <a:ext cx="1047987" cy="16711"/>
          </a:xfrm>
          <a:prstGeom prst="straightConnector1">
            <a:avLst/>
          </a:prstGeom>
          <a:noFill/>
          <a:ln w="25400" cap="flat">
            <a:solidFill>
              <a:srgbClr val="4F81BD"/>
            </a:solidFill>
            <a:prstDash val="solid"/>
            <a:bevel/>
            <a:tailEnd type="arrow"/>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18" name="Straight Arrow Connector 17"/>
          <p:cNvCxnSpPr/>
          <p:nvPr/>
        </p:nvCxnSpPr>
        <p:spPr>
          <a:xfrm flipH="1" flipV="1">
            <a:off x="6938915" y="3310879"/>
            <a:ext cx="1047987" cy="16711"/>
          </a:xfrm>
          <a:prstGeom prst="straightConnector1">
            <a:avLst/>
          </a:prstGeom>
          <a:noFill/>
          <a:ln w="25400" cap="flat">
            <a:solidFill>
              <a:srgbClr val="4F81BD"/>
            </a:solidFill>
            <a:prstDash val="solid"/>
            <a:bevel/>
            <a:tailEnd type="arrow"/>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9" name="TextBox 18"/>
          <p:cNvSpPr txBox="1"/>
          <p:nvPr/>
        </p:nvSpPr>
        <p:spPr>
          <a:xfrm>
            <a:off x="7719558" y="2807535"/>
            <a:ext cx="61010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smtClean="0">
                <a:ln>
                  <a:noFill/>
                </a:ln>
                <a:solidFill>
                  <a:srgbClr val="000000"/>
                </a:solidFill>
                <a:effectLst/>
                <a:uFillTx/>
                <a:latin typeface="Calibri"/>
                <a:ea typeface="Calibri"/>
                <a:cs typeface="Calibri"/>
                <a:sym typeface="Calibri"/>
              </a:rPr>
              <a:t>~</a:t>
            </a:r>
            <a:r>
              <a:rPr lang="en-US" sz="2800" dirty="0" smtClean="0">
                <a:solidFill>
                  <a:srgbClr val="000000"/>
                </a:solidFill>
                <a:latin typeface="Calibri"/>
                <a:ea typeface="Calibri"/>
                <a:cs typeface="Calibri"/>
                <a:sym typeface="Calibri"/>
              </a:rPr>
              <a:t>7x</a:t>
            </a:r>
            <a:endParaRPr kumimoji="0" lang="en-US" sz="2800" b="0" i="0" u="none" strike="noStrike" cap="none" spc="0" normalizeH="0" baseline="0" dirty="0">
              <a:ln>
                <a:noFill/>
              </a:ln>
              <a:solidFill>
                <a:srgbClr val="000000"/>
              </a:solidFill>
              <a:effectLst/>
              <a:uFillTx/>
              <a:latin typeface="Calibri"/>
              <a:ea typeface="Calibri"/>
              <a:cs typeface="Calibri"/>
              <a:sym typeface="Calibri"/>
            </a:endParaRPr>
          </a:p>
        </p:txBody>
      </p:sp>
      <p:sp>
        <p:nvSpPr>
          <p:cNvPr id="20" name="TextBox 19"/>
          <p:cNvSpPr txBox="1"/>
          <p:nvPr/>
        </p:nvSpPr>
        <p:spPr>
          <a:xfrm>
            <a:off x="7774274" y="3639948"/>
            <a:ext cx="610101" cy="523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smtClean="0">
                <a:ln>
                  <a:noFill/>
                </a:ln>
                <a:solidFill>
                  <a:srgbClr val="000000"/>
                </a:solidFill>
                <a:effectLst/>
                <a:uFillTx/>
                <a:latin typeface="Calibri"/>
                <a:ea typeface="Calibri"/>
                <a:cs typeface="Calibri"/>
                <a:sym typeface="Calibri"/>
              </a:rPr>
              <a:t>~</a:t>
            </a:r>
            <a:r>
              <a:rPr lang="en-US" sz="2800" dirty="0" smtClean="0">
                <a:solidFill>
                  <a:srgbClr val="000000"/>
                </a:solidFill>
                <a:latin typeface="Calibri"/>
                <a:ea typeface="Calibri"/>
                <a:cs typeface="Calibri"/>
                <a:sym typeface="Calibri"/>
              </a:rPr>
              <a:t>4x</a:t>
            </a:r>
            <a:endParaRPr kumimoji="0" lang="en-US" sz="2800" b="0" i="0" u="none" strike="noStrike" cap="none" spc="0" normalizeH="0" baseline="0" dirty="0">
              <a:ln>
                <a:noFill/>
              </a:ln>
              <a:solidFill>
                <a:srgbClr val="000000"/>
              </a:solidFill>
              <a:effectLst/>
              <a:uFillTx/>
              <a:latin typeface="Calibri"/>
              <a:ea typeface="Calibri"/>
              <a:cs typeface="Calibri"/>
              <a:sym typeface="Calibri"/>
            </a:endParaRPr>
          </a:p>
        </p:txBody>
      </p:sp>
      <p:sp>
        <p:nvSpPr>
          <p:cNvPr id="22" name="Slide Number Placeholder 1"/>
          <p:cNvSpPr>
            <a:spLocks noGrp="1"/>
          </p:cNvSpPr>
          <p:nvPr>
            <p:ph type="sldNum" sz="quarter" idx="2"/>
          </p:nvPr>
        </p:nvSpPr>
        <p:spPr>
          <a:xfrm>
            <a:off x="6553200" y="6354247"/>
            <a:ext cx="2133600" cy="369328"/>
          </a:xfrm>
        </p:spPr>
        <p:txBody>
          <a:bodyPr/>
          <a:lstStyle/>
          <a:p>
            <a:pPr lvl="0"/>
            <a:r>
              <a:rPr lang="en-US" dirty="0" smtClean="0"/>
              <a:t>19</a:t>
            </a:r>
            <a:endParaRPr lang="en-US" dirty="0"/>
          </a:p>
        </p:txBody>
      </p:sp>
    </p:spTree>
    <p:extLst>
      <p:ext uri="{BB962C8B-B14F-4D97-AF65-F5344CB8AC3E}">
        <p14:creationId xmlns:p14="http://schemas.microsoft.com/office/powerpoint/2010/main" val="726605519"/>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Acknowledgements</a:t>
            </a:r>
            <a:endParaRPr lang="en-US" dirty="0"/>
          </a:p>
        </p:txBody>
      </p:sp>
      <p:sp>
        <p:nvSpPr>
          <p:cNvPr id="5" name="Text Placeholder 4"/>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I want to thank my advisor, Dr. Michela </a:t>
            </a:r>
            <a:r>
              <a:rPr lang="en-US" dirty="0" err="1" smtClean="0"/>
              <a:t>Taufer</a:t>
            </a:r>
            <a:r>
              <a:rPr lang="en-US" dirty="0" smtClean="0"/>
              <a:t>, my mentors at LLNL </a:t>
            </a:r>
            <a:r>
              <a:rPr lang="en-US" dirty="0" err="1" smtClean="0"/>
              <a:t>Kento</a:t>
            </a:r>
            <a:r>
              <a:rPr lang="en-US" dirty="0" smtClean="0"/>
              <a:t> Sato and Dong H. </a:t>
            </a:r>
            <a:r>
              <a:rPr lang="en-US" dirty="0" err="1" smtClean="0"/>
              <a:t>Ahn</a:t>
            </a:r>
            <a:r>
              <a:rPr lang="en-US" dirty="0" smtClean="0"/>
              <a:t>, my committee member Dr. </a:t>
            </a:r>
            <a:r>
              <a:rPr lang="en-US" dirty="0" err="1" smtClean="0"/>
              <a:t>Sunita</a:t>
            </a:r>
            <a:r>
              <a:rPr lang="en-US" dirty="0" smtClean="0"/>
              <a:t> </a:t>
            </a:r>
            <a:r>
              <a:rPr lang="en-US" dirty="0" err="1" smtClean="0"/>
              <a:t>Chandrasekaran</a:t>
            </a:r>
            <a:r>
              <a:rPr lang="en-US" dirty="0" smtClean="0"/>
              <a:t>, my co-author Dr. Travis Johnston, and finally all of the </a:t>
            </a:r>
            <a:r>
              <a:rPr lang="en-US" dirty="0" err="1" smtClean="0"/>
              <a:t>GCLab</a:t>
            </a:r>
            <a:r>
              <a:rPr lang="en-US" dirty="0" smtClean="0"/>
              <a:t> members for their company and support. </a:t>
            </a:r>
            <a:endParaRPr lang="en-US" dirty="0"/>
          </a:p>
        </p:txBody>
      </p:sp>
      <p:sp>
        <p:nvSpPr>
          <p:cNvPr id="6" name="Slide Number Placeholder 1"/>
          <p:cNvSpPr>
            <a:spLocks noGrp="1"/>
          </p:cNvSpPr>
          <p:nvPr>
            <p:ph type="sldNum" sz="quarter" idx="2"/>
          </p:nvPr>
        </p:nvSpPr>
        <p:spPr>
          <a:xfrm>
            <a:off x="6553200" y="6354247"/>
            <a:ext cx="2133600" cy="369328"/>
          </a:xfrm>
        </p:spPr>
        <p:txBody>
          <a:bodyPr/>
          <a:lstStyle/>
          <a:p>
            <a:pPr lvl="0"/>
            <a:r>
              <a:rPr lang="en-US" dirty="0"/>
              <a:t>2</a:t>
            </a:r>
          </a:p>
        </p:txBody>
      </p:sp>
    </p:spTree>
    <p:extLst>
      <p:ext uri="{BB962C8B-B14F-4D97-AF65-F5344CB8AC3E}">
        <p14:creationId xmlns:p14="http://schemas.microsoft.com/office/powerpoint/2010/main" val="545235348"/>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Empirical Study: Global Reduction</a:t>
            </a:r>
          </a:p>
        </p:txBody>
      </p:sp>
      <p:sp>
        <p:nvSpPr>
          <p:cNvPr id="4" name="Text Placeholder 2"/>
          <p:cNvSpPr>
            <a:spLocks noGrp="1"/>
          </p:cNvSpPr>
          <p:nvPr>
            <p:ph type="body" idx="1"/>
          </p:nvPr>
        </p:nvSpPr>
        <p:spPr>
          <a:xfrm>
            <a:off x="457200" y="1828800"/>
            <a:ext cx="8229600" cy="5029200"/>
          </a:xfrm>
        </p:spPr>
        <p:txBody>
          <a:bodyPr/>
          <a:lstStyle/>
          <a:p>
            <a:r>
              <a:rPr lang="en-US" dirty="0" smtClean="0"/>
              <a:t>Emulate sums expected in </a:t>
            </a:r>
            <a:r>
              <a:rPr lang="en-US" dirty="0" err="1" smtClean="0"/>
              <a:t>exascale</a:t>
            </a:r>
            <a:r>
              <a:rPr lang="en-US" dirty="0" smtClean="0"/>
              <a:t> simulations</a:t>
            </a:r>
          </a:p>
          <a:p>
            <a:pPr lvl="1"/>
            <a:r>
              <a:rPr lang="en-US" dirty="0" smtClean="0"/>
              <a:t>Shuffling summation order emulates nondeterministic reduction tree</a:t>
            </a:r>
          </a:p>
          <a:p>
            <a:r>
              <a:rPr lang="en-US" dirty="0" smtClean="0"/>
              <a:t>Measure sensitivity of summation algorithms to:</a:t>
            </a:r>
          </a:p>
          <a:p>
            <a:pPr lvl="1"/>
            <a:r>
              <a:rPr lang="en-US" dirty="0" smtClean="0"/>
              <a:t>Changes in summation order</a:t>
            </a:r>
          </a:p>
          <a:p>
            <a:pPr lvl="1"/>
            <a:r>
              <a:rPr lang="en-US" dirty="0" smtClean="0"/>
              <a:t>Mathematical properties of summands</a:t>
            </a:r>
          </a:p>
          <a:p>
            <a:r>
              <a:rPr lang="en-US" dirty="0" smtClean="0"/>
              <a:t>Interpret width of result interval as sensitivity</a:t>
            </a:r>
          </a:p>
          <a:p>
            <a:r>
              <a:rPr lang="en-US" dirty="0" smtClean="0"/>
              <a:t>Test summation algorithms: Standard (ST), </a:t>
            </a:r>
            <a:r>
              <a:rPr lang="en-US" dirty="0" err="1" smtClean="0"/>
              <a:t>Kahan</a:t>
            </a:r>
            <a:r>
              <a:rPr lang="en-US" dirty="0" smtClean="0"/>
              <a:t> (K), Composite-precision (CP)</a:t>
            </a:r>
            <a:endParaRPr lang="en-US" dirty="0"/>
          </a:p>
        </p:txBody>
      </p:sp>
      <p:sp>
        <p:nvSpPr>
          <p:cNvPr id="5" name="TextBox 4"/>
          <p:cNvSpPr txBox="1"/>
          <p:nvPr/>
        </p:nvSpPr>
        <p:spPr>
          <a:xfrm>
            <a:off x="211644" y="5797804"/>
            <a:ext cx="8475156" cy="9233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l" rtl="0" latinLnBrk="1" hangingPunct="0"/>
            <a:r>
              <a:rPr lang="en-US" dirty="0"/>
              <a:t>D. </a:t>
            </a:r>
            <a:r>
              <a:rPr lang="en-US" dirty="0" err="1" smtClean="0"/>
              <a:t>Chapp</a:t>
            </a:r>
            <a:r>
              <a:rPr lang="en-US" dirty="0" smtClean="0"/>
              <a:t>, </a:t>
            </a:r>
            <a:r>
              <a:rPr lang="en-US" dirty="0"/>
              <a:t>T. Johnston, and M. </a:t>
            </a:r>
            <a:r>
              <a:rPr lang="en-US" dirty="0" smtClean="0"/>
              <a:t>Taufer</a:t>
            </a:r>
            <a:r>
              <a:rPr lang="en-US" b="1" dirty="0" smtClean="0"/>
              <a:t>. “</a:t>
            </a:r>
            <a:r>
              <a:rPr lang="en-US" dirty="0" smtClean="0"/>
              <a:t>The </a:t>
            </a:r>
            <a:r>
              <a:rPr lang="en-US" dirty="0"/>
              <a:t>Strong Case for Pursuing Numerical Reproducibility through Intelligent Runtime Selection of Reduction Algorithms at </a:t>
            </a:r>
            <a:endParaRPr lang="en-US" dirty="0" smtClean="0"/>
          </a:p>
          <a:p>
            <a:pPr algn="l" rtl="0" latinLnBrk="1" hangingPunct="0"/>
            <a:r>
              <a:rPr lang="en-US" dirty="0" smtClean="0"/>
              <a:t>the </a:t>
            </a:r>
            <a:r>
              <a:rPr lang="en-US" dirty="0"/>
              <a:t>Extreme Scale</a:t>
            </a:r>
            <a:r>
              <a:rPr lang="en-US" dirty="0" smtClean="0"/>
              <a:t>.” </a:t>
            </a:r>
            <a:r>
              <a:rPr lang="en-US" dirty="0"/>
              <a:t>In </a:t>
            </a:r>
            <a:r>
              <a:rPr lang="en-US" i="1" dirty="0"/>
              <a:t>Proceedings of IEEE Cluster Conference</a:t>
            </a:r>
            <a:r>
              <a:rPr lang="en-US" dirty="0"/>
              <a:t> </a:t>
            </a:r>
            <a:r>
              <a:rPr lang="en-US" dirty="0" smtClean="0"/>
              <a:t> (2015)</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6" name="Slide Number Placeholder 1"/>
          <p:cNvSpPr>
            <a:spLocks noGrp="1"/>
          </p:cNvSpPr>
          <p:nvPr>
            <p:ph type="sldNum" sz="quarter" idx="2"/>
          </p:nvPr>
        </p:nvSpPr>
        <p:spPr>
          <a:xfrm>
            <a:off x="6553200" y="6354247"/>
            <a:ext cx="2133600" cy="369328"/>
          </a:xfrm>
        </p:spPr>
        <p:txBody>
          <a:bodyPr/>
          <a:lstStyle/>
          <a:p>
            <a:pPr lvl="0"/>
            <a:r>
              <a:rPr lang="en-US" dirty="0" smtClean="0"/>
              <a:t>20</a:t>
            </a:r>
            <a:endParaRPr lang="en-US" dirty="0"/>
          </a:p>
        </p:txBody>
      </p:sp>
    </p:spTree>
    <p:extLst>
      <p:ext uri="{BB962C8B-B14F-4D97-AF65-F5344CB8AC3E}">
        <p14:creationId xmlns:p14="http://schemas.microsoft.com/office/powerpoint/2010/main" val="1917050356"/>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Emulating </a:t>
            </a:r>
            <a:r>
              <a:rPr lang="en-US" dirty="0" err="1"/>
              <a:t>Exascale</a:t>
            </a:r>
            <a:r>
              <a:rPr lang="en-US" dirty="0"/>
              <a:t> Scenarios</a:t>
            </a:r>
          </a:p>
        </p:txBody>
      </p:sp>
      <p:cxnSp>
        <p:nvCxnSpPr>
          <p:cNvPr id="5" name="Straight Arrow Connector 4"/>
          <p:cNvCxnSpPr/>
          <p:nvPr/>
        </p:nvCxnSpPr>
        <p:spPr>
          <a:xfrm>
            <a:off x="1746906" y="2579421"/>
            <a:ext cx="6644640" cy="0"/>
          </a:xfrm>
          <a:prstGeom prst="straightConnector1">
            <a:avLst/>
          </a:prstGeom>
          <a:noFill/>
          <a:ln w="25400" cap="flat">
            <a:solidFill>
              <a:srgbClr val="4F81BD"/>
            </a:solidFill>
            <a:prstDash val="solid"/>
            <a:bevel/>
            <a:headEnd type="triangle"/>
            <a:tailEnd type="triangle"/>
          </a:ln>
          <a:effectLst/>
        </p:spPr>
        <p:style>
          <a:lnRef idx="0">
            <a:scrgbClr r="0" g="0" b="0"/>
          </a:lnRef>
          <a:fillRef idx="0">
            <a:scrgbClr r="0" g="0" b="0"/>
          </a:fillRef>
          <a:effectRef idx="0">
            <a:scrgbClr r="0" g="0" b="0"/>
          </a:effectRef>
          <a:fontRef idx="none"/>
        </p:style>
      </p:cxnSp>
      <p:cxnSp>
        <p:nvCxnSpPr>
          <p:cNvPr id="6" name="Straight Connector 5"/>
          <p:cNvCxnSpPr/>
          <p:nvPr/>
        </p:nvCxnSpPr>
        <p:spPr>
          <a:xfrm>
            <a:off x="2192948" y="2434189"/>
            <a:ext cx="0" cy="304800"/>
          </a:xfrm>
          <a:prstGeom prst="line">
            <a:avLst/>
          </a:prstGeom>
          <a:noFill/>
          <a:ln w="25400" cap="flat">
            <a:solidFill>
              <a:srgbClr val="4F81BD"/>
            </a:solidFill>
            <a:prstDash val="solid"/>
            <a:bevel/>
          </a:ln>
          <a:effectLst/>
        </p:spPr>
        <p:style>
          <a:lnRef idx="0">
            <a:scrgbClr r="0" g="0" b="0"/>
          </a:lnRef>
          <a:fillRef idx="0">
            <a:scrgbClr r="0" g="0" b="0"/>
          </a:fillRef>
          <a:effectRef idx="0">
            <a:scrgbClr r="0" g="0" b="0"/>
          </a:effectRef>
          <a:fontRef idx="none"/>
        </p:style>
      </p:cxnSp>
      <p:cxnSp>
        <p:nvCxnSpPr>
          <p:cNvPr id="7" name="Straight Connector 6"/>
          <p:cNvCxnSpPr/>
          <p:nvPr/>
        </p:nvCxnSpPr>
        <p:spPr>
          <a:xfrm>
            <a:off x="4982103" y="2454749"/>
            <a:ext cx="0" cy="304800"/>
          </a:xfrm>
          <a:prstGeom prst="line">
            <a:avLst/>
          </a:prstGeom>
          <a:noFill/>
          <a:ln w="25400" cap="flat">
            <a:solidFill>
              <a:srgbClr val="4F81BD"/>
            </a:solidFill>
            <a:prstDash val="solid"/>
            <a:bevel/>
          </a:ln>
          <a:effectLst/>
        </p:spPr>
        <p:style>
          <a:lnRef idx="0">
            <a:scrgbClr r="0" g="0" b="0"/>
          </a:lnRef>
          <a:fillRef idx="0">
            <a:scrgbClr r="0" g="0" b="0"/>
          </a:fillRef>
          <a:effectRef idx="0">
            <a:scrgbClr r="0" g="0" b="0"/>
          </a:effectRef>
          <a:fontRef idx="none"/>
        </p:style>
      </p:cxnSp>
      <p:sp>
        <p:nvSpPr>
          <p:cNvPr id="8" name="TextBox 7"/>
          <p:cNvSpPr txBox="1"/>
          <p:nvPr/>
        </p:nvSpPr>
        <p:spPr>
          <a:xfrm>
            <a:off x="4877887" y="2099575"/>
            <a:ext cx="499454"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Calibri" charset="0"/>
                <a:ea typeface="Calibri" charset="0"/>
                <a:cs typeface="Calibri" charset="0"/>
                <a:sym typeface="Helvetica"/>
              </a:rPr>
              <a:t>0</a:t>
            </a:r>
            <a:endParaRPr kumimoji="0" lang="en-US" sz="1800" b="0" i="0" u="none" strike="noStrike" cap="none" spc="0" normalizeH="0" baseline="0" dirty="0">
              <a:ln>
                <a:noFill/>
              </a:ln>
              <a:solidFill>
                <a:srgbClr val="000000"/>
              </a:solidFill>
              <a:effectLst/>
              <a:uFillTx/>
              <a:latin typeface="Calibri" charset="0"/>
              <a:ea typeface="Calibri" charset="0"/>
              <a:cs typeface="Calibri" charset="0"/>
              <a:sym typeface="Helvetica"/>
            </a:endParaRPr>
          </a:p>
        </p:txBody>
      </p:sp>
      <p:sp>
        <p:nvSpPr>
          <p:cNvPr id="9" name="TextBox 8"/>
          <p:cNvSpPr txBox="1"/>
          <p:nvPr/>
        </p:nvSpPr>
        <p:spPr>
          <a:xfrm>
            <a:off x="202732" y="1768129"/>
            <a:ext cx="141160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accent1"/>
                </a:solidFill>
                <a:effectLst/>
                <a:uFillTx/>
                <a:latin typeface="Calibri" charset="0"/>
                <a:ea typeface="Calibri" charset="0"/>
                <a:cs typeface="Calibri" charset="0"/>
                <a:sym typeface="Helvetica"/>
              </a:rPr>
              <a:t>Real Numbers</a:t>
            </a:r>
            <a:endParaRPr kumimoji="0" lang="en-US" sz="1800" b="0" i="0" u="none" strike="noStrike" cap="none" spc="0" normalizeH="0" baseline="0" dirty="0">
              <a:ln>
                <a:noFill/>
              </a:ln>
              <a:solidFill>
                <a:schemeClr val="accent1"/>
              </a:solidFill>
              <a:effectLst/>
              <a:uFillTx/>
              <a:latin typeface="Calibri" charset="0"/>
              <a:ea typeface="Calibri" charset="0"/>
              <a:cs typeface="Calibri" charset="0"/>
              <a:sym typeface="Helvetica"/>
            </a:endParaRPr>
          </a:p>
        </p:txBody>
      </p:sp>
      <p:sp>
        <p:nvSpPr>
          <p:cNvPr id="10" name="TextBox 9"/>
          <p:cNvSpPr txBox="1"/>
          <p:nvPr/>
        </p:nvSpPr>
        <p:spPr>
          <a:xfrm>
            <a:off x="208586" y="2674606"/>
            <a:ext cx="1462897" cy="6463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b="0" i="0" u="none" strike="noStrike" cap="none" spc="0" normalizeH="0" baseline="0" dirty="0" smtClean="0">
                <a:ln>
                  <a:noFill/>
                </a:ln>
                <a:solidFill>
                  <a:schemeClr val="accent2"/>
                </a:solidFill>
                <a:effectLst/>
                <a:uFillTx/>
                <a:latin typeface="Calibri" charset="0"/>
                <a:ea typeface="Calibri" charset="0"/>
                <a:cs typeface="Calibri" charset="0"/>
                <a:sym typeface="Helvetica"/>
              </a:rPr>
              <a:t>Floating-point</a:t>
            </a:r>
            <a:r>
              <a:rPr kumimoji="0" lang="en-US" b="0" i="0" u="none" strike="noStrike" cap="none" spc="0" normalizeH="0" dirty="0" smtClean="0">
                <a:ln>
                  <a:noFill/>
                </a:ln>
                <a:solidFill>
                  <a:schemeClr val="accent2"/>
                </a:solidFill>
                <a:effectLst/>
                <a:uFillTx/>
                <a:latin typeface="Calibri" charset="0"/>
                <a:ea typeface="Calibri" charset="0"/>
                <a:cs typeface="Calibri" charset="0"/>
                <a:sym typeface="Helvetica"/>
              </a:rPr>
              <a:t> </a:t>
            </a:r>
          </a:p>
          <a:p>
            <a:pPr marL="0" marR="0" indent="0" algn="l" defTabSz="457200" rtl="0" fontAlgn="auto" latinLnBrk="1" hangingPunct="0">
              <a:lnSpc>
                <a:spcPct val="100000"/>
              </a:lnSpc>
              <a:spcBef>
                <a:spcPts val="0"/>
              </a:spcBef>
              <a:spcAft>
                <a:spcPts val="0"/>
              </a:spcAft>
              <a:buClrTx/>
              <a:buSzTx/>
              <a:buFontTx/>
              <a:buNone/>
              <a:tabLst/>
            </a:pPr>
            <a:r>
              <a:rPr kumimoji="0" lang="en-US" b="0" i="0" u="none" strike="noStrike" cap="none" spc="0" normalizeH="0" dirty="0" smtClean="0">
                <a:ln>
                  <a:noFill/>
                </a:ln>
                <a:solidFill>
                  <a:schemeClr val="accent2"/>
                </a:solidFill>
                <a:effectLst/>
                <a:uFillTx/>
                <a:latin typeface="Calibri" charset="0"/>
                <a:ea typeface="Calibri" charset="0"/>
                <a:cs typeface="Calibri" charset="0"/>
                <a:sym typeface="Helvetica"/>
              </a:rPr>
              <a:t>Numbers</a:t>
            </a:r>
            <a:endParaRPr kumimoji="0" lang="en-US" b="0" i="0" u="none" strike="noStrike" cap="none" spc="0" normalizeH="0" baseline="0" dirty="0">
              <a:ln>
                <a:noFill/>
              </a:ln>
              <a:solidFill>
                <a:schemeClr val="accent2"/>
              </a:solidFill>
              <a:effectLst/>
              <a:uFillTx/>
              <a:latin typeface="Calibri" charset="0"/>
              <a:ea typeface="Calibri" charset="0"/>
              <a:cs typeface="Calibri" charset="0"/>
              <a:sym typeface="Helvetica"/>
            </a:endParaRPr>
          </a:p>
        </p:txBody>
      </p:sp>
      <p:cxnSp>
        <p:nvCxnSpPr>
          <p:cNvPr id="11" name="Straight Connector 10"/>
          <p:cNvCxnSpPr/>
          <p:nvPr/>
        </p:nvCxnSpPr>
        <p:spPr>
          <a:xfrm>
            <a:off x="2368187" y="2434189"/>
            <a:ext cx="0" cy="304800"/>
          </a:xfrm>
          <a:prstGeom prst="line">
            <a:avLst/>
          </a:prstGeom>
          <a:noFill/>
          <a:ln w="25400" cap="flat">
            <a:solidFill>
              <a:schemeClr val="accent2"/>
            </a:solidFill>
            <a:prstDash val="solid"/>
            <a:bevel/>
          </a:ln>
          <a:effectLst/>
        </p:spPr>
        <p:style>
          <a:lnRef idx="0">
            <a:scrgbClr r="0" g="0" b="0"/>
          </a:lnRef>
          <a:fillRef idx="0">
            <a:scrgbClr r="0" g="0" b="0"/>
          </a:fillRef>
          <a:effectRef idx="0">
            <a:scrgbClr r="0" g="0" b="0"/>
          </a:effectRef>
          <a:fontRef idx="none"/>
        </p:style>
      </p:cxnSp>
      <p:sp>
        <p:nvSpPr>
          <p:cNvPr id="12" name="TextBox 11"/>
          <p:cNvSpPr txBox="1"/>
          <p:nvPr/>
        </p:nvSpPr>
        <p:spPr>
          <a:xfrm>
            <a:off x="2124622" y="2754640"/>
            <a:ext cx="4818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Calibri" charset="0"/>
                <a:ea typeface="Calibri" charset="0"/>
                <a:cs typeface="Calibri" charset="0"/>
              </a:rPr>
              <a:t>f</a:t>
            </a:r>
            <a:r>
              <a:rPr kumimoji="0" lang="en-US" sz="1800" b="0" i="0" u="none" strike="noStrike" cap="none" spc="0" normalizeH="0" baseline="0" dirty="0" smtClean="0">
                <a:ln>
                  <a:noFill/>
                </a:ln>
                <a:solidFill>
                  <a:srgbClr val="000000"/>
                </a:solidFill>
                <a:effectLst/>
                <a:uFillTx/>
                <a:latin typeface="Calibri" charset="0"/>
                <a:ea typeface="Calibri" charset="0"/>
                <a:cs typeface="Calibri" charset="0"/>
                <a:sym typeface="Helvetica"/>
              </a:rPr>
              <a:t>(x</a:t>
            </a:r>
            <a:r>
              <a:rPr kumimoji="0" lang="en-US" sz="1800" b="0" i="0" u="none" strike="noStrike" cap="none" spc="0" normalizeH="0" baseline="-25000" dirty="0" smtClean="0">
                <a:ln>
                  <a:noFill/>
                </a:ln>
                <a:solidFill>
                  <a:srgbClr val="000000"/>
                </a:solidFill>
                <a:effectLst/>
                <a:uFillTx/>
                <a:latin typeface="Calibri" charset="0"/>
                <a:ea typeface="Calibri" charset="0"/>
                <a:cs typeface="Calibri" charset="0"/>
                <a:sym typeface="Helvetica"/>
              </a:rPr>
              <a:t>0</a:t>
            </a:r>
            <a:r>
              <a:rPr kumimoji="0" lang="en-US" sz="1800" b="0" i="0" u="none" strike="noStrike" cap="none" spc="0" normalizeH="0" baseline="0" dirty="0" smtClean="0">
                <a:ln>
                  <a:noFill/>
                </a:ln>
                <a:solidFill>
                  <a:srgbClr val="000000"/>
                </a:solidFill>
                <a:effectLst/>
                <a:uFillTx/>
                <a:latin typeface="Calibri" charset="0"/>
                <a:ea typeface="Calibri" charset="0"/>
                <a:cs typeface="Calibri" charset="0"/>
                <a:sym typeface="Helvetica"/>
              </a:rPr>
              <a:t>)</a:t>
            </a:r>
            <a:endParaRPr kumimoji="0" lang="en-US" sz="1800" b="0" i="0" u="none" strike="noStrike" cap="none" spc="0" normalizeH="0" baseline="0" dirty="0">
              <a:ln>
                <a:noFill/>
              </a:ln>
              <a:solidFill>
                <a:srgbClr val="000000"/>
              </a:solidFill>
              <a:effectLst/>
              <a:uFillTx/>
              <a:latin typeface="Calibri" charset="0"/>
              <a:ea typeface="Calibri" charset="0"/>
              <a:cs typeface="Calibri" charset="0"/>
              <a:sym typeface="Helvetica"/>
            </a:endParaRPr>
          </a:p>
        </p:txBody>
      </p:sp>
      <p:sp>
        <p:nvSpPr>
          <p:cNvPr id="13" name="TextBox 12"/>
          <p:cNvSpPr txBox="1"/>
          <p:nvPr/>
        </p:nvSpPr>
        <p:spPr>
          <a:xfrm>
            <a:off x="2073958" y="1763387"/>
            <a:ext cx="529675"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Calibri" charset="0"/>
                <a:ea typeface="Calibri" charset="0"/>
                <a:cs typeface="Calibri" charset="0"/>
                <a:sym typeface="Helvetica"/>
              </a:rPr>
              <a:t>x</a:t>
            </a:r>
            <a:r>
              <a:rPr kumimoji="0" lang="en-US" sz="1800" b="0" i="0" u="none" strike="noStrike" cap="none" spc="0" normalizeH="0" baseline="-25000" dirty="0" smtClean="0">
                <a:ln>
                  <a:noFill/>
                </a:ln>
                <a:solidFill>
                  <a:srgbClr val="000000"/>
                </a:solidFill>
                <a:effectLst/>
                <a:uFillTx/>
                <a:latin typeface="Calibri" charset="0"/>
                <a:ea typeface="Calibri" charset="0"/>
                <a:cs typeface="Calibri" charset="0"/>
                <a:sym typeface="Helvetica"/>
              </a:rPr>
              <a:t>0</a:t>
            </a:r>
            <a:endParaRPr kumimoji="0" lang="en-US" sz="1800" b="0" i="0" u="none" strike="noStrike" cap="none" spc="0" normalizeH="0" baseline="0" dirty="0">
              <a:ln>
                <a:noFill/>
              </a:ln>
              <a:solidFill>
                <a:srgbClr val="000000"/>
              </a:solidFill>
              <a:effectLst/>
              <a:uFillTx/>
              <a:latin typeface="Calibri" charset="0"/>
              <a:ea typeface="Calibri" charset="0"/>
              <a:cs typeface="Calibri" charset="0"/>
              <a:sym typeface="Helvetica"/>
            </a:endParaRPr>
          </a:p>
        </p:txBody>
      </p:sp>
      <p:cxnSp>
        <p:nvCxnSpPr>
          <p:cNvPr id="14" name="Straight Arrow Connector 13"/>
          <p:cNvCxnSpPr/>
          <p:nvPr/>
        </p:nvCxnSpPr>
        <p:spPr>
          <a:xfrm flipH="1">
            <a:off x="2194560" y="2166193"/>
            <a:ext cx="1" cy="201168"/>
          </a:xfrm>
          <a:prstGeom prst="straightConnector1">
            <a:avLst/>
          </a:prstGeom>
          <a:noFill/>
          <a:ln w="25400" cap="flat">
            <a:solidFill>
              <a:schemeClr val="accent1"/>
            </a:solidFill>
            <a:prstDash val="solid"/>
            <a:bevel/>
            <a:tailEnd type="triangle"/>
          </a:ln>
          <a:effectLst/>
        </p:spPr>
        <p:style>
          <a:lnRef idx="0">
            <a:scrgbClr r="0" g="0" b="0"/>
          </a:lnRef>
          <a:fillRef idx="0">
            <a:scrgbClr r="0" g="0" b="0"/>
          </a:fillRef>
          <a:effectRef idx="0">
            <a:scrgbClr r="0" g="0" b="0"/>
          </a:effectRef>
          <a:fontRef idx="none"/>
        </p:style>
      </p:cxnSp>
      <p:cxnSp>
        <p:nvCxnSpPr>
          <p:cNvPr id="15" name="Straight Connector 14"/>
          <p:cNvCxnSpPr/>
          <p:nvPr/>
        </p:nvCxnSpPr>
        <p:spPr>
          <a:xfrm>
            <a:off x="6992867" y="2434189"/>
            <a:ext cx="0" cy="304800"/>
          </a:xfrm>
          <a:prstGeom prst="line">
            <a:avLst/>
          </a:prstGeom>
          <a:noFill/>
          <a:ln w="25400" cap="flat">
            <a:solidFill>
              <a:srgbClr val="4F81BD"/>
            </a:solidFill>
            <a:prstDash val="solid"/>
            <a:bevel/>
          </a:ln>
          <a:effectLst/>
        </p:spPr>
        <p:style>
          <a:lnRef idx="0">
            <a:scrgbClr r="0" g="0" b="0"/>
          </a:lnRef>
          <a:fillRef idx="0">
            <a:scrgbClr r="0" g="0" b="0"/>
          </a:fillRef>
          <a:effectRef idx="0">
            <a:scrgbClr r="0" g="0" b="0"/>
          </a:effectRef>
          <a:fontRef idx="none"/>
        </p:style>
      </p:cxnSp>
      <p:cxnSp>
        <p:nvCxnSpPr>
          <p:cNvPr id="16" name="Straight Connector 15"/>
          <p:cNvCxnSpPr/>
          <p:nvPr/>
        </p:nvCxnSpPr>
        <p:spPr>
          <a:xfrm>
            <a:off x="7120883" y="2434189"/>
            <a:ext cx="0" cy="304800"/>
          </a:xfrm>
          <a:prstGeom prst="line">
            <a:avLst/>
          </a:prstGeom>
          <a:noFill/>
          <a:ln w="25400" cap="flat">
            <a:solidFill>
              <a:schemeClr val="accent2"/>
            </a:solidFill>
            <a:prstDash val="solid"/>
            <a:bevel/>
          </a:ln>
          <a:effectLst/>
        </p:spPr>
        <p:style>
          <a:lnRef idx="0">
            <a:scrgbClr r="0" g="0" b="0"/>
          </a:lnRef>
          <a:fillRef idx="0">
            <a:scrgbClr r="0" g="0" b="0"/>
          </a:fillRef>
          <a:effectRef idx="0">
            <a:scrgbClr r="0" g="0" b="0"/>
          </a:effectRef>
          <a:fontRef idx="none"/>
        </p:style>
      </p:cxnSp>
      <p:sp>
        <p:nvSpPr>
          <p:cNvPr id="17" name="TextBox 16"/>
          <p:cNvSpPr txBox="1"/>
          <p:nvPr/>
        </p:nvSpPr>
        <p:spPr>
          <a:xfrm>
            <a:off x="6879952" y="2758588"/>
            <a:ext cx="4818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smtClean="0">
                <a:solidFill>
                  <a:srgbClr val="000000"/>
                </a:solidFill>
                <a:latin typeface="Calibri" charset="0"/>
                <a:ea typeface="Calibri" charset="0"/>
                <a:cs typeface="Calibri" charset="0"/>
              </a:rPr>
              <a:t>f</a:t>
            </a:r>
            <a:r>
              <a:rPr kumimoji="0" lang="en-US" sz="1800" b="0" i="0" u="none" strike="noStrike" cap="none" spc="0" normalizeH="0" baseline="0" dirty="0" smtClean="0">
                <a:ln>
                  <a:noFill/>
                </a:ln>
                <a:solidFill>
                  <a:srgbClr val="000000"/>
                </a:solidFill>
                <a:effectLst/>
                <a:uFillTx/>
                <a:latin typeface="Calibri" charset="0"/>
                <a:ea typeface="Calibri" charset="0"/>
                <a:cs typeface="Calibri" charset="0"/>
                <a:sym typeface="Helvetica"/>
              </a:rPr>
              <a:t>(x</a:t>
            </a:r>
            <a:r>
              <a:rPr lang="en-US" baseline="-25000" dirty="0">
                <a:solidFill>
                  <a:srgbClr val="000000"/>
                </a:solidFill>
                <a:latin typeface="Calibri" charset="0"/>
                <a:ea typeface="Calibri" charset="0"/>
                <a:cs typeface="Calibri" charset="0"/>
              </a:rPr>
              <a:t>4</a:t>
            </a:r>
            <a:r>
              <a:rPr kumimoji="0" lang="en-US" sz="1800" b="0" i="0" u="none" strike="noStrike" cap="none" spc="0" normalizeH="0" baseline="0" dirty="0" smtClean="0">
                <a:ln>
                  <a:noFill/>
                </a:ln>
                <a:solidFill>
                  <a:srgbClr val="000000"/>
                </a:solidFill>
                <a:effectLst/>
                <a:uFillTx/>
                <a:latin typeface="Calibri" charset="0"/>
                <a:ea typeface="Calibri" charset="0"/>
                <a:cs typeface="Calibri" charset="0"/>
                <a:sym typeface="Helvetica"/>
              </a:rPr>
              <a:t>)</a:t>
            </a:r>
            <a:endParaRPr kumimoji="0" lang="en-US" sz="1800" b="0" i="0" u="none" strike="noStrike" cap="none" spc="0" normalizeH="0" baseline="0" dirty="0">
              <a:ln>
                <a:noFill/>
              </a:ln>
              <a:solidFill>
                <a:srgbClr val="000000"/>
              </a:solidFill>
              <a:effectLst/>
              <a:uFillTx/>
              <a:latin typeface="Calibri" charset="0"/>
              <a:ea typeface="Calibri" charset="0"/>
              <a:cs typeface="Calibri" charset="0"/>
              <a:sym typeface="Helvetica"/>
            </a:endParaRPr>
          </a:p>
        </p:txBody>
      </p:sp>
      <p:sp>
        <p:nvSpPr>
          <p:cNvPr id="18" name="TextBox 17"/>
          <p:cNvSpPr txBox="1"/>
          <p:nvPr/>
        </p:nvSpPr>
        <p:spPr>
          <a:xfrm>
            <a:off x="6856045" y="1768417"/>
            <a:ext cx="529675"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Calibri" charset="0"/>
                <a:ea typeface="Calibri" charset="0"/>
                <a:cs typeface="Calibri" charset="0"/>
                <a:sym typeface="Helvetica"/>
              </a:rPr>
              <a:t>x</a:t>
            </a:r>
            <a:r>
              <a:rPr lang="en-US" baseline="-25000" dirty="0">
                <a:solidFill>
                  <a:srgbClr val="000000"/>
                </a:solidFill>
                <a:latin typeface="Calibri" charset="0"/>
                <a:ea typeface="Calibri" charset="0"/>
                <a:cs typeface="Calibri" charset="0"/>
              </a:rPr>
              <a:t>4</a:t>
            </a:r>
            <a:endParaRPr kumimoji="0" lang="en-US" sz="1800" b="0" i="0" u="none" strike="noStrike" cap="none" spc="0" normalizeH="0" baseline="0" dirty="0">
              <a:ln>
                <a:noFill/>
              </a:ln>
              <a:solidFill>
                <a:srgbClr val="000000"/>
              </a:solidFill>
              <a:effectLst/>
              <a:uFillTx/>
              <a:latin typeface="Calibri" charset="0"/>
              <a:ea typeface="Calibri" charset="0"/>
              <a:cs typeface="Calibri" charset="0"/>
              <a:sym typeface="Helvetica"/>
            </a:endParaRPr>
          </a:p>
        </p:txBody>
      </p:sp>
      <p:cxnSp>
        <p:nvCxnSpPr>
          <p:cNvPr id="19" name="Straight Arrow Connector 18"/>
          <p:cNvCxnSpPr/>
          <p:nvPr/>
        </p:nvCxnSpPr>
        <p:spPr>
          <a:xfrm flipH="1">
            <a:off x="6995160" y="2167128"/>
            <a:ext cx="1" cy="201168"/>
          </a:xfrm>
          <a:prstGeom prst="straightConnector1">
            <a:avLst/>
          </a:prstGeom>
          <a:noFill/>
          <a:ln w="25400" cap="flat">
            <a:solidFill>
              <a:schemeClr val="accent1"/>
            </a:solidFill>
            <a:prstDash val="solid"/>
            <a:bevel/>
            <a:tailEnd type="triangle"/>
          </a:ln>
          <a:effectLst/>
        </p:spPr>
        <p:style>
          <a:lnRef idx="0">
            <a:scrgbClr r="0" g="0" b="0"/>
          </a:lnRef>
          <a:fillRef idx="0">
            <a:scrgbClr r="0" g="0" b="0"/>
          </a:fillRef>
          <a:effectRef idx="0">
            <a:scrgbClr r="0" g="0" b="0"/>
          </a:effectRef>
          <a:fontRef idx="none"/>
        </p:style>
      </p:cxnSp>
      <p:cxnSp>
        <p:nvCxnSpPr>
          <p:cNvPr id="20" name="Straight Connector 19"/>
          <p:cNvCxnSpPr/>
          <p:nvPr/>
        </p:nvCxnSpPr>
        <p:spPr>
          <a:xfrm>
            <a:off x="2916609" y="2434189"/>
            <a:ext cx="0" cy="304800"/>
          </a:xfrm>
          <a:prstGeom prst="line">
            <a:avLst/>
          </a:prstGeom>
          <a:noFill/>
          <a:ln w="25400" cap="flat">
            <a:solidFill>
              <a:srgbClr val="4F81BD"/>
            </a:solidFill>
            <a:prstDash val="solid"/>
            <a:bevel/>
          </a:ln>
          <a:effectLst/>
        </p:spPr>
        <p:style>
          <a:lnRef idx="0">
            <a:scrgbClr r="0" g="0" b="0"/>
          </a:lnRef>
          <a:fillRef idx="0">
            <a:scrgbClr r="0" g="0" b="0"/>
          </a:fillRef>
          <a:effectRef idx="0">
            <a:scrgbClr r="0" g="0" b="0"/>
          </a:effectRef>
          <a:fontRef idx="none"/>
        </p:style>
      </p:cxnSp>
      <p:cxnSp>
        <p:nvCxnSpPr>
          <p:cNvPr id="21" name="Straight Connector 20"/>
          <p:cNvCxnSpPr/>
          <p:nvPr/>
        </p:nvCxnSpPr>
        <p:spPr>
          <a:xfrm>
            <a:off x="3044625" y="2434189"/>
            <a:ext cx="0" cy="304800"/>
          </a:xfrm>
          <a:prstGeom prst="line">
            <a:avLst/>
          </a:prstGeom>
          <a:noFill/>
          <a:ln w="25400" cap="flat">
            <a:solidFill>
              <a:schemeClr val="accent2"/>
            </a:solidFill>
            <a:prstDash val="solid"/>
            <a:bevel/>
          </a:ln>
          <a:effectLst/>
        </p:spPr>
        <p:style>
          <a:lnRef idx="0">
            <a:scrgbClr r="0" g="0" b="0"/>
          </a:lnRef>
          <a:fillRef idx="0">
            <a:scrgbClr r="0" g="0" b="0"/>
          </a:fillRef>
          <a:effectRef idx="0">
            <a:scrgbClr r="0" g="0" b="0"/>
          </a:effectRef>
          <a:fontRef idx="none"/>
        </p:style>
      </p:cxnSp>
      <p:sp>
        <p:nvSpPr>
          <p:cNvPr id="22" name="TextBox 21"/>
          <p:cNvSpPr txBox="1"/>
          <p:nvPr/>
        </p:nvSpPr>
        <p:spPr>
          <a:xfrm>
            <a:off x="2803694" y="2754640"/>
            <a:ext cx="4818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smtClean="0">
                <a:solidFill>
                  <a:srgbClr val="000000"/>
                </a:solidFill>
                <a:latin typeface="Calibri" charset="0"/>
                <a:ea typeface="Calibri" charset="0"/>
                <a:cs typeface="Calibri" charset="0"/>
              </a:rPr>
              <a:t>f</a:t>
            </a:r>
            <a:r>
              <a:rPr kumimoji="0" lang="en-US" sz="1800" b="0" i="0" u="none" strike="noStrike" cap="none" spc="0" normalizeH="0" baseline="0" dirty="0" smtClean="0">
                <a:ln>
                  <a:noFill/>
                </a:ln>
                <a:solidFill>
                  <a:srgbClr val="000000"/>
                </a:solidFill>
                <a:effectLst/>
                <a:uFillTx/>
                <a:latin typeface="Calibri" charset="0"/>
                <a:ea typeface="Calibri" charset="0"/>
                <a:cs typeface="Calibri" charset="0"/>
                <a:sym typeface="Helvetica"/>
              </a:rPr>
              <a:t>(x</a:t>
            </a:r>
            <a:r>
              <a:rPr lang="en-US" baseline="-25000" dirty="0">
                <a:solidFill>
                  <a:srgbClr val="000000"/>
                </a:solidFill>
                <a:latin typeface="Calibri" charset="0"/>
                <a:ea typeface="Calibri" charset="0"/>
                <a:cs typeface="Calibri" charset="0"/>
              </a:rPr>
              <a:t>1</a:t>
            </a:r>
            <a:r>
              <a:rPr kumimoji="0" lang="en-US" sz="1800" b="0" i="0" u="none" strike="noStrike" cap="none" spc="0" normalizeH="0" baseline="0" dirty="0" smtClean="0">
                <a:ln>
                  <a:noFill/>
                </a:ln>
                <a:solidFill>
                  <a:srgbClr val="000000"/>
                </a:solidFill>
                <a:effectLst/>
                <a:uFillTx/>
                <a:latin typeface="Calibri" charset="0"/>
                <a:ea typeface="Calibri" charset="0"/>
                <a:cs typeface="Calibri" charset="0"/>
                <a:sym typeface="Helvetica"/>
              </a:rPr>
              <a:t>)</a:t>
            </a:r>
            <a:endParaRPr kumimoji="0" lang="en-US" sz="1800" b="0" i="0" u="none" strike="noStrike" cap="none" spc="0" normalizeH="0" baseline="0" dirty="0">
              <a:ln>
                <a:noFill/>
              </a:ln>
              <a:solidFill>
                <a:srgbClr val="000000"/>
              </a:solidFill>
              <a:effectLst/>
              <a:uFillTx/>
              <a:latin typeface="Calibri" charset="0"/>
              <a:ea typeface="Calibri" charset="0"/>
              <a:cs typeface="Calibri" charset="0"/>
              <a:sym typeface="Helvetica"/>
            </a:endParaRPr>
          </a:p>
        </p:txBody>
      </p:sp>
      <p:sp>
        <p:nvSpPr>
          <p:cNvPr id="23" name="TextBox 22"/>
          <p:cNvSpPr txBox="1"/>
          <p:nvPr/>
        </p:nvSpPr>
        <p:spPr>
          <a:xfrm>
            <a:off x="2779787" y="1762419"/>
            <a:ext cx="529675"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Calibri" charset="0"/>
                <a:ea typeface="Calibri" charset="0"/>
                <a:cs typeface="Calibri" charset="0"/>
                <a:sym typeface="Helvetica"/>
              </a:rPr>
              <a:t>x</a:t>
            </a:r>
            <a:r>
              <a:rPr lang="en-US" baseline="-25000" dirty="0">
                <a:solidFill>
                  <a:srgbClr val="000000"/>
                </a:solidFill>
                <a:latin typeface="Calibri" charset="0"/>
                <a:ea typeface="Calibri" charset="0"/>
                <a:cs typeface="Calibri" charset="0"/>
              </a:rPr>
              <a:t>1</a:t>
            </a:r>
            <a:endParaRPr kumimoji="0" lang="en-US" sz="1800" b="0" i="0" u="none" strike="noStrike" cap="none" spc="0" normalizeH="0" baseline="0" dirty="0">
              <a:ln>
                <a:noFill/>
              </a:ln>
              <a:solidFill>
                <a:srgbClr val="000000"/>
              </a:solidFill>
              <a:effectLst/>
              <a:uFillTx/>
              <a:latin typeface="Calibri" charset="0"/>
              <a:ea typeface="Calibri" charset="0"/>
              <a:cs typeface="Calibri" charset="0"/>
              <a:sym typeface="Helvetica"/>
            </a:endParaRPr>
          </a:p>
        </p:txBody>
      </p:sp>
      <p:cxnSp>
        <p:nvCxnSpPr>
          <p:cNvPr id="24" name="Straight Arrow Connector 23"/>
          <p:cNvCxnSpPr/>
          <p:nvPr/>
        </p:nvCxnSpPr>
        <p:spPr>
          <a:xfrm flipH="1">
            <a:off x="2916608" y="2167128"/>
            <a:ext cx="1" cy="201168"/>
          </a:xfrm>
          <a:prstGeom prst="straightConnector1">
            <a:avLst/>
          </a:prstGeom>
          <a:noFill/>
          <a:ln w="25400" cap="flat">
            <a:solidFill>
              <a:schemeClr val="accent1"/>
            </a:solidFill>
            <a:prstDash val="solid"/>
            <a:bevel/>
            <a:tailEnd type="triangle"/>
          </a:ln>
          <a:effectLst/>
        </p:spPr>
        <p:style>
          <a:lnRef idx="0">
            <a:scrgbClr r="0" g="0" b="0"/>
          </a:lnRef>
          <a:fillRef idx="0">
            <a:scrgbClr r="0" g="0" b="0"/>
          </a:fillRef>
          <a:effectRef idx="0">
            <a:scrgbClr r="0" g="0" b="0"/>
          </a:effectRef>
          <a:fontRef idx="none"/>
        </p:style>
      </p:cxnSp>
      <p:cxnSp>
        <p:nvCxnSpPr>
          <p:cNvPr id="25" name="Straight Connector 24"/>
          <p:cNvCxnSpPr/>
          <p:nvPr/>
        </p:nvCxnSpPr>
        <p:spPr>
          <a:xfrm>
            <a:off x="3702281" y="2434189"/>
            <a:ext cx="0" cy="304800"/>
          </a:xfrm>
          <a:prstGeom prst="line">
            <a:avLst/>
          </a:prstGeom>
          <a:noFill/>
          <a:ln w="25400" cap="flat">
            <a:solidFill>
              <a:srgbClr val="4F81BD"/>
            </a:solidFill>
            <a:prstDash val="solid"/>
            <a:bevel/>
          </a:ln>
          <a:effectLst/>
        </p:spPr>
        <p:style>
          <a:lnRef idx="0">
            <a:scrgbClr r="0" g="0" b="0"/>
          </a:lnRef>
          <a:fillRef idx="0">
            <a:scrgbClr r="0" g="0" b="0"/>
          </a:fillRef>
          <a:effectRef idx="0">
            <a:scrgbClr r="0" g="0" b="0"/>
          </a:effectRef>
          <a:fontRef idx="none"/>
        </p:style>
      </p:cxnSp>
      <p:cxnSp>
        <p:nvCxnSpPr>
          <p:cNvPr id="26" name="Straight Connector 25"/>
          <p:cNvCxnSpPr/>
          <p:nvPr/>
        </p:nvCxnSpPr>
        <p:spPr>
          <a:xfrm>
            <a:off x="3647479" y="2434189"/>
            <a:ext cx="0" cy="304800"/>
          </a:xfrm>
          <a:prstGeom prst="line">
            <a:avLst/>
          </a:prstGeom>
          <a:noFill/>
          <a:ln w="25400" cap="flat">
            <a:solidFill>
              <a:schemeClr val="accent2"/>
            </a:solidFill>
            <a:prstDash val="solid"/>
            <a:bevel/>
          </a:ln>
          <a:effectLst/>
        </p:spPr>
        <p:style>
          <a:lnRef idx="0">
            <a:scrgbClr r="0" g="0" b="0"/>
          </a:lnRef>
          <a:fillRef idx="0">
            <a:scrgbClr r="0" g="0" b="0"/>
          </a:fillRef>
          <a:effectRef idx="0">
            <a:scrgbClr r="0" g="0" b="0"/>
          </a:effectRef>
          <a:fontRef idx="none"/>
        </p:style>
      </p:cxnSp>
      <p:sp>
        <p:nvSpPr>
          <p:cNvPr id="27" name="TextBox 26"/>
          <p:cNvSpPr txBox="1"/>
          <p:nvPr/>
        </p:nvSpPr>
        <p:spPr>
          <a:xfrm>
            <a:off x="3406549" y="2754640"/>
            <a:ext cx="4818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smtClean="0">
                <a:solidFill>
                  <a:srgbClr val="000000"/>
                </a:solidFill>
                <a:latin typeface="Calibri" charset="0"/>
                <a:ea typeface="Calibri" charset="0"/>
                <a:cs typeface="Calibri" charset="0"/>
              </a:rPr>
              <a:t>f</a:t>
            </a:r>
            <a:r>
              <a:rPr kumimoji="0" lang="en-US" sz="1800" b="0" i="0" u="none" strike="noStrike" cap="none" spc="0" normalizeH="0" baseline="0" dirty="0" smtClean="0">
                <a:ln>
                  <a:noFill/>
                </a:ln>
                <a:solidFill>
                  <a:srgbClr val="000000"/>
                </a:solidFill>
                <a:effectLst/>
                <a:uFillTx/>
                <a:latin typeface="Calibri" charset="0"/>
                <a:ea typeface="Calibri" charset="0"/>
                <a:cs typeface="Calibri" charset="0"/>
                <a:sym typeface="Helvetica"/>
              </a:rPr>
              <a:t>(x</a:t>
            </a:r>
            <a:r>
              <a:rPr lang="en-US" baseline="-25000" dirty="0">
                <a:solidFill>
                  <a:srgbClr val="000000"/>
                </a:solidFill>
                <a:latin typeface="Calibri" charset="0"/>
                <a:ea typeface="Calibri" charset="0"/>
                <a:cs typeface="Calibri" charset="0"/>
              </a:rPr>
              <a:t>2</a:t>
            </a:r>
            <a:r>
              <a:rPr kumimoji="0" lang="en-US" sz="1800" b="0" i="0" u="none" strike="noStrike" cap="none" spc="0" normalizeH="0" baseline="0" dirty="0" smtClean="0">
                <a:ln>
                  <a:noFill/>
                </a:ln>
                <a:solidFill>
                  <a:srgbClr val="000000"/>
                </a:solidFill>
                <a:effectLst/>
                <a:uFillTx/>
                <a:latin typeface="Calibri" charset="0"/>
                <a:ea typeface="Calibri" charset="0"/>
                <a:cs typeface="Calibri" charset="0"/>
                <a:sym typeface="Helvetica"/>
              </a:rPr>
              <a:t>)</a:t>
            </a:r>
            <a:endParaRPr kumimoji="0" lang="en-US" sz="1800" b="0" i="0" u="none" strike="noStrike" cap="none" spc="0" normalizeH="0" baseline="0" dirty="0">
              <a:ln>
                <a:noFill/>
              </a:ln>
              <a:solidFill>
                <a:srgbClr val="000000"/>
              </a:solidFill>
              <a:effectLst/>
              <a:uFillTx/>
              <a:latin typeface="Calibri" charset="0"/>
              <a:ea typeface="Calibri" charset="0"/>
              <a:cs typeface="Calibri" charset="0"/>
              <a:sym typeface="Helvetica"/>
            </a:endParaRPr>
          </a:p>
        </p:txBody>
      </p:sp>
      <p:sp>
        <p:nvSpPr>
          <p:cNvPr id="28" name="TextBox 27"/>
          <p:cNvSpPr txBox="1"/>
          <p:nvPr/>
        </p:nvSpPr>
        <p:spPr>
          <a:xfrm>
            <a:off x="3553389" y="1761454"/>
            <a:ext cx="529675"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Calibri" charset="0"/>
                <a:ea typeface="Calibri" charset="0"/>
                <a:cs typeface="Calibri" charset="0"/>
                <a:sym typeface="Helvetica"/>
              </a:rPr>
              <a:t>x</a:t>
            </a:r>
            <a:r>
              <a:rPr lang="en-US" baseline="-25000" dirty="0">
                <a:solidFill>
                  <a:srgbClr val="000000"/>
                </a:solidFill>
                <a:latin typeface="Calibri" charset="0"/>
                <a:ea typeface="Calibri" charset="0"/>
                <a:cs typeface="Calibri" charset="0"/>
              </a:rPr>
              <a:t>2</a:t>
            </a:r>
            <a:endParaRPr kumimoji="0" lang="en-US" sz="1800" b="0" i="0" u="none" strike="noStrike" cap="none" spc="0" normalizeH="0" baseline="0" dirty="0">
              <a:ln>
                <a:noFill/>
              </a:ln>
              <a:solidFill>
                <a:srgbClr val="000000"/>
              </a:solidFill>
              <a:effectLst/>
              <a:uFillTx/>
              <a:latin typeface="Calibri" charset="0"/>
              <a:ea typeface="Calibri" charset="0"/>
              <a:cs typeface="Calibri" charset="0"/>
              <a:sym typeface="Helvetica"/>
            </a:endParaRPr>
          </a:p>
        </p:txBody>
      </p:sp>
      <p:cxnSp>
        <p:nvCxnSpPr>
          <p:cNvPr id="29" name="Straight Arrow Connector 28"/>
          <p:cNvCxnSpPr/>
          <p:nvPr/>
        </p:nvCxnSpPr>
        <p:spPr>
          <a:xfrm flipH="1">
            <a:off x="3703320" y="2167128"/>
            <a:ext cx="1" cy="201168"/>
          </a:xfrm>
          <a:prstGeom prst="straightConnector1">
            <a:avLst/>
          </a:prstGeom>
          <a:noFill/>
          <a:ln w="25400" cap="flat">
            <a:solidFill>
              <a:schemeClr val="accent1"/>
            </a:solidFill>
            <a:prstDash val="solid"/>
            <a:bevel/>
            <a:tailEnd type="triangle"/>
          </a:ln>
          <a:effectLst/>
        </p:spPr>
        <p:style>
          <a:lnRef idx="0">
            <a:scrgbClr r="0" g="0" b="0"/>
          </a:lnRef>
          <a:fillRef idx="0">
            <a:scrgbClr r="0" g="0" b="0"/>
          </a:fillRef>
          <a:effectRef idx="0">
            <a:scrgbClr r="0" g="0" b="0"/>
          </a:effectRef>
          <a:fontRef idx="none"/>
        </p:style>
      </p:cxnSp>
      <p:cxnSp>
        <p:nvCxnSpPr>
          <p:cNvPr id="30" name="Straight Connector 29"/>
          <p:cNvCxnSpPr/>
          <p:nvPr/>
        </p:nvCxnSpPr>
        <p:spPr>
          <a:xfrm>
            <a:off x="6214052" y="2434189"/>
            <a:ext cx="0" cy="304800"/>
          </a:xfrm>
          <a:prstGeom prst="line">
            <a:avLst/>
          </a:prstGeom>
          <a:noFill/>
          <a:ln w="25400" cap="flat">
            <a:solidFill>
              <a:srgbClr val="4F81BD"/>
            </a:solidFill>
            <a:prstDash val="solid"/>
            <a:bevel/>
          </a:ln>
          <a:effectLst/>
        </p:spPr>
        <p:style>
          <a:lnRef idx="0">
            <a:scrgbClr r="0" g="0" b="0"/>
          </a:lnRef>
          <a:fillRef idx="0">
            <a:scrgbClr r="0" g="0" b="0"/>
          </a:fillRef>
          <a:effectRef idx="0">
            <a:scrgbClr r="0" g="0" b="0"/>
          </a:effectRef>
          <a:fontRef idx="none"/>
        </p:style>
      </p:cxnSp>
      <p:cxnSp>
        <p:nvCxnSpPr>
          <p:cNvPr id="31" name="Straight Connector 30"/>
          <p:cNvCxnSpPr/>
          <p:nvPr/>
        </p:nvCxnSpPr>
        <p:spPr>
          <a:xfrm>
            <a:off x="6157914" y="2434189"/>
            <a:ext cx="0" cy="304800"/>
          </a:xfrm>
          <a:prstGeom prst="line">
            <a:avLst/>
          </a:prstGeom>
          <a:noFill/>
          <a:ln w="25400" cap="flat">
            <a:solidFill>
              <a:schemeClr val="accent2"/>
            </a:solidFill>
            <a:prstDash val="solid"/>
            <a:bevel/>
          </a:ln>
          <a:effectLst/>
        </p:spPr>
        <p:style>
          <a:lnRef idx="0">
            <a:scrgbClr r="0" g="0" b="0"/>
          </a:lnRef>
          <a:fillRef idx="0">
            <a:scrgbClr r="0" g="0" b="0"/>
          </a:fillRef>
          <a:effectRef idx="0">
            <a:scrgbClr r="0" g="0" b="0"/>
          </a:effectRef>
          <a:fontRef idx="none"/>
        </p:style>
      </p:cxnSp>
      <p:sp>
        <p:nvSpPr>
          <p:cNvPr id="32" name="TextBox 31"/>
          <p:cNvSpPr txBox="1"/>
          <p:nvPr/>
        </p:nvSpPr>
        <p:spPr>
          <a:xfrm>
            <a:off x="5946549" y="2754628"/>
            <a:ext cx="4818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smtClean="0">
                <a:solidFill>
                  <a:srgbClr val="000000"/>
                </a:solidFill>
                <a:latin typeface="Calibri" charset="0"/>
                <a:ea typeface="Calibri" charset="0"/>
                <a:cs typeface="Calibri" charset="0"/>
              </a:rPr>
              <a:t>f</a:t>
            </a:r>
            <a:r>
              <a:rPr kumimoji="0" lang="en-US" sz="1800" b="0" i="0" u="none" strike="noStrike" cap="none" spc="0" normalizeH="0" baseline="0" dirty="0" smtClean="0">
                <a:ln>
                  <a:noFill/>
                </a:ln>
                <a:solidFill>
                  <a:srgbClr val="000000"/>
                </a:solidFill>
                <a:effectLst/>
                <a:uFillTx/>
                <a:latin typeface="Calibri" charset="0"/>
                <a:ea typeface="Calibri" charset="0"/>
                <a:cs typeface="Calibri" charset="0"/>
                <a:sym typeface="Helvetica"/>
              </a:rPr>
              <a:t>(x</a:t>
            </a:r>
            <a:r>
              <a:rPr lang="en-US" baseline="-25000" dirty="0">
                <a:solidFill>
                  <a:srgbClr val="000000"/>
                </a:solidFill>
                <a:latin typeface="Calibri" charset="0"/>
                <a:ea typeface="Calibri" charset="0"/>
                <a:cs typeface="Calibri" charset="0"/>
              </a:rPr>
              <a:t>3</a:t>
            </a:r>
            <a:r>
              <a:rPr kumimoji="0" lang="en-US" sz="1800" b="0" i="0" u="none" strike="noStrike" cap="none" spc="0" normalizeH="0" baseline="0" dirty="0" smtClean="0">
                <a:ln>
                  <a:noFill/>
                </a:ln>
                <a:solidFill>
                  <a:srgbClr val="000000"/>
                </a:solidFill>
                <a:effectLst/>
                <a:uFillTx/>
                <a:latin typeface="Calibri" charset="0"/>
                <a:ea typeface="Calibri" charset="0"/>
                <a:cs typeface="Calibri" charset="0"/>
                <a:sym typeface="Helvetica"/>
              </a:rPr>
              <a:t>)</a:t>
            </a:r>
            <a:endParaRPr kumimoji="0" lang="en-US" sz="1800" b="0" i="0" u="none" strike="noStrike" cap="none" spc="0" normalizeH="0" baseline="0" dirty="0">
              <a:ln>
                <a:noFill/>
              </a:ln>
              <a:solidFill>
                <a:srgbClr val="000000"/>
              </a:solidFill>
              <a:effectLst/>
              <a:uFillTx/>
              <a:latin typeface="Calibri" charset="0"/>
              <a:ea typeface="Calibri" charset="0"/>
              <a:cs typeface="Calibri" charset="0"/>
              <a:sym typeface="Helvetica"/>
            </a:endParaRPr>
          </a:p>
        </p:txBody>
      </p:sp>
      <p:sp>
        <p:nvSpPr>
          <p:cNvPr id="33" name="TextBox 32"/>
          <p:cNvSpPr txBox="1"/>
          <p:nvPr/>
        </p:nvSpPr>
        <p:spPr>
          <a:xfrm>
            <a:off x="6071120" y="1761087"/>
            <a:ext cx="529675"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Calibri" charset="0"/>
                <a:ea typeface="Calibri" charset="0"/>
                <a:cs typeface="Calibri" charset="0"/>
                <a:sym typeface="Helvetica"/>
              </a:rPr>
              <a:t>x</a:t>
            </a:r>
            <a:r>
              <a:rPr lang="en-US" baseline="-25000" dirty="0">
                <a:solidFill>
                  <a:srgbClr val="000000"/>
                </a:solidFill>
                <a:latin typeface="Calibri" charset="0"/>
                <a:ea typeface="Calibri" charset="0"/>
                <a:cs typeface="Calibri" charset="0"/>
              </a:rPr>
              <a:t>3</a:t>
            </a:r>
            <a:endParaRPr kumimoji="0" lang="en-US" sz="1800" b="0" i="0" u="none" strike="noStrike" cap="none" spc="0" normalizeH="0" baseline="0" dirty="0">
              <a:ln>
                <a:noFill/>
              </a:ln>
              <a:solidFill>
                <a:srgbClr val="000000"/>
              </a:solidFill>
              <a:effectLst/>
              <a:uFillTx/>
              <a:latin typeface="Calibri" charset="0"/>
              <a:ea typeface="Calibri" charset="0"/>
              <a:cs typeface="Calibri" charset="0"/>
              <a:sym typeface="Helvetica"/>
            </a:endParaRPr>
          </a:p>
        </p:txBody>
      </p:sp>
      <p:cxnSp>
        <p:nvCxnSpPr>
          <p:cNvPr id="34" name="Straight Arrow Connector 33"/>
          <p:cNvCxnSpPr/>
          <p:nvPr/>
        </p:nvCxnSpPr>
        <p:spPr>
          <a:xfrm flipH="1">
            <a:off x="6217920" y="2167128"/>
            <a:ext cx="1" cy="201168"/>
          </a:xfrm>
          <a:prstGeom prst="straightConnector1">
            <a:avLst/>
          </a:prstGeom>
          <a:noFill/>
          <a:ln w="25400" cap="flat">
            <a:solidFill>
              <a:schemeClr val="accent1"/>
            </a:solidFill>
            <a:prstDash val="solid"/>
            <a:bevel/>
            <a:tailEnd type="triangle"/>
          </a:ln>
          <a:effectLst/>
        </p:spPr>
        <p:style>
          <a:lnRef idx="0">
            <a:scrgbClr r="0" g="0" b="0"/>
          </a:lnRef>
          <a:fillRef idx="0">
            <a:scrgbClr r="0" g="0" b="0"/>
          </a:fillRef>
          <a:effectRef idx="0">
            <a:scrgbClr r="0" g="0" b="0"/>
          </a:effectRef>
          <a:fontRef idx="none"/>
        </p:style>
      </p:cxnSp>
      <p:cxnSp>
        <p:nvCxnSpPr>
          <p:cNvPr id="35" name="Straight Connector 34"/>
          <p:cNvCxnSpPr/>
          <p:nvPr/>
        </p:nvCxnSpPr>
        <p:spPr>
          <a:xfrm>
            <a:off x="7742087" y="2434189"/>
            <a:ext cx="0" cy="304800"/>
          </a:xfrm>
          <a:prstGeom prst="line">
            <a:avLst/>
          </a:prstGeom>
          <a:noFill/>
          <a:ln w="25400" cap="flat">
            <a:solidFill>
              <a:srgbClr val="4F81BD"/>
            </a:solidFill>
            <a:prstDash val="solid"/>
            <a:bevel/>
          </a:ln>
          <a:effectLst/>
        </p:spPr>
        <p:style>
          <a:lnRef idx="0">
            <a:scrgbClr r="0" g="0" b="0"/>
          </a:lnRef>
          <a:fillRef idx="0">
            <a:scrgbClr r="0" g="0" b="0"/>
          </a:fillRef>
          <a:effectRef idx="0">
            <a:scrgbClr r="0" g="0" b="0"/>
          </a:effectRef>
          <a:fontRef idx="none"/>
        </p:style>
      </p:cxnSp>
      <p:cxnSp>
        <p:nvCxnSpPr>
          <p:cNvPr id="36" name="Straight Connector 35"/>
          <p:cNvCxnSpPr/>
          <p:nvPr/>
        </p:nvCxnSpPr>
        <p:spPr>
          <a:xfrm>
            <a:off x="7918793" y="2431999"/>
            <a:ext cx="0" cy="304800"/>
          </a:xfrm>
          <a:prstGeom prst="line">
            <a:avLst/>
          </a:prstGeom>
          <a:noFill/>
          <a:ln w="25400" cap="flat">
            <a:solidFill>
              <a:schemeClr val="accent2"/>
            </a:solidFill>
            <a:prstDash val="solid"/>
            <a:bevel/>
          </a:ln>
          <a:effectLst/>
        </p:spPr>
        <p:style>
          <a:lnRef idx="0">
            <a:scrgbClr r="0" g="0" b="0"/>
          </a:lnRef>
          <a:fillRef idx="0">
            <a:scrgbClr r="0" g="0" b="0"/>
          </a:fillRef>
          <a:effectRef idx="0">
            <a:scrgbClr r="0" g="0" b="0"/>
          </a:effectRef>
          <a:fontRef idx="none"/>
        </p:style>
      </p:cxnSp>
      <p:sp>
        <p:nvSpPr>
          <p:cNvPr id="37" name="TextBox 36"/>
          <p:cNvSpPr txBox="1"/>
          <p:nvPr/>
        </p:nvSpPr>
        <p:spPr>
          <a:xfrm>
            <a:off x="7663402" y="2752187"/>
            <a:ext cx="4818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smtClean="0">
                <a:solidFill>
                  <a:srgbClr val="000000"/>
                </a:solidFill>
                <a:latin typeface="Calibri" charset="0"/>
                <a:ea typeface="Calibri" charset="0"/>
                <a:cs typeface="Calibri" charset="0"/>
              </a:rPr>
              <a:t>f</a:t>
            </a:r>
            <a:r>
              <a:rPr kumimoji="0" lang="en-US" sz="1800" b="0" i="0" u="none" strike="noStrike" cap="none" spc="0" normalizeH="0" baseline="0" dirty="0" smtClean="0">
                <a:ln>
                  <a:noFill/>
                </a:ln>
                <a:solidFill>
                  <a:srgbClr val="000000"/>
                </a:solidFill>
                <a:effectLst/>
                <a:uFillTx/>
                <a:latin typeface="Calibri" charset="0"/>
                <a:ea typeface="Calibri" charset="0"/>
                <a:cs typeface="Calibri" charset="0"/>
                <a:sym typeface="Helvetica"/>
              </a:rPr>
              <a:t>(x</a:t>
            </a:r>
            <a:r>
              <a:rPr lang="en-US" baseline="-25000" dirty="0">
                <a:solidFill>
                  <a:srgbClr val="000000"/>
                </a:solidFill>
                <a:latin typeface="Calibri" charset="0"/>
                <a:ea typeface="Calibri" charset="0"/>
                <a:cs typeface="Calibri" charset="0"/>
              </a:rPr>
              <a:t>5</a:t>
            </a:r>
            <a:r>
              <a:rPr kumimoji="0" lang="en-US" sz="1800" b="0" i="0" u="none" strike="noStrike" cap="none" spc="0" normalizeH="0" baseline="0" dirty="0" smtClean="0">
                <a:ln>
                  <a:noFill/>
                </a:ln>
                <a:solidFill>
                  <a:srgbClr val="000000"/>
                </a:solidFill>
                <a:effectLst/>
                <a:uFillTx/>
                <a:latin typeface="Calibri" charset="0"/>
                <a:ea typeface="Calibri" charset="0"/>
                <a:cs typeface="Calibri" charset="0"/>
                <a:sym typeface="Helvetica"/>
              </a:rPr>
              <a:t>)</a:t>
            </a:r>
            <a:endParaRPr kumimoji="0" lang="en-US" sz="1800" b="0" i="0" u="none" strike="noStrike" cap="none" spc="0" normalizeH="0" baseline="0" dirty="0">
              <a:ln>
                <a:noFill/>
              </a:ln>
              <a:solidFill>
                <a:srgbClr val="000000"/>
              </a:solidFill>
              <a:effectLst/>
              <a:uFillTx/>
              <a:latin typeface="Calibri" charset="0"/>
              <a:ea typeface="Calibri" charset="0"/>
              <a:cs typeface="Calibri" charset="0"/>
              <a:sym typeface="Helvetica"/>
            </a:endParaRPr>
          </a:p>
        </p:txBody>
      </p:sp>
      <p:sp>
        <p:nvSpPr>
          <p:cNvPr id="38" name="TextBox 37"/>
          <p:cNvSpPr txBox="1"/>
          <p:nvPr/>
        </p:nvSpPr>
        <p:spPr>
          <a:xfrm>
            <a:off x="7640188" y="1761087"/>
            <a:ext cx="529675"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Calibri" charset="0"/>
                <a:ea typeface="Calibri" charset="0"/>
                <a:cs typeface="Calibri" charset="0"/>
                <a:sym typeface="Helvetica"/>
              </a:rPr>
              <a:t>x</a:t>
            </a:r>
            <a:r>
              <a:rPr lang="en-US" baseline="-25000" dirty="0">
                <a:solidFill>
                  <a:srgbClr val="000000"/>
                </a:solidFill>
                <a:latin typeface="Calibri" charset="0"/>
                <a:ea typeface="Calibri" charset="0"/>
                <a:cs typeface="Calibri" charset="0"/>
              </a:rPr>
              <a:t>5</a:t>
            </a:r>
            <a:endParaRPr kumimoji="0" lang="en-US" sz="1800" b="0" i="0" u="none" strike="noStrike" cap="none" spc="0" normalizeH="0" baseline="0" dirty="0">
              <a:ln>
                <a:noFill/>
              </a:ln>
              <a:solidFill>
                <a:srgbClr val="000000"/>
              </a:solidFill>
              <a:effectLst/>
              <a:uFillTx/>
              <a:latin typeface="Calibri" charset="0"/>
              <a:ea typeface="Calibri" charset="0"/>
              <a:cs typeface="Calibri" charset="0"/>
              <a:sym typeface="Helvetica"/>
            </a:endParaRPr>
          </a:p>
        </p:txBody>
      </p:sp>
      <p:cxnSp>
        <p:nvCxnSpPr>
          <p:cNvPr id="39" name="Straight Arrow Connector 38"/>
          <p:cNvCxnSpPr/>
          <p:nvPr/>
        </p:nvCxnSpPr>
        <p:spPr>
          <a:xfrm flipH="1">
            <a:off x="7744968" y="2167128"/>
            <a:ext cx="1" cy="201168"/>
          </a:xfrm>
          <a:prstGeom prst="straightConnector1">
            <a:avLst/>
          </a:prstGeom>
          <a:noFill/>
          <a:ln w="25400" cap="flat">
            <a:solidFill>
              <a:schemeClr val="accent1"/>
            </a:solidFill>
            <a:prstDash val="solid"/>
            <a:bevel/>
            <a:tailEnd type="triangle"/>
          </a:ln>
          <a:effectLst/>
        </p:spPr>
        <p:style>
          <a:lnRef idx="0">
            <a:scrgbClr r="0" g="0" b="0"/>
          </a:lnRef>
          <a:fillRef idx="0">
            <a:scrgbClr r="0" g="0" b="0"/>
          </a:fillRef>
          <a:effectRef idx="0">
            <a:scrgbClr r="0" g="0" b="0"/>
          </a:effectRef>
          <a:fontRef idx="none"/>
        </p:style>
      </p:cxnSp>
      <p:cxnSp>
        <p:nvCxnSpPr>
          <p:cNvPr id="40" name="Straight Arrow Connector 39"/>
          <p:cNvCxnSpPr/>
          <p:nvPr/>
        </p:nvCxnSpPr>
        <p:spPr>
          <a:xfrm>
            <a:off x="1772813" y="5359488"/>
            <a:ext cx="6644640" cy="0"/>
          </a:xfrm>
          <a:prstGeom prst="straightConnector1">
            <a:avLst/>
          </a:prstGeom>
          <a:noFill/>
          <a:ln w="25400" cap="flat">
            <a:solidFill>
              <a:srgbClr val="4F81BD"/>
            </a:solidFill>
            <a:prstDash val="solid"/>
            <a:bevel/>
            <a:headEnd type="triangle"/>
            <a:tailEnd type="triangle"/>
          </a:ln>
          <a:effectLst/>
        </p:spPr>
        <p:style>
          <a:lnRef idx="0">
            <a:scrgbClr r="0" g="0" b="0"/>
          </a:lnRef>
          <a:fillRef idx="0">
            <a:scrgbClr r="0" g="0" b="0"/>
          </a:fillRef>
          <a:effectRef idx="0">
            <a:scrgbClr r="0" g="0" b="0"/>
          </a:effectRef>
          <a:fontRef idx="none"/>
        </p:style>
      </p:cxnSp>
      <p:cxnSp>
        <p:nvCxnSpPr>
          <p:cNvPr id="41" name="Straight Connector 40"/>
          <p:cNvCxnSpPr/>
          <p:nvPr/>
        </p:nvCxnSpPr>
        <p:spPr>
          <a:xfrm>
            <a:off x="5008010" y="5234816"/>
            <a:ext cx="0" cy="304800"/>
          </a:xfrm>
          <a:prstGeom prst="line">
            <a:avLst/>
          </a:prstGeom>
          <a:noFill/>
          <a:ln w="25400" cap="flat">
            <a:solidFill>
              <a:srgbClr val="4F81BD"/>
            </a:solidFill>
            <a:prstDash val="solid"/>
            <a:bevel/>
          </a:ln>
          <a:effectLst/>
        </p:spPr>
        <p:style>
          <a:lnRef idx="0">
            <a:scrgbClr r="0" g="0" b="0"/>
          </a:lnRef>
          <a:fillRef idx="0">
            <a:scrgbClr r="0" g="0" b="0"/>
          </a:fillRef>
          <a:effectRef idx="0">
            <a:scrgbClr r="0" g="0" b="0"/>
          </a:effectRef>
          <a:fontRef idx="none"/>
        </p:style>
      </p:cxnSp>
      <p:cxnSp>
        <p:nvCxnSpPr>
          <p:cNvPr id="42" name="Straight Connector 41"/>
          <p:cNvCxnSpPr/>
          <p:nvPr/>
        </p:nvCxnSpPr>
        <p:spPr>
          <a:xfrm rot="10800000">
            <a:off x="4855727" y="5234815"/>
            <a:ext cx="0" cy="304800"/>
          </a:xfrm>
          <a:prstGeom prst="line">
            <a:avLst/>
          </a:prstGeom>
          <a:noFill/>
          <a:ln w="25400" cap="flat">
            <a:solidFill>
              <a:schemeClr val="accent2"/>
            </a:solidFill>
            <a:prstDash val="solid"/>
            <a:bevel/>
          </a:ln>
          <a:effectLst/>
        </p:spPr>
        <p:style>
          <a:lnRef idx="0">
            <a:scrgbClr r="0" g="0" b="0"/>
          </a:lnRef>
          <a:fillRef idx="0">
            <a:scrgbClr r="0" g="0" b="0"/>
          </a:fillRef>
          <a:effectRef idx="0">
            <a:scrgbClr r="0" g="0" b="0"/>
          </a:effectRef>
          <a:fontRef idx="none"/>
        </p:style>
      </p:cxnSp>
      <p:sp>
        <p:nvSpPr>
          <p:cNvPr id="43" name="TextBox 42"/>
          <p:cNvSpPr txBox="1"/>
          <p:nvPr/>
        </p:nvSpPr>
        <p:spPr>
          <a:xfrm>
            <a:off x="4775733" y="5749733"/>
            <a:ext cx="43362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smtClean="0">
                <a:solidFill>
                  <a:srgbClr val="000000"/>
                </a:solidFill>
                <a:latin typeface="Calibri" charset="0"/>
                <a:ea typeface="Calibri" charset="0"/>
                <a:cs typeface="Calibri" charset="0"/>
              </a:rPr>
              <a:t>s</a:t>
            </a:r>
            <a:r>
              <a:rPr kumimoji="0" lang="en-US" sz="1800" b="0" i="0" u="none" strike="noStrike" cap="none" spc="0" normalizeH="0" baseline="-25000" dirty="0" smtClean="0">
                <a:ln>
                  <a:noFill/>
                </a:ln>
                <a:solidFill>
                  <a:srgbClr val="000000"/>
                </a:solidFill>
                <a:effectLst/>
                <a:uFillTx/>
                <a:latin typeface="Calibri" charset="0"/>
                <a:ea typeface="Calibri" charset="0"/>
                <a:cs typeface="Calibri" charset="0"/>
                <a:sym typeface="Helvetica"/>
              </a:rPr>
              <a:t>0</a:t>
            </a:r>
            <a:endParaRPr kumimoji="0" lang="en-US" sz="1800" b="0" i="0" u="none" strike="noStrike" cap="none" spc="0" normalizeH="0" baseline="0" dirty="0">
              <a:ln>
                <a:noFill/>
              </a:ln>
              <a:solidFill>
                <a:srgbClr val="000000"/>
              </a:solidFill>
              <a:effectLst/>
              <a:uFillTx/>
              <a:latin typeface="Calibri" charset="0"/>
              <a:ea typeface="Calibri" charset="0"/>
              <a:cs typeface="Calibri" charset="0"/>
              <a:sym typeface="Helvetica"/>
            </a:endParaRPr>
          </a:p>
        </p:txBody>
      </p:sp>
      <p:cxnSp>
        <p:nvCxnSpPr>
          <p:cNvPr id="44" name="Straight Arrow Connector 43"/>
          <p:cNvCxnSpPr/>
          <p:nvPr/>
        </p:nvCxnSpPr>
        <p:spPr>
          <a:xfrm flipV="1">
            <a:off x="4853983" y="5631003"/>
            <a:ext cx="0" cy="164592"/>
          </a:xfrm>
          <a:prstGeom prst="straightConnector1">
            <a:avLst/>
          </a:prstGeom>
          <a:noFill/>
          <a:ln w="25400" cap="flat">
            <a:solidFill>
              <a:schemeClr val="accent2"/>
            </a:solidFill>
            <a:prstDash val="solid"/>
            <a:bevel/>
            <a:tailEnd type="triangle"/>
          </a:ln>
          <a:effectLst/>
        </p:spPr>
        <p:style>
          <a:lnRef idx="0">
            <a:scrgbClr r="0" g="0" b="0"/>
          </a:lnRef>
          <a:fillRef idx="0">
            <a:scrgbClr r="0" g="0" b="0"/>
          </a:fillRef>
          <a:effectRef idx="0">
            <a:scrgbClr r="0" g="0" b="0"/>
          </a:effectRef>
          <a:fontRef idx="none"/>
        </p:style>
      </p:cxnSp>
      <p:cxnSp>
        <p:nvCxnSpPr>
          <p:cNvPr id="45" name="Straight Connector 44"/>
          <p:cNvCxnSpPr/>
          <p:nvPr/>
        </p:nvCxnSpPr>
        <p:spPr>
          <a:xfrm rot="10800000">
            <a:off x="5088004" y="5229042"/>
            <a:ext cx="0" cy="304800"/>
          </a:xfrm>
          <a:prstGeom prst="line">
            <a:avLst/>
          </a:prstGeom>
          <a:noFill/>
          <a:ln w="25400" cap="flat">
            <a:solidFill>
              <a:schemeClr val="accent2"/>
            </a:solidFill>
            <a:prstDash val="solid"/>
            <a:bevel/>
          </a:ln>
          <a:effectLst/>
        </p:spPr>
        <p:style>
          <a:lnRef idx="0">
            <a:scrgbClr r="0" g="0" b="0"/>
          </a:lnRef>
          <a:fillRef idx="0">
            <a:scrgbClr r="0" g="0" b="0"/>
          </a:fillRef>
          <a:effectRef idx="0">
            <a:scrgbClr r="0" g="0" b="0"/>
          </a:effectRef>
          <a:fontRef idx="none"/>
        </p:style>
      </p:cxnSp>
      <p:sp>
        <p:nvSpPr>
          <p:cNvPr id="46" name="TextBox 45"/>
          <p:cNvSpPr txBox="1"/>
          <p:nvPr/>
        </p:nvSpPr>
        <p:spPr>
          <a:xfrm>
            <a:off x="5008010" y="5743960"/>
            <a:ext cx="43362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smtClean="0">
                <a:solidFill>
                  <a:srgbClr val="000000"/>
                </a:solidFill>
                <a:latin typeface="Calibri" charset="0"/>
                <a:ea typeface="Calibri" charset="0"/>
                <a:cs typeface="Calibri" charset="0"/>
              </a:rPr>
              <a:t>s</a:t>
            </a:r>
            <a:r>
              <a:rPr lang="en-US" baseline="-25000" dirty="0">
                <a:solidFill>
                  <a:srgbClr val="000000"/>
                </a:solidFill>
                <a:latin typeface="Calibri" charset="0"/>
                <a:ea typeface="Calibri" charset="0"/>
                <a:cs typeface="Calibri" charset="0"/>
              </a:rPr>
              <a:t>2</a:t>
            </a:r>
            <a:endParaRPr kumimoji="0" lang="en-US" sz="1800" b="0" i="0" u="none" strike="noStrike" cap="none" spc="0" normalizeH="0" baseline="0" dirty="0">
              <a:ln>
                <a:noFill/>
              </a:ln>
              <a:solidFill>
                <a:srgbClr val="000000"/>
              </a:solidFill>
              <a:effectLst/>
              <a:uFillTx/>
              <a:latin typeface="Calibri" charset="0"/>
              <a:ea typeface="Calibri" charset="0"/>
              <a:cs typeface="Calibri" charset="0"/>
              <a:sym typeface="Helvetica"/>
            </a:endParaRPr>
          </a:p>
        </p:txBody>
      </p:sp>
      <p:cxnSp>
        <p:nvCxnSpPr>
          <p:cNvPr id="47" name="Straight Arrow Connector 46"/>
          <p:cNvCxnSpPr/>
          <p:nvPr/>
        </p:nvCxnSpPr>
        <p:spPr>
          <a:xfrm flipV="1">
            <a:off x="5086260" y="5625230"/>
            <a:ext cx="0" cy="164592"/>
          </a:xfrm>
          <a:prstGeom prst="straightConnector1">
            <a:avLst/>
          </a:prstGeom>
          <a:noFill/>
          <a:ln w="25400" cap="flat">
            <a:solidFill>
              <a:schemeClr val="accent2"/>
            </a:solidFill>
            <a:prstDash val="solid"/>
            <a:bevel/>
            <a:tailEnd type="triangle"/>
          </a:ln>
          <a:effectLst/>
        </p:spPr>
        <p:style>
          <a:lnRef idx="0">
            <a:scrgbClr r="0" g="0" b="0"/>
          </a:lnRef>
          <a:fillRef idx="0">
            <a:scrgbClr r="0" g="0" b="0"/>
          </a:fillRef>
          <a:effectRef idx="0">
            <a:scrgbClr r="0" g="0" b="0"/>
          </a:effectRef>
          <a:fontRef idx="none"/>
        </p:style>
      </p:cxnSp>
      <p:cxnSp>
        <p:nvCxnSpPr>
          <p:cNvPr id="48" name="Straight Connector 47"/>
          <p:cNvCxnSpPr/>
          <p:nvPr/>
        </p:nvCxnSpPr>
        <p:spPr>
          <a:xfrm rot="10800000">
            <a:off x="5319187" y="5223269"/>
            <a:ext cx="0" cy="304800"/>
          </a:xfrm>
          <a:prstGeom prst="line">
            <a:avLst/>
          </a:prstGeom>
          <a:noFill/>
          <a:ln w="25400" cap="flat">
            <a:solidFill>
              <a:schemeClr val="accent2"/>
            </a:solidFill>
            <a:prstDash val="solid"/>
            <a:bevel/>
          </a:ln>
          <a:effectLst/>
        </p:spPr>
        <p:style>
          <a:lnRef idx="0">
            <a:scrgbClr r="0" g="0" b="0"/>
          </a:lnRef>
          <a:fillRef idx="0">
            <a:scrgbClr r="0" g="0" b="0"/>
          </a:fillRef>
          <a:effectRef idx="0">
            <a:scrgbClr r="0" g="0" b="0"/>
          </a:effectRef>
          <a:fontRef idx="none"/>
        </p:style>
      </p:cxnSp>
      <p:sp>
        <p:nvSpPr>
          <p:cNvPr id="49" name="TextBox 48"/>
          <p:cNvSpPr txBox="1"/>
          <p:nvPr/>
        </p:nvSpPr>
        <p:spPr>
          <a:xfrm>
            <a:off x="5239193" y="5738187"/>
            <a:ext cx="43362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smtClean="0">
                <a:solidFill>
                  <a:srgbClr val="000000"/>
                </a:solidFill>
                <a:latin typeface="Calibri" charset="0"/>
                <a:ea typeface="Calibri" charset="0"/>
                <a:cs typeface="Calibri" charset="0"/>
              </a:rPr>
              <a:t>s</a:t>
            </a:r>
            <a:r>
              <a:rPr lang="en-US" baseline="-25000" dirty="0">
                <a:solidFill>
                  <a:srgbClr val="000000"/>
                </a:solidFill>
                <a:latin typeface="Calibri" charset="0"/>
                <a:ea typeface="Calibri" charset="0"/>
                <a:cs typeface="Calibri" charset="0"/>
              </a:rPr>
              <a:t>3</a:t>
            </a:r>
            <a:endParaRPr kumimoji="0" lang="en-US" sz="1800" b="0" i="0" u="none" strike="noStrike" cap="none" spc="0" normalizeH="0" baseline="0" dirty="0">
              <a:ln>
                <a:noFill/>
              </a:ln>
              <a:solidFill>
                <a:srgbClr val="000000"/>
              </a:solidFill>
              <a:effectLst/>
              <a:uFillTx/>
              <a:latin typeface="Calibri" charset="0"/>
              <a:ea typeface="Calibri" charset="0"/>
              <a:cs typeface="Calibri" charset="0"/>
              <a:sym typeface="Helvetica"/>
            </a:endParaRPr>
          </a:p>
        </p:txBody>
      </p:sp>
      <p:cxnSp>
        <p:nvCxnSpPr>
          <p:cNvPr id="50" name="Straight Arrow Connector 49"/>
          <p:cNvCxnSpPr/>
          <p:nvPr/>
        </p:nvCxnSpPr>
        <p:spPr>
          <a:xfrm flipV="1">
            <a:off x="5317443" y="5619457"/>
            <a:ext cx="0" cy="164592"/>
          </a:xfrm>
          <a:prstGeom prst="straightConnector1">
            <a:avLst/>
          </a:prstGeom>
          <a:noFill/>
          <a:ln w="25400" cap="flat">
            <a:solidFill>
              <a:schemeClr val="accent2"/>
            </a:solidFill>
            <a:prstDash val="solid"/>
            <a:bevel/>
            <a:tailEnd type="triangle"/>
          </a:ln>
          <a:effectLst/>
        </p:spPr>
        <p:style>
          <a:lnRef idx="0">
            <a:scrgbClr r="0" g="0" b="0"/>
          </a:lnRef>
          <a:fillRef idx="0">
            <a:scrgbClr r="0" g="0" b="0"/>
          </a:fillRef>
          <a:effectRef idx="0">
            <a:scrgbClr r="0" g="0" b="0"/>
          </a:effectRef>
          <a:fontRef idx="none"/>
        </p:style>
      </p:cxnSp>
      <p:cxnSp>
        <p:nvCxnSpPr>
          <p:cNvPr id="51" name="Straight Connector 50"/>
          <p:cNvCxnSpPr/>
          <p:nvPr/>
        </p:nvCxnSpPr>
        <p:spPr>
          <a:xfrm rot="10800000">
            <a:off x="4190368" y="5223269"/>
            <a:ext cx="0" cy="304800"/>
          </a:xfrm>
          <a:prstGeom prst="line">
            <a:avLst/>
          </a:prstGeom>
          <a:noFill/>
          <a:ln w="25400" cap="flat">
            <a:solidFill>
              <a:schemeClr val="accent2"/>
            </a:solidFill>
            <a:prstDash val="solid"/>
            <a:bevel/>
          </a:ln>
          <a:effectLst/>
        </p:spPr>
        <p:style>
          <a:lnRef idx="0">
            <a:scrgbClr r="0" g="0" b="0"/>
          </a:lnRef>
          <a:fillRef idx="0">
            <a:scrgbClr r="0" g="0" b="0"/>
          </a:fillRef>
          <a:effectRef idx="0">
            <a:scrgbClr r="0" g="0" b="0"/>
          </a:effectRef>
          <a:fontRef idx="none"/>
        </p:style>
      </p:cxnSp>
      <p:sp>
        <p:nvSpPr>
          <p:cNvPr id="52" name="TextBox 51"/>
          <p:cNvSpPr txBox="1"/>
          <p:nvPr/>
        </p:nvSpPr>
        <p:spPr>
          <a:xfrm>
            <a:off x="4110374" y="5738187"/>
            <a:ext cx="43362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smtClean="0">
                <a:solidFill>
                  <a:srgbClr val="000000"/>
                </a:solidFill>
                <a:latin typeface="Calibri" charset="0"/>
                <a:ea typeface="Calibri" charset="0"/>
                <a:cs typeface="Calibri" charset="0"/>
              </a:rPr>
              <a:t>s</a:t>
            </a:r>
            <a:r>
              <a:rPr lang="en-US" baseline="-25000" dirty="0">
                <a:solidFill>
                  <a:srgbClr val="000000"/>
                </a:solidFill>
                <a:latin typeface="Calibri" charset="0"/>
                <a:ea typeface="Calibri" charset="0"/>
                <a:cs typeface="Calibri" charset="0"/>
              </a:rPr>
              <a:t>1</a:t>
            </a:r>
            <a:endParaRPr kumimoji="0" lang="en-US" sz="1800" b="0" i="0" u="none" strike="noStrike" cap="none" spc="0" normalizeH="0" baseline="0" dirty="0">
              <a:ln>
                <a:noFill/>
              </a:ln>
              <a:solidFill>
                <a:srgbClr val="000000"/>
              </a:solidFill>
              <a:effectLst/>
              <a:uFillTx/>
              <a:latin typeface="Calibri" charset="0"/>
              <a:ea typeface="Calibri" charset="0"/>
              <a:cs typeface="Calibri" charset="0"/>
              <a:sym typeface="Helvetica"/>
            </a:endParaRPr>
          </a:p>
        </p:txBody>
      </p:sp>
      <p:cxnSp>
        <p:nvCxnSpPr>
          <p:cNvPr id="53" name="Straight Arrow Connector 52"/>
          <p:cNvCxnSpPr/>
          <p:nvPr/>
        </p:nvCxnSpPr>
        <p:spPr>
          <a:xfrm flipV="1">
            <a:off x="4188624" y="5619457"/>
            <a:ext cx="0" cy="164592"/>
          </a:xfrm>
          <a:prstGeom prst="straightConnector1">
            <a:avLst/>
          </a:prstGeom>
          <a:noFill/>
          <a:ln w="25400" cap="flat">
            <a:solidFill>
              <a:schemeClr val="accent2"/>
            </a:solidFill>
            <a:prstDash val="solid"/>
            <a:bevel/>
            <a:tailEnd type="triangle"/>
          </a:ln>
          <a:effectLst/>
        </p:spPr>
        <p:style>
          <a:lnRef idx="0">
            <a:scrgbClr r="0" g="0" b="0"/>
          </a:lnRef>
          <a:fillRef idx="0">
            <a:scrgbClr r="0" g="0" b="0"/>
          </a:fillRef>
          <a:effectRef idx="0">
            <a:scrgbClr r="0" g="0" b="0"/>
          </a:effectRef>
          <a:fontRef idx="none"/>
        </p:style>
      </p:cxnSp>
      <p:cxnSp>
        <p:nvCxnSpPr>
          <p:cNvPr id="54" name="Straight Connector 53"/>
          <p:cNvCxnSpPr/>
          <p:nvPr/>
        </p:nvCxnSpPr>
        <p:spPr>
          <a:xfrm rot="10800000">
            <a:off x="5970176" y="5217496"/>
            <a:ext cx="0" cy="304800"/>
          </a:xfrm>
          <a:prstGeom prst="line">
            <a:avLst/>
          </a:prstGeom>
          <a:noFill/>
          <a:ln w="25400" cap="flat">
            <a:solidFill>
              <a:schemeClr val="accent2"/>
            </a:solidFill>
            <a:prstDash val="solid"/>
            <a:bevel/>
          </a:ln>
          <a:effectLst/>
        </p:spPr>
        <p:style>
          <a:lnRef idx="0">
            <a:scrgbClr r="0" g="0" b="0"/>
          </a:lnRef>
          <a:fillRef idx="0">
            <a:scrgbClr r="0" g="0" b="0"/>
          </a:fillRef>
          <a:effectRef idx="0">
            <a:scrgbClr r="0" g="0" b="0"/>
          </a:effectRef>
          <a:fontRef idx="none"/>
        </p:style>
      </p:cxnSp>
      <p:sp>
        <p:nvSpPr>
          <p:cNvPr id="55" name="TextBox 54"/>
          <p:cNvSpPr txBox="1"/>
          <p:nvPr/>
        </p:nvSpPr>
        <p:spPr>
          <a:xfrm>
            <a:off x="5890182" y="5732414"/>
            <a:ext cx="43362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smtClean="0">
                <a:solidFill>
                  <a:srgbClr val="000000"/>
                </a:solidFill>
                <a:latin typeface="Calibri" charset="0"/>
                <a:ea typeface="Calibri" charset="0"/>
                <a:cs typeface="Calibri" charset="0"/>
              </a:rPr>
              <a:t>s</a:t>
            </a:r>
            <a:r>
              <a:rPr lang="en-US" baseline="-25000" dirty="0">
                <a:solidFill>
                  <a:srgbClr val="000000"/>
                </a:solidFill>
                <a:latin typeface="Calibri" charset="0"/>
                <a:ea typeface="Calibri" charset="0"/>
                <a:cs typeface="Calibri" charset="0"/>
              </a:rPr>
              <a:t>4</a:t>
            </a:r>
            <a:endParaRPr kumimoji="0" lang="en-US" sz="1800" b="0" i="0" u="none" strike="noStrike" cap="none" spc="0" normalizeH="0" baseline="0" dirty="0">
              <a:ln>
                <a:noFill/>
              </a:ln>
              <a:solidFill>
                <a:srgbClr val="000000"/>
              </a:solidFill>
              <a:effectLst/>
              <a:uFillTx/>
              <a:latin typeface="Calibri" charset="0"/>
              <a:ea typeface="Calibri" charset="0"/>
              <a:cs typeface="Calibri" charset="0"/>
              <a:sym typeface="Helvetica"/>
            </a:endParaRPr>
          </a:p>
        </p:txBody>
      </p:sp>
      <p:cxnSp>
        <p:nvCxnSpPr>
          <p:cNvPr id="56" name="Straight Arrow Connector 55"/>
          <p:cNvCxnSpPr/>
          <p:nvPr/>
        </p:nvCxnSpPr>
        <p:spPr>
          <a:xfrm flipV="1">
            <a:off x="5968432" y="5613684"/>
            <a:ext cx="0" cy="164592"/>
          </a:xfrm>
          <a:prstGeom prst="straightConnector1">
            <a:avLst/>
          </a:prstGeom>
          <a:noFill/>
          <a:ln w="25400" cap="flat">
            <a:solidFill>
              <a:schemeClr val="accent2"/>
            </a:solidFill>
            <a:prstDash val="solid"/>
            <a:bevel/>
            <a:tailEnd type="triangle"/>
          </a:ln>
          <a:effectLst/>
        </p:spPr>
        <p:style>
          <a:lnRef idx="0">
            <a:scrgbClr r="0" g="0" b="0"/>
          </a:lnRef>
          <a:fillRef idx="0">
            <a:scrgbClr r="0" g="0" b="0"/>
          </a:fillRef>
          <a:effectRef idx="0">
            <a:scrgbClr r="0" g="0" b="0"/>
          </a:effectRef>
          <a:fontRef idx="none"/>
        </p:style>
      </p:cxnSp>
      <p:cxnSp>
        <p:nvCxnSpPr>
          <p:cNvPr id="57" name="Straight Arrow Connector 56"/>
          <p:cNvCxnSpPr/>
          <p:nvPr/>
        </p:nvCxnSpPr>
        <p:spPr>
          <a:xfrm>
            <a:off x="4129154" y="6234562"/>
            <a:ext cx="1931958" cy="0"/>
          </a:xfrm>
          <a:prstGeom prst="straightConnector1">
            <a:avLst/>
          </a:prstGeom>
          <a:noFill/>
          <a:ln w="25400" cap="flat">
            <a:solidFill>
              <a:schemeClr val="tx1"/>
            </a:solidFill>
            <a:prstDash val="solid"/>
            <a:bevel/>
            <a:headEnd type="triangle"/>
            <a:tailEnd type="triangle"/>
          </a:ln>
          <a:effectLst/>
        </p:spPr>
        <p:style>
          <a:lnRef idx="0">
            <a:scrgbClr r="0" g="0" b="0"/>
          </a:lnRef>
          <a:fillRef idx="0">
            <a:scrgbClr r="0" g="0" b="0"/>
          </a:fillRef>
          <a:effectRef idx="0">
            <a:scrgbClr r="0" g="0" b="0"/>
          </a:effectRef>
          <a:fontRef idx="none"/>
        </p:style>
      </p:cxnSp>
      <p:cxnSp>
        <p:nvCxnSpPr>
          <p:cNvPr id="58" name="Straight Connector 57"/>
          <p:cNvCxnSpPr/>
          <p:nvPr/>
        </p:nvCxnSpPr>
        <p:spPr>
          <a:xfrm>
            <a:off x="2573712" y="3121515"/>
            <a:ext cx="1705272" cy="713215"/>
          </a:xfrm>
          <a:prstGeom prst="line">
            <a:avLst/>
          </a:prstGeom>
          <a:noFill/>
          <a:ln w="25400" cap="flat">
            <a:solidFill>
              <a:schemeClr val="accent2"/>
            </a:solidFill>
            <a:prstDash val="solid"/>
            <a:bevel/>
            <a:tailEnd type="triangle"/>
          </a:ln>
          <a:effectLst/>
        </p:spPr>
        <p:style>
          <a:lnRef idx="0">
            <a:scrgbClr r="0" g="0" b="0"/>
          </a:lnRef>
          <a:fillRef idx="0">
            <a:scrgbClr r="0" g="0" b="0"/>
          </a:fillRef>
          <a:effectRef idx="0">
            <a:scrgbClr r="0" g="0" b="0"/>
          </a:effectRef>
          <a:fontRef idx="none"/>
        </p:style>
      </p:cxnSp>
      <p:cxnSp>
        <p:nvCxnSpPr>
          <p:cNvPr id="59" name="Straight Connector 58"/>
          <p:cNvCxnSpPr/>
          <p:nvPr/>
        </p:nvCxnSpPr>
        <p:spPr>
          <a:xfrm>
            <a:off x="3216108" y="3142956"/>
            <a:ext cx="1368871" cy="682189"/>
          </a:xfrm>
          <a:prstGeom prst="line">
            <a:avLst/>
          </a:prstGeom>
          <a:noFill/>
          <a:ln w="25400" cap="flat">
            <a:solidFill>
              <a:schemeClr val="accent2"/>
            </a:solidFill>
            <a:prstDash val="solid"/>
            <a:bevel/>
            <a:tailEnd type="triangle"/>
          </a:ln>
          <a:effectLst/>
        </p:spPr>
        <p:style>
          <a:lnRef idx="0">
            <a:scrgbClr r="0" g="0" b="0"/>
          </a:lnRef>
          <a:fillRef idx="0">
            <a:scrgbClr r="0" g="0" b="0"/>
          </a:fillRef>
          <a:effectRef idx="0">
            <a:scrgbClr r="0" g="0" b="0"/>
          </a:effectRef>
          <a:fontRef idx="none"/>
        </p:style>
      </p:cxnSp>
      <p:cxnSp>
        <p:nvCxnSpPr>
          <p:cNvPr id="60" name="Straight Connector 59"/>
          <p:cNvCxnSpPr/>
          <p:nvPr/>
        </p:nvCxnSpPr>
        <p:spPr>
          <a:xfrm>
            <a:off x="3840906" y="3143800"/>
            <a:ext cx="959305" cy="666337"/>
          </a:xfrm>
          <a:prstGeom prst="line">
            <a:avLst/>
          </a:prstGeom>
          <a:noFill/>
          <a:ln w="25400" cap="flat">
            <a:solidFill>
              <a:schemeClr val="accent2"/>
            </a:solidFill>
            <a:prstDash val="solid"/>
            <a:bevel/>
            <a:tailEnd type="triangle"/>
          </a:ln>
          <a:effectLst/>
        </p:spPr>
        <p:style>
          <a:lnRef idx="0">
            <a:scrgbClr r="0" g="0" b="0"/>
          </a:lnRef>
          <a:fillRef idx="0">
            <a:scrgbClr r="0" g="0" b="0"/>
          </a:fillRef>
          <a:effectRef idx="0">
            <a:scrgbClr r="0" g="0" b="0"/>
          </a:effectRef>
          <a:fontRef idx="none"/>
        </p:style>
      </p:cxnSp>
      <p:cxnSp>
        <p:nvCxnSpPr>
          <p:cNvPr id="61" name="Straight Connector 60"/>
          <p:cNvCxnSpPr/>
          <p:nvPr/>
        </p:nvCxnSpPr>
        <p:spPr>
          <a:xfrm flipH="1">
            <a:off x="5299290" y="3141114"/>
            <a:ext cx="688054" cy="669023"/>
          </a:xfrm>
          <a:prstGeom prst="line">
            <a:avLst/>
          </a:prstGeom>
          <a:noFill/>
          <a:ln w="25400" cap="flat">
            <a:solidFill>
              <a:schemeClr val="accent2"/>
            </a:solidFill>
            <a:prstDash val="solid"/>
            <a:bevel/>
            <a:tailEnd type="triangle"/>
          </a:ln>
          <a:effectLst/>
        </p:spPr>
        <p:style>
          <a:lnRef idx="0">
            <a:scrgbClr r="0" g="0" b="0"/>
          </a:lnRef>
          <a:fillRef idx="0">
            <a:scrgbClr r="0" g="0" b="0"/>
          </a:fillRef>
          <a:effectRef idx="0">
            <a:scrgbClr r="0" g="0" b="0"/>
          </a:effectRef>
          <a:fontRef idx="none"/>
        </p:style>
      </p:cxnSp>
      <p:cxnSp>
        <p:nvCxnSpPr>
          <p:cNvPr id="62" name="Straight Connector 61"/>
          <p:cNvCxnSpPr/>
          <p:nvPr/>
        </p:nvCxnSpPr>
        <p:spPr>
          <a:xfrm flipH="1">
            <a:off x="5482481" y="3096179"/>
            <a:ext cx="1416010" cy="705044"/>
          </a:xfrm>
          <a:prstGeom prst="line">
            <a:avLst/>
          </a:prstGeom>
          <a:noFill/>
          <a:ln w="25400" cap="flat">
            <a:solidFill>
              <a:schemeClr val="accent2"/>
            </a:solidFill>
            <a:prstDash val="solid"/>
            <a:bevel/>
            <a:tailEnd type="triangle"/>
          </a:ln>
          <a:effectLst/>
        </p:spPr>
        <p:style>
          <a:lnRef idx="0">
            <a:scrgbClr r="0" g="0" b="0"/>
          </a:lnRef>
          <a:fillRef idx="0">
            <a:scrgbClr r="0" g="0" b="0"/>
          </a:fillRef>
          <a:effectRef idx="0">
            <a:scrgbClr r="0" g="0" b="0"/>
          </a:effectRef>
          <a:fontRef idx="none"/>
        </p:style>
      </p:cxnSp>
      <p:cxnSp>
        <p:nvCxnSpPr>
          <p:cNvPr id="63" name="Straight Connector 62"/>
          <p:cNvCxnSpPr/>
          <p:nvPr/>
        </p:nvCxnSpPr>
        <p:spPr>
          <a:xfrm flipH="1">
            <a:off x="5742128" y="3091632"/>
            <a:ext cx="1917719" cy="752078"/>
          </a:xfrm>
          <a:prstGeom prst="line">
            <a:avLst/>
          </a:prstGeom>
          <a:noFill/>
          <a:ln w="25400" cap="flat">
            <a:solidFill>
              <a:schemeClr val="accent2"/>
            </a:solidFill>
            <a:prstDash val="solid"/>
            <a:bevel/>
            <a:tailEnd type="triangle"/>
          </a:ln>
          <a:effectLst/>
        </p:spPr>
        <p:style>
          <a:lnRef idx="0">
            <a:scrgbClr r="0" g="0" b="0"/>
          </a:lnRef>
          <a:fillRef idx="0">
            <a:scrgbClr r="0" g="0" b="0"/>
          </a:fillRef>
          <a:effectRef idx="0">
            <a:scrgbClr r="0" g="0" b="0"/>
          </a:effectRef>
          <a:fontRef idx="none"/>
        </p:style>
      </p:cxnSp>
      <p:sp>
        <p:nvSpPr>
          <p:cNvPr id="64" name="TextBox 63"/>
          <p:cNvSpPr txBox="1"/>
          <p:nvPr/>
        </p:nvSpPr>
        <p:spPr>
          <a:xfrm>
            <a:off x="4254005" y="3880423"/>
            <a:ext cx="1733924" cy="6463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b="0" i="0" u="none" strike="noStrike" cap="none" spc="0" normalizeH="0" baseline="0" dirty="0" err="1" smtClean="0">
                <a:ln>
                  <a:noFill/>
                </a:ln>
                <a:solidFill>
                  <a:srgbClr val="000000"/>
                </a:solidFill>
                <a:effectLst/>
                <a:uFillTx/>
                <a:latin typeface="Calibri" charset="0"/>
                <a:ea typeface="Calibri" charset="0"/>
                <a:cs typeface="Calibri" charset="0"/>
                <a:sym typeface="Helvetica"/>
              </a:rPr>
              <a:t>Roundoff</a:t>
            </a:r>
            <a:r>
              <a:rPr kumimoji="0" lang="en-US" b="0" i="0" u="none" strike="noStrike" cap="none" spc="0" normalizeH="0" dirty="0" smtClean="0">
                <a:ln>
                  <a:noFill/>
                </a:ln>
                <a:solidFill>
                  <a:srgbClr val="000000"/>
                </a:solidFill>
                <a:effectLst/>
                <a:uFillTx/>
                <a:latin typeface="Calibri" charset="0"/>
                <a:ea typeface="Calibri" charset="0"/>
                <a:cs typeface="Calibri" charset="0"/>
                <a:sym typeface="Helvetica"/>
              </a:rPr>
              <a:t> errors</a:t>
            </a:r>
          </a:p>
          <a:p>
            <a:pPr marL="0" marR="0" indent="0" algn="ctr" defTabSz="457200" rtl="0" fontAlgn="auto" latinLnBrk="1" hangingPunct="0">
              <a:lnSpc>
                <a:spcPct val="100000"/>
              </a:lnSpc>
              <a:spcBef>
                <a:spcPts val="0"/>
              </a:spcBef>
              <a:spcAft>
                <a:spcPts val="0"/>
              </a:spcAft>
              <a:buClrTx/>
              <a:buSzTx/>
              <a:buFontTx/>
              <a:buNone/>
              <a:tabLst/>
            </a:pPr>
            <a:r>
              <a:rPr lang="en-US" baseline="0" dirty="0" smtClean="0">
                <a:solidFill>
                  <a:srgbClr val="000000"/>
                </a:solidFill>
                <a:latin typeface="Calibri" charset="0"/>
                <a:ea typeface="Calibri" charset="0"/>
                <a:cs typeface="Calibri" charset="0"/>
              </a:rPr>
              <a:t>accumulate</a:t>
            </a:r>
            <a:endParaRPr kumimoji="0" lang="en-US" b="0" i="0" u="none" strike="noStrike" cap="none" spc="0" normalizeH="0" baseline="0" dirty="0">
              <a:ln>
                <a:noFill/>
              </a:ln>
              <a:solidFill>
                <a:srgbClr val="000000"/>
              </a:solidFill>
              <a:effectLst/>
              <a:uFillTx/>
              <a:latin typeface="Calibri" charset="0"/>
              <a:ea typeface="Calibri" charset="0"/>
              <a:cs typeface="Calibri" charset="0"/>
              <a:sym typeface="Helvetica"/>
            </a:endParaRPr>
          </a:p>
        </p:txBody>
      </p:sp>
      <p:sp>
        <p:nvSpPr>
          <p:cNvPr id="65" name="Rectangle 64"/>
          <p:cNvSpPr/>
          <p:nvPr/>
        </p:nvSpPr>
        <p:spPr>
          <a:xfrm>
            <a:off x="4196167" y="3920092"/>
            <a:ext cx="1791761" cy="663104"/>
          </a:xfrm>
          <a:prstGeom prst="rect">
            <a:avLst/>
          </a:prstGeom>
          <a:no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cxnSp>
        <p:nvCxnSpPr>
          <p:cNvPr id="66" name="Straight Arrow Connector 65"/>
          <p:cNvCxnSpPr/>
          <p:nvPr/>
        </p:nvCxnSpPr>
        <p:spPr>
          <a:xfrm>
            <a:off x="5058651" y="4645115"/>
            <a:ext cx="4526" cy="525755"/>
          </a:xfrm>
          <a:prstGeom prst="straightConnector1">
            <a:avLst/>
          </a:prstGeom>
          <a:noFill/>
          <a:ln w="25400" cap="flat">
            <a:solidFill>
              <a:schemeClr val="accent2"/>
            </a:solidFill>
            <a:prstDash val="solid"/>
            <a:bevel/>
            <a:tailEnd type="triangle"/>
          </a:ln>
          <a:effectLst/>
        </p:spPr>
        <p:style>
          <a:lnRef idx="0">
            <a:scrgbClr r="0" g="0" b="0"/>
          </a:lnRef>
          <a:fillRef idx="0">
            <a:scrgbClr r="0" g="0" b="0"/>
          </a:fillRef>
          <a:effectRef idx="0">
            <a:scrgbClr r="0" g="0" b="0"/>
          </a:effectRef>
          <a:fontRef idx="none"/>
        </p:style>
      </p:cxnSp>
      <p:cxnSp>
        <p:nvCxnSpPr>
          <p:cNvPr id="67" name="Straight Arrow Connector 66"/>
          <p:cNvCxnSpPr/>
          <p:nvPr/>
        </p:nvCxnSpPr>
        <p:spPr>
          <a:xfrm>
            <a:off x="5161468" y="4651422"/>
            <a:ext cx="162531" cy="519448"/>
          </a:xfrm>
          <a:prstGeom prst="straightConnector1">
            <a:avLst/>
          </a:prstGeom>
          <a:noFill/>
          <a:ln w="25400" cap="flat">
            <a:solidFill>
              <a:schemeClr val="accent2"/>
            </a:solidFill>
            <a:prstDash val="solid"/>
            <a:bevel/>
            <a:tailEnd type="triangle"/>
          </a:ln>
          <a:effectLst/>
        </p:spPr>
        <p:style>
          <a:lnRef idx="0">
            <a:scrgbClr r="0" g="0" b="0"/>
          </a:lnRef>
          <a:fillRef idx="0">
            <a:scrgbClr r="0" g="0" b="0"/>
          </a:fillRef>
          <a:effectRef idx="0">
            <a:scrgbClr r="0" g="0" b="0"/>
          </a:effectRef>
          <a:fontRef idx="none"/>
        </p:style>
      </p:cxnSp>
      <p:cxnSp>
        <p:nvCxnSpPr>
          <p:cNvPr id="68" name="Straight Arrow Connector 67"/>
          <p:cNvCxnSpPr/>
          <p:nvPr/>
        </p:nvCxnSpPr>
        <p:spPr>
          <a:xfrm>
            <a:off x="5286092" y="4644568"/>
            <a:ext cx="610646" cy="526302"/>
          </a:xfrm>
          <a:prstGeom prst="straightConnector1">
            <a:avLst/>
          </a:prstGeom>
          <a:noFill/>
          <a:ln w="25400" cap="flat">
            <a:solidFill>
              <a:schemeClr val="accent2"/>
            </a:solidFill>
            <a:prstDash val="solid"/>
            <a:bevel/>
            <a:tailEnd type="triangle"/>
          </a:ln>
          <a:effectLst/>
        </p:spPr>
        <p:style>
          <a:lnRef idx="0">
            <a:scrgbClr r="0" g="0" b="0"/>
          </a:lnRef>
          <a:fillRef idx="0">
            <a:scrgbClr r="0" g="0" b="0"/>
          </a:fillRef>
          <a:effectRef idx="0">
            <a:scrgbClr r="0" g="0" b="0"/>
          </a:effectRef>
          <a:fontRef idx="none"/>
        </p:style>
      </p:cxnSp>
      <p:cxnSp>
        <p:nvCxnSpPr>
          <p:cNvPr id="69" name="Straight Arrow Connector 68"/>
          <p:cNvCxnSpPr/>
          <p:nvPr/>
        </p:nvCxnSpPr>
        <p:spPr>
          <a:xfrm flipH="1">
            <a:off x="4835736" y="4662969"/>
            <a:ext cx="90321" cy="493630"/>
          </a:xfrm>
          <a:prstGeom prst="straightConnector1">
            <a:avLst/>
          </a:prstGeom>
          <a:noFill/>
          <a:ln w="25400" cap="flat">
            <a:solidFill>
              <a:schemeClr val="accent2"/>
            </a:solidFill>
            <a:prstDash val="solid"/>
            <a:bevel/>
            <a:tailEnd type="triangle"/>
          </a:ln>
          <a:effectLst/>
        </p:spPr>
        <p:style>
          <a:lnRef idx="0">
            <a:scrgbClr r="0" g="0" b="0"/>
          </a:lnRef>
          <a:fillRef idx="0">
            <a:scrgbClr r="0" g="0" b="0"/>
          </a:fillRef>
          <a:effectRef idx="0">
            <a:scrgbClr r="0" g="0" b="0"/>
          </a:effectRef>
          <a:fontRef idx="none"/>
        </p:style>
      </p:cxnSp>
      <p:cxnSp>
        <p:nvCxnSpPr>
          <p:cNvPr id="70" name="Straight Arrow Connector 69"/>
          <p:cNvCxnSpPr/>
          <p:nvPr/>
        </p:nvCxnSpPr>
        <p:spPr>
          <a:xfrm flipH="1">
            <a:off x="4254005" y="4644639"/>
            <a:ext cx="557389" cy="526231"/>
          </a:xfrm>
          <a:prstGeom prst="straightConnector1">
            <a:avLst/>
          </a:prstGeom>
          <a:noFill/>
          <a:ln w="25400" cap="flat">
            <a:solidFill>
              <a:schemeClr val="accent2"/>
            </a:solidFill>
            <a:prstDash val="solid"/>
            <a:bevel/>
            <a:tailEnd type="triangle"/>
          </a:ln>
          <a:effectLst/>
        </p:spPr>
        <p:style>
          <a:lnRef idx="0">
            <a:scrgbClr r="0" g="0" b="0"/>
          </a:lnRef>
          <a:fillRef idx="0">
            <a:scrgbClr r="0" g="0" b="0"/>
          </a:fillRef>
          <a:effectRef idx="0">
            <a:scrgbClr r="0" g="0" b="0"/>
          </a:effectRef>
          <a:fontRef idx="none"/>
        </p:style>
      </p:cxnSp>
      <p:sp>
        <p:nvSpPr>
          <p:cNvPr id="71" name="Rectangle 70"/>
          <p:cNvSpPr/>
          <p:nvPr/>
        </p:nvSpPr>
        <p:spPr>
          <a:xfrm>
            <a:off x="266846" y="3802941"/>
            <a:ext cx="3161770" cy="923326"/>
          </a:xfrm>
          <a:prstGeom prst="rect">
            <a:avLst/>
          </a:prstGeom>
          <a:solidFill>
            <a:schemeClr val="accent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bg1"/>
                </a:solidFill>
                <a:effectLst/>
                <a:uFillTx/>
                <a:latin typeface="Calibri" charset="0"/>
                <a:ea typeface="Calibri" charset="0"/>
                <a:cs typeface="Calibri" charset="0"/>
                <a:sym typeface="Helvetica"/>
              </a:rPr>
              <a:t>Non-determinism</a:t>
            </a:r>
            <a:r>
              <a:rPr kumimoji="0" lang="en-US" sz="1800" b="0" i="0" u="none" strike="noStrike" cap="none" spc="0" normalizeH="0" dirty="0" smtClean="0">
                <a:ln>
                  <a:noFill/>
                </a:ln>
                <a:solidFill>
                  <a:schemeClr val="bg1"/>
                </a:solidFill>
                <a:effectLst/>
                <a:uFillTx/>
                <a:latin typeface="Calibri" charset="0"/>
                <a:ea typeface="Calibri" charset="0"/>
                <a:cs typeface="Calibri" charset="0"/>
                <a:sym typeface="Helvetica"/>
              </a:rPr>
              <a:t> at </a:t>
            </a:r>
            <a:r>
              <a:rPr kumimoji="0" lang="en-US" sz="1800" b="0" i="0" u="none" strike="noStrike" cap="none" spc="0" normalizeH="0" dirty="0" err="1" smtClean="0">
                <a:ln>
                  <a:noFill/>
                </a:ln>
                <a:solidFill>
                  <a:schemeClr val="bg1"/>
                </a:solidFill>
                <a:effectLst/>
                <a:uFillTx/>
                <a:latin typeface="Calibri" charset="0"/>
                <a:ea typeface="Calibri" charset="0"/>
                <a:cs typeface="Calibri" charset="0"/>
                <a:sym typeface="Helvetica"/>
              </a:rPr>
              <a:t>exascale</a:t>
            </a:r>
            <a:endParaRPr kumimoji="0" lang="en-US" sz="1800" b="0" i="0" u="none" strike="noStrike" cap="none" spc="0" normalizeH="0" dirty="0" smtClean="0">
              <a:ln>
                <a:noFill/>
              </a:ln>
              <a:solidFill>
                <a:schemeClr val="bg1"/>
              </a:solidFill>
              <a:effectLst/>
              <a:uFillTx/>
              <a:latin typeface="Calibri" charset="0"/>
              <a:ea typeface="Calibri" charset="0"/>
              <a:cs typeface="Calibri" charset="0"/>
              <a:sym typeface="Helvetica"/>
            </a:endParaRPr>
          </a:p>
          <a:p>
            <a:pPr marL="0" marR="0" indent="0" algn="ctr" defTabSz="457200" rtl="0" fontAlgn="auto" latinLnBrk="1" hangingPunct="0">
              <a:lnSpc>
                <a:spcPct val="100000"/>
              </a:lnSpc>
              <a:spcBef>
                <a:spcPts val="0"/>
              </a:spcBef>
              <a:spcAft>
                <a:spcPts val="0"/>
              </a:spcAft>
              <a:buClrTx/>
              <a:buSzTx/>
              <a:buFontTx/>
              <a:buNone/>
              <a:tabLst/>
            </a:pPr>
            <a:r>
              <a:rPr lang="en-US" baseline="0" dirty="0" smtClean="0">
                <a:solidFill>
                  <a:schemeClr val="bg1"/>
                </a:solidFill>
                <a:latin typeface="Calibri" charset="0"/>
                <a:ea typeface="Calibri" charset="0"/>
                <a:cs typeface="Calibri" charset="0"/>
              </a:rPr>
              <a:t>==</a:t>
            </a:r>
          </a:p>
          <a:p>
            <a:pPr marL="0" marR="0" indent="0" algn="ctr" defTabSz="457200" rtl="0" fontAlgn="auto" latinLnBrk="1" hangingPunct="0">
              <a:lnSpc>
                <a:spcPct val="100000"/>
              </a:lnSpc>
              <a:spcBef>
                <a:spcPts val="0"/>
              </a:spcBef>
              <a:spcAft>
                <a:spcPts val="0"/>
              </a:spcAft>
              <a:buClrTx/>
              <a:buSzTx/>
              <a:buFontTx/>
              <a:buNone/>
              <a:tabLst/>
            </a:pPr>
            <a:r>
              <a:rPr lang="en-US" dirty="0">
                <a:solidFill>
                  <a:schemeClr val="bg1"/>
                </a:solidFill>
                <a:latin typeface="Calibri" charset="0"/>
                <a:ea typeface="Calibri" charset="0"/>
                <a:cs typeface="Calibri" charset="0"/>
              </a:rPr>
              <a:t>s</a:t>
            </a:r>
            <a:r>
              <a:rPr kumimoji="0" lang="en-US" sz="1800" b="0" i="0" u="none" strike="noStrike" cap="none" spc="0" normalizeH="0" dirty="0" smtClean="0">
                <a:ln>
                  <a:noFill/>
                </a:ln>
                <a:solidFill>
                  <a:schemeClr val="bg1"/>
                </a:solidFill>
                <a:effectLst/>
                <a:uFillTx/>
                <a:latin typeface="Calibri" charset="0"/>
                <a:ea typeface="Calibri" charset="0"/>
                <a:cs typeface="Calibri" charset="0"/>
                <a:sym typeface="Helvetica"/>
              </a:rPr>
              <a:t>huffled summation order</a:t>
            </a:r>
            <a:endParaRPr kumimoji="0" lang="en-US" sz="1800" b="0" i="0" u="none" strike="noStrike" cap="none" spc="0" normalizeH="0" baseline="0" dirty="0">
              <a:ln>
                <a:noFill/>
              </a:ln>
              <a:solidFill>
                <a:schemeClr val="bg1"/>
              </a:solidFill>
              <a:effectLst/>
              <a:uFillTx/>
              <a:latin typeface="Calibri" charset="0"/>
              <a:ea typeface="Calibri" charset="0"/>
              <a:cs typeface="Calibri" charset="0"/>
              <a:sym typeface="Helvetica"/>
            </a:endParaRPr>
          </a:p>
        </p:txBody>
      </p:sp>
      <p:cxnSp>
        <p:nvCxnSpPr>
          <p:cNvPr id="72" name="Straight Arrow Connector 71"/>
          <p:cNvCxnSpPr/>
          <p:nvPr/>
        </p:nvCxnSpPr>
        <p:spPr>
          <a:xfrm>
            <a:off x="3496502" y="4256316"/>
            <a:ext cx="594360" cy="0"/>
          </a:xfrm>
          <a:prstGeom prst="straightConnector1">
            <a:avLst/>
          </a:prstGeom>
          <a:noFill/>
          <a:ln w="63500" cap="flat">
            <a:solidFill>
              <a:schemeClr val="tx1"/>
            </a:solidFill>
            <a:prstDash val="solid"/>
            <a:bevel/>
            <a:tailEnd type="triangle"/>
          </a:ln>
          <a:effectLst/>
        </p:spPr>
        <p:style>
          <a:lnRef idx="0">
            <a:scrgbClr r="0" g="0" b="0"/>
          </a:lnRef>
          <a:fillRef idx="0">
            <a:scrgbClr r="0" g="0" b="0"/>
          </a:fillRef>
          <a:effectRef idx="0">
            <a:scrgbClr r="0" g="0" b="0"/>
          </a:effectRef>
          <a:fontRef idx="none"/>
        </p:style>
      </p:cxnSp>
      <p:sp>
        <p:nvSpPr>
          <p:cNvPr id="73" name="Rectangle 72"/>
          <p:cNvSpPr/>
          <p:nvPr/>
        </p:nvSpPr>
        <p:spPr>
          <a:xfrm>
            <a:off x="247681" y="5678556"/>
            <a:ext cx="3593225" cy="369328"/>
          </a:xfrm>
          <a:prstGeom prst="rect">
            <a:avLst/>
          </a:prstGeom>
          <a:solidFill>
            <a:schemeClr val="accent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l" rtl="0" latinLnBrk="1" hangingPunct="0"/>
            <a:r>
              <a:rPr lang="en-US" dirty="0">
                <a:solidFill>
                  <a:schemeClr val="bg1"/>
                </a:solidFill>
                <a:latin typeface="Calibri" charset="0"/>
                <a:ea typeface="Calibri" charset="0"/>
                <a:cs typeface="Calibri" charset="0"/>
              </a:rPr>
              <a:t>{</a:t>
            </a:r>
            <a:r>
              <a:rPr lang="en-US" dirty="0" err="1">
                <a:solidFill>
                  <a:schemeClr val="bg1"/>
                </a:solidFill>
                <a:latin typeface="Calibri" charset="0"/>
                <a:ea typeface="Calibri" charset="0"/>
                <a:cs typeface="Calibri" charset="0"/>
              </a:rPr>
              <a:t>s</a:t>
            </a:r>
            <a:r>
              <a:rPr lang="en-US" baseline="-25000" dirty="0" err="1">
                <a:solidFill>
                  <a:schemeClr val="bg1"/>
                </a:solidFill>
                <a:latin typeface="Calibri" charset="0"/>
                <a:ea typeface="Calibri" charset="0"/>
                <a:cs typeface="Calibri" charset="0"/>
              </a:rPr>
              <a:t>j</a:t>
            </a:r>
            <a:r>
              <a:rPr lang="en-US" dirty="0">
                <a:solidFill>
                  <a:schemeClr val="bg1"/>
                </a:solidFill>
                <a:latin typeface="Calibri" charset="0"/>
                <a:ea typeface="Calibri" charset="0"/>
                <a:cs typeface="Calibri" charset="0"/>
              </a:rPr>
              <a:t> == sum </a:t>
            </a:r>
            <a:r>
              <a:rPr lang="en-US" dirty="0" err="1">
                <a:solidFill>
                  <a:schemeClr val="bg1"/>
                </a:solidFill>
                <a:latin typeface="Calibri" charset="0"/>
                <a:ea typeface="Calibri" charset="0"/>
                <a:cs typeface="Calibri" charset="0"/>
              </a:rPr>
              <a:t>wrt</a:t>
            </a:r>
            <a:r>
              <a:rPr lang="en-US" dirty="0">
                <a:solidFill>
                  <a:schemeClr val="bg1"/>
                </a:solidFill>
                <a:latin typeface="Calibri" charset="0"/>
                <a:ea typeface="Calibri" charset="0"/>
                <a:cs typeface="Calibri" charset="0"/>
              </a:rPr>
              <a:t> </a:t>
            </a:r>
            <a:r>
              <a:rPr lang="en-US" dirty="0" err="1" smtClean="0">
                <a:solidFill>
                  <a:schemeClr val="bg1"/>
                </a:solidFill>
                <a:latin typeface="Calibri" charset="0"/>
                <a:ea typeface="Calibri" charset="0"/>
                <a:cs typeface="Calibri" charset="0"/>
              </a:rPr>
              <a:t>j</a:t>
            </a:r>
            <a:r>
              <a:rPr lang="en-US" baseline="30000" dirty="0" err="1" smtClean="0">
                <a:solidFill>
                  <a:schemeClr val="bg1"/>
                </a:solidFill>
                <a:latin typeface="Calibri" charset="0"/>
                <a:ea typeface="Calibri" charset="0"/>
                <a:cs typeface="Calibri" charset="0"/>
              </a:rPr>
              <a:t>th</a:t>
            </a:r>
            <a:r>
              <a:rPr lang="en-US" dirty="0" smtClean="0">
                <a:solidFill>
                  <a:schemeClr val="bg1"/>
                </a:solidFill>
                <a:latin typeface="Calibri" charset="0"/>
                <a:ea typeface="Calibri" charset="0"/>
                <a:cs typeface="Calibri" charset="0"/>
              </a:rPr>
              <a:t> </a:t>
            </a:r>
            <a:r>
              <a:rPr lang="en-US" dirty="0">
                <a:solidFill>
                  <a:schemeClr val="bg1"/>
                </a:solidFill>
                <a:latin typeface="Calibri" charset="0"/>
                <a:ea typeface="Calibri" charset="0"/>
                <a:cs typeface="Calibri" charset="0"/>
              </a:rPr>
              <a:t>summation order} </a:t>
            </a:r>
          </a:p>
        </p:txBody>
      </p:sp>
      <p:sp>
        <p:nvSpPr>
          <p:cNvPr id="74" name="TextBox 73"/>
          <p:cNvSpPr txBox="1"/>
          <p:nvPr/>
        </p:nvSpPr>
        <p:spPr>
          <a:xfrm>
            <a:off x="4815603" y="6382852"/>
            <a:ext cx="363237"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Calibri" charset="0"/>
                <a:ea typeface="Calibri" charset="0"/>
                <a:cs typeface="Calibri" charset="0"/>
                <a:sym typeface="Helvetica"/>
              </a:rPr>
              <a:t>{</a:t>
            </a:r>
            <a:r>
              <a:rPr lang="en-US" dirty="0" err="1">
                <a:solidFill>
                  <a:srgbClr val="000000"/>
                </a:solidFill>
                <a:latin typeface="Calibri" charset="0"/>
                <a:ea typeface="Calibri" charset="0"/>
                <a:cs typeface="Calibri" charset="0"/>
              </a:rPr>
              <a:t>s</a:t>
            </a:r>
            <a:r>
              <a:rPr kumimoji="0" lang="en-US" sz="1800" b="0" i="0" u="none" strike="noStrike" cap="none" spc="0" normalizeH="0" baseline="-25000" dirty="0" err="1" smtClean="0">
                <a:ln>
                  <a:noFill/>
                </a:ln>
                <a:solidFill>
                  <a:srgbClr val="000000"/>
                </a:solidFill>
                <a:effectLst/>
                <a:uFillTx/>
                <a:latin typeface="Calibri" charset="0"/>
                <a:ea typeface="Calibri" charset="0"/>
                <a:cs typeface="Calibri" charset="0"/>
                <a:sym typeface="Helvetica"/>
              </a:rPr>
              <a:t>j</a:t>
            </a:r>
            <a:r>
              <a:rPr kumimoji="0" lang="en-US" sz="1800" b="0" i="0" u="none" strike="noStrike" cap="none" spc="0" normalizeH="0" baseline="0" dirty="0" smtClean="0">
                <a:ln>
                  <a:noFill/>
                </a:ln>
                <a:solidFill>
                  <a:srgbClr val="000000"/>
                </a:solidFill>
                <a:effectLst/>
                <a:uFillTx/>
                <a:latin typeface="Calibri" charset="0"/>
                <a:ea typeface="Calibri" charset="0"/>
                <a:cs typeface="Calibri" charset="0"/>
                <a:sym typeface="Helvetica"/>
              </a:rPr>
              <a:t>}</a:t>
            </a:r>
            <a:endParaRPr kumimoji="0" lang="en-US" sz="1800" b="0" i="0" u="none" strike="noStrike" cap="none" spc="0" normalizeH="0" baseline="0" dirty="0">
              <a:ln>
                <a:noFill/>
              </a:ln>
              <a:solidFill>
                <a:srgbClr val="000000"/>
              </a:solidFill>
              <a:effectLst/>
              <a:uFillTx/>
              <a:latin typeface="Calibri" charset="0"/>
              <a:ea typeface="Calibri" charset="0"/>
              <a:cs typeface="Calibri" charset="0"/>
              <a:sym typeface="Helvetica"/>
            </a:endParaRPr>
          </a:p>
        </p:txBody>
      </p:sp>
      <p:sp>
        <p:nvSpPr>
          <p:cNvPr id="75" name="Slide Number Placeholder 1"/>
          <p:cNvSpPr>
            <a:spLocks noGrp="1"/>
          </p:cNvSpPr>
          <p:nvPr>
            <p:ph type="sldNum" sz="quarter" idx="2"/>
          </p:nvPr>
        </p:nvSpPr>
        <p:spPr>
          <a:xfrm>
            <a:off x="6553200" y="6354247"/>
            <a:ext cx="2133600" cy="369328"/>
          </a:xfrm>
        </p:spPr>
        <p:txBody>
          <a:bodyPr/>
          <a:lstStyle/>
          <a:p>
            <a:pPr lvl="0"/>
            <a:r>
              <a:rPr lang="en-US" dirty="0" smtClean="0"/>
              <a:t>21</a:t>
            </a:r>
            <a:endParaRPr lang="en-US" dirty="0"/>
          </a:p>
        </p:txBody>
      </p:sp>
    </p:spTree>
    <p:extLst>
      <p:ext uri="{BB962C8B-B14F-4D97-AF65-F5344CB8AC3E}">
        <p14:creationId xmlns:p14="http://schemas.microsoft.com/office/powerpoint/2010/main" val="1467365742"/>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Emulating </a:t>
            </a:r>
            <a:r>
              <a:rPr lang="en-US" dirty="0" err="1"/>
              <a:t>Exascale</a:t>
            </a:r>
            <a:r>
              <a:rPr lang="en-US" dirty="0"/>
              <a:t> Scenarios</a:t>
            </a:r>
          </a:p>
        </p:txBody>
      </p:sp>
      <p:cxnSp>
        <p:nvCxnSpPr>
          <p:cNvPr id="5" name="Straight Arrow Connector 4"/>
          <p:cNvCxnSpPr/>
          <p:nvPr/>
        </p:nvCxnSpPr>
        <p:spPr>
          <a:xfrm>
            <a:off x="1746906" y="2579421"/>
            <a:ext cx="6644640" cy="0"/>
          </a:xfrm>
          <a:prstGeom prst="straightConnector1">
            <a:avLst/>
          </a:prstGeom>
          <a:noFill/>
          <a:ln w="25400" cap="flat">
            <a:solidFill>
              <a:srgbClr val="4F81BD"/>
            </a:solidFill>
            <a:prstDash val="solid"/>
            <a:bevel/>
            <a:headEnd type="triangle"/>
            <a:tailEnd type="triangle"/>
          </a:ln>
          <a:effectLst/>
        </p:spPr>
        <p:style>
          <a:lnRef idx="0">
            <a:scrgbClr r="0" g="0" b="0"/>
          </a:lnRef>
          <a:fillRef idx="0">
            <a:scrgbClr r="0" g="0" b="0"/>
          </a:fillRef>
          <a:effectRef idx="0">
            <a:scrgbClr r="0" g="0" b="0"/>
          </a:effectRef>
          <a:fontRef idx="none"/>
        </p:style>
      </p:cxnSp>
      <p:cxnSp>
        <p:nvCxnSpPr>
          <p:cNvPr id="6" name="Straight Connector 5"/>
          <p:cNvCxnSpPr/>
          <p:nvPr/>
        </p:nvCxnSpPr>
        <p:spPr>
          <a:xfrm>
            <a:off x="2192948" y="2434189"/>
            <a:ext cx="0" cy="304800"/>
          </a:xfrm>
          <a:prstGeom prst="line">
            <a:avLst/>
          </a:prstGeom>
          <a:noFill/>
          <a:ln w="25400" cap="flat">
            <a:solidFill>
              <a:srgbClr val="4F81BD"/>
            </a:solidFill>
            <a:prstDash val="solid"/>
            <a:bevel/>
          </a:ln>
          <a:effectLst/>
        </p:spPr>
        <p:style>
          <a:lnRef idx="0">
            <a:scrgbClr r="0" g="0" b="0"/>
          </a:lnRef>
          <a:fillRef idx="0">
            <a:scrgbClr r="0" g="0" b="0"/>
          </a:fillRef>
          <a:effectRef idx="0">
            <a:scrgbClr r="0" g="0" b="0"/>
          </a:effectRef>
          <a:fontRef idx="none"/>
        </p:style>
      </p:cxnSp>
      <p:cxnSp>
        <p:nvCxnSpPr>
          <p:cNvPr id="7" name="Straight Connector 6"/>
          <p:cNvCxnSpPr/>
          <p:nvPr/>
        </p:nvCxnSpPr>
        <p:spPr>
          <a:xfrm>
            <a:off x="4982103" y="2454749"/>
            <a:ext cx="0" cy="304800"/>
          </a:xfrm>
          <a:prstGeom prst="line">
            <a:avLst/>
          </a:prstGeom>
          <a:noFill/>
          <a:ln w="25400" cap="flat">
            <a:solidFill>
              <a:srgbClr val="4F81BD"/>
            </a:solidFill>
            <a:prstDash val="solid"/>
            <a:bevel/>
          </a:ln>
          <a:effectLst/>
        </p:spPr>
        <p:style>
          <a:lnRef idx="0">
            <a:scrgbClr r="0" g="0" b="0"/>
          </a:lnRef>
          <a:fillRef idx="0">
            <a:scrgbClr r="0" g="0" b="0"/>
          </a:fillRef>
          <a:effectRef idx="0">
            <a:scrgbClr r="0" g="0" b="0"/>
          </a:effectRef>
          <a:fontRef idx="none"/>
        </p:style>
      </p:cxnSp>
      <p:sp>
        <p:nvSpPr>
          <p:cNvPr id="8" name="TextBox 7"/>
          <p:cNvSpPr txBox="1"/>
          <p:nvPr/>
        </p:nvSpPr>
        <p:spPr>
          <a:xfrm>
            <a:off x="4877887" y="2099575"/>
            <a:ext cx="499454"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Calibri" charset="0"/>
                <a:ea typeface="Calibri" charset="0"/>
                <a:cs typeface="Calibri" charset="0"/>
                <a:sym typeface="Helvetica"/>
              </a:rPr>
              <a:t>0</a:t>
            </a:r>
            <a:endParaRPr kumimoji="0" lang="en-US" sz="1800" b="0" i="0" u="none" strike="noStrike" cap="none" spc="0" normalizeH="0" baseline="0" dirty="0">
              <a:ln>
                <a:noFill/>
              </a:ln>
              <a:solidFill>
                <a:srgbClr val="000000"/>
              </a:solidFill>
              <a:effectLst/>
              <a:uFillTx/>
              <a:latin typeface="Calibri" charset="0"/>
              <a:ea typeface="Calibri" charset="0"/>
              <a:cs typeface="Calibri" charset="0"/>
              <a:sym typeface="Helvetica"/>
            </a:endParaRPr>
          </a:p>
        </p:txBody>
      </p:sp>
      <p:sp>
        <p:nvSpPr>
          <p:cNvPr id="9" name="TextBox 8"/>
          <p:cNvSpPr txBox="1"/>
          <p:nvPr/>
        </p:nvSpPr>
        <p:spPr>
          <a:xfrm>
            <a:off x="202732" y="1768129"/>
            <a:ext cx="141160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accent1"/>
                </a:solidFill>
                <a:effectLst/>
                <a:uFillTx/>
                <a:latin typeface="Calibri" charset="0"/>
                <a:ea typeface="Calibri" charset="0"/>
                <a:cs typeface="Calibri" charset="0"/>
                <a:sym typeface="Helvetica"/>
              </a:rPr>
              <a:t>Real Numbers</a:t>
            </a:r>
            <a:endParaRPr kumimoji="0" lang="en-US" sz="1800" b="0" i="0" u="none" strike="noStrike" cap="none" spc="0" normalizeH="0" baseline="0" dirty="0">
              <a:ln>
                <a:noFill/>
              </a:ln>
              <a:solidFill>
                <a:schemeClr val="accent1"/>
              </a:solidFill>
              <a:effectLst/>
              <a:uFillTx/>
              <a:latin typeface="Calibri" charset="0"/>
              <a:ea typeface="Calibri" charset="0"/>
              <a:cs typeface="Calibri" charset="0"/>
              <a:sym typeface="Helvetica"/>
            </a:endParaRPr>
          </a:p>
        </p:txBody>
      </p:sp>
      <p:sp>
        <p:nvSpPr>
          <p:cNvPr id="10" name="TextBox 9"/>
          <p:cNvSpPr txBox="1"/>
          <p:nvPr/>
        </p:nvSpPr>
        <p:spPr>
          <a:xfrm>
            <a:off x="208586" y="2674606"/>
            <a:ext cx="1462897" cy="6463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b="0" i="0" u="none" strike="noStrike" cap="none" spc="0" normalizeH="0" baseline="0" dirty="0" smtClean="0">
                <a:ln>
                  <a:noFill/>
                </a:ln>
                <a:solidFill>
                  <a:schemeClr val="accent2"/>
                </a:solidFill>
                <a:effectLst/>
                <a:uFillTx/>
                <a:latin typeface="Calibri" charset="0"/>
                <a:ea typeface="Calibri" charset="0"/>
                <a:cs typeface="Calibri" charset="0"/>
                <a:sym typeface="Helvetica"/>
              </a:rPr>
              <a:t>Floating-point</a:t>
            </a:r>
            <a:r>
              <a:rPr kumimoji="0" lang="en-US" b="0" i="0" u="none" strike="noStrike" cap="none" spc="0" normalizeH="0" dirty="0" smtClean="0">
                <a:ln>
                  <a:noFill/>
                </a:ln>
                <a:solidFill>
                  <a:schemeClr val="accent2"/>
                </a:solidFill>
                <a:effectLst/>
                <a:uFillTx/>
                <a:latin typeface="Calibri" charset="0"/>
                <a:ea typeface="Calibri" charset="0"/>
                <a:cs typeface="Calibri" charset="0"/>
                <a:sym typeface="Helvetica"/>
              </a:rPr>
              <a:t> </a:t>
            </a:r>
          </a:p>
          <a:p>
            <a:pPr marL="0" marR="0" indent="0" algn="l" defTabSz="457200" rtl="0" fontAlgn="auto" latinLnBrk="1" hangingPunct="0">
              <a:lnSpc>
                <a:spcPct val="100000"/>
              </a:lnSpc>
              <a:spcBef>
                <a:spcPts val="0"/>
              </a:spcBef>
              <a:spcAft>
                <a:spcPts val="0"/>
              </a:spcAft>
              <a:buClrTx/>
              <a:buSzTx/>
              <a:buFontTx/>
              <a:buNone/>
              <a:tabLst/>
            </a:pPr>
            <a:r>
              <a:rPr kumimoji="0" lang="en-US" b="0" i="0" u="none" strike="noStrike" cap="none" spc="0" normalizeH="0" dirty="0" smtClean="0">
                <a:ln>
                  <a:noFill/>
                </a:ln>
                <a:solidFill>
                  <a:schemeClr val="accent2"/>
                </a:solidFill>
                <a:effectLst/>
                <a:uFillTx/>
                <a:latin typeface="Calibri" charset="0"/>
                <a:ea typeface="Calibri" charset="0"/>
                <a:cs typeface="Calibri" charset="0"/>
                <a:sym typeface="Helvetica"/>
              </a:rPr>
              <a:t>Numbers</a:t>
            </a:r>
            <a:endParaRPr kumimoji="0" lang="en-US" b="0" i="0" u="none" strike="noStrike" cap="none" spc="0" normalizeH="0" baseline="0" dirty="0">
              <a:ln>
                <a:noFill/>
              </a:ln>
              <a:solidFill>
                <a:schemeClr val="accent2"/>
              </a:solidFill>
              <a:effectLst/>
              <a:uFillTx/>
              <a:latin typeface="Calibri" charset="0"/>
              <a:ea typeface="Calibri" charset="0"/>
              <a:cs typeface="Calibri" charset="0"/>
              <a:sym typeface="Helvetica"/>
            </a:endParaRPr>
          </a:p>
        </p:txBody>
      </p:sp>
      <p:cxnSp>
        <p:nvCxnSpPr>
          <p:cNvPr id="11" name="Straight Connector 10"/>
          <p:cNvCxnSpPr/>
          <p:nvPr/>
        </p:nvCxnSpPr>
        <p:spPr>
          <a:xfrm>
            <a:off x="2368187" y="2434189"/>
            <a:ext cx="0" cy="304800"/>
          </a:xfrm>
          <a:prstGeom prst="line">
            <a:avLst/>
          </a:prstGeom>
          <a:noFill/>
          <a:ln w="25400" cap="flat">
            <a:solidFill>
              <a:schemeClr val="accent2"/>
            </a:solidFill>
            <a:prstDash val="solid"/>
            <a:bevel/>
          </a:ln>
          <a:effectLst/>
        </p:spPr>
        <p:style>
          <a:lnRef idx="0">
            <a:scrgbClr r="0" g="0" b="0"/>
          </a:lnRef>
          <a:fillRef idx="0">
            <a:scrgbClr r="0" g="0" b="0"/>
          </a:fillRef>
          <a:effectRef idx="0">
            <a:scrgbClr r="0" g="0" b="0"/>
          </a:effectRef>
          <a:fontRef idx="none"/>
        </p:style>
      </p:cxnSp>
      <p:sp>
        <p:nvSpPr>
          <p:cNvPr id="12" name="TextBox 11"/>
          <p:cNvSpPr txBox="1"/>
          <p:nvPr/>
        </p:nvSpPr>
        <p:spPr>
          <a:xfrm>
            <a:off x="2124622" y="2754640"/>
            <a:ext cx="4818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a:solidFill>
                  <a:srgbClr val="000000"/>
                </a:solidFill>
                <a:latin typeface="Calibri" charset="0"/>
                <a:ea typeface="Calibri" charset="0"/>
                <a:cs typeface="Calibri" charset="0"/>
              </a:rPr>
              <a:t>f</a:t>
            </a:r>
            <a:r>
              <a:rPr kumimoji="0" lang="en-US" sz="1800" b="0" i="0" u="none" strike="noStrike" cap="none" spc="0" normalizeH="0" baseline="0" dirty="0" smtClean="0">
                <a:ln>
                  <a:noFill/>
                </a:ln>
                <a:solidFill>
                  <a:srgbClr val="000000"/>
                </a:solidFill>
                <a:effectLst/>
                <a:uFillTx/>
                <a:latin typeface="Calibri" charset="0"/>
                <a:ea typeface="Calibri" charset="0"/>
                <a:cs typeface="Calibri" charset="0"/>
                <a:sym typeface="Helvetica"/>
              </a:rPr>
              <a:t>(x</a:t>
            </a:r>
            <a:r>
              <a:rPr kumimoji="0" lang="en-US" sz="1800" b="0" i="0" u="none" strike="noStrike" cap="none" spc="0" normalizeH="0" baseline="-25000" dirty="0" smtClean="0">
                <a:ln>
                  <a:noFill/>
                </a:ln>
                <a:solidFill>
                  <a:srgbClr val="000000"/>
                </a:solidFill>
                <a:effectLst/>
                <a:uFillTx/>
                <a:latin typeface="Calibri" charset="0"/>
                <a:ea typeface="Calibri" charset="0"/>
                <a:cs typeface="Calibri" charset="0"/>
                <a:sym typeface="Helvetica"/>
              </a:rPr>
              <a:t>0</a:t>
            </a:r>
            <a:r>
              <a:rPr kumimoji="0" lang="en-US" sz="1800" b="0" i="0" u="none" strike="noStrike" cap="none" spc="0" normalizeH="0" baseline="0" dirty="0" smtClean="0">
                <a:ln>
                  <a:noFill/>
                </a:ln>
                <a:solidFill>
                  <a:srgbClr val="000000"/>
                </a:solidFill>
                <a:effectLst/>
                <a:uFillTx/>
                <a:latin typeface="Calibri" charset="0"/>
                <a:ea typeface="Calibri" charset="0"/>
                <a:cs typeface="Calibri" charset="0"/>
                <a:sym typeface="Helvetica"/>
              </a:rPr>
              <a:t>)</a:t>
            </a:r>
            <a:endParaRPr kumimoji="0" lang="en-US" sz="1800" b="0" i="0" u="none" strike="noStrike" cap="none" spc="0" normalizeH="0" baseline="0" dirty="0">
              <a:ln>
                <a:noFill/>
              </a:ln>
              <a:solidFill>
                <a:srgbClr val="000000"/>
              </a:solidFill>
              <a:effectLst/>
              <a:uFillTx/>
              <a:latin typeface="Calibri" charset="0"/>
              <a:ea typeface="Calibri" charset="0"/>
              <a:cs typeface="Calibri" charset="0"/>
              <a:sym typeface="Helvetica"/>
            </a:endParaRPr>
          </a:p>
        </p:txBody>
      </p:sp>
      <p:sp>
        <p:nvSpPr>
          <p:cNvPr id="13" name="TextBox 12"/>
          <p:cNvSpPr txBox="1"/>
          <p:nvPr/>
        </p:nvSpPr>
        <p:spPr>
          <a:xfrm>
            <a:off x="2073958" y="1763387"/>
            <a:ext cx="529675"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Calibri" charset="0"/>
                <a:ea typeface="Calibri" charset="0"/>
                <a:cs typeface="Calibri" charset="0"/>
                <a:sym typeface="Helvetica"/>
              </a:rPr>
              <a:t>x</a:t>
            </a:r>
            <a:r>
              <a:rPr kumimoji="0" lang="en-US" sz="1800" b="0" i="0" u="none" strike="noStrike" cap="none" spc="0" normalizeH="0" baseline="-25000" dirty="0" smtClean="0">
                <a:ln>
                  <a:noFill/>
                </a:ln>
                <a:solidFill>
                  <a:srgbClr val="000000"/>
                </a:solidFill>
                <a:effectLst/>
                <a:uFillTx/>
                <a:latin typeface="Calibri" charset="0"/>
                <a:ea typeface="Calibri" charset="0"/>
                <a:cs typeface="Calibri" charset="0"/>
                <a:sym typeface="Helvetica"/>
              </a:rPr>
              <a:t>0</a:t>
            </a:r>
            <a:endParaRPr kumimoji="0" lang="en-US" sz="1800" b="0" i="0" u="none" strike="noStrike" cap="none" spc="0" normalizeH="0" baseline="0" dirty="0">
              <a:ln>
                <a:noFill/>
              </a:ln>
              <a:solidFill>
                <a:srgbClr val="000000"/>
              </a:solidFill>
              <a:effectLst/>
              <a:uFillTx/>
              <a:latin typeface="Calibri" charset="0"/>
              <a:ea typeface="Calibri" charset="0"/>
              <a:cs typeface="Calibri" charset="0"/>
              <a:sym typeface="Helvetica"/>
            </a:endParaRPr>
          </a:p>
        </p:txBody>
      </p:sp>
      <p:cxnSp>
        <p:nvCxnSpPr>
          <p:cNvPr id="14" name="Straight Arrow Connector 13"/>
          <p:cNvCxnSpPr/>
          <p:nvPr/>
        </p:nvCxnSpPr>
        <p:spPr>
          <a:xfrm flipH="1">
            <a:off x="2194560" y="2166193"/>
            <a:ext cx="1" cy="201168"/>
          </a:xfrm>
          <a:prstGeom prst="straightConnector1">
            <a:avLst/>
          </a:prstGeom>
          <a:noFill/>
          <a:ln w="25400" cap="flat">
            <a:solidFill>
              <a:schemeClr val="accent1"/>
            </a:solidFill>
            <a:prstDash val="solid"/>
            <a:bevel/>
            <a:tailEnd type="triangle"/>
          </a:ln>
          <a:effectLst/>
        </p:spPr>
        <p:style>
          <a:lnRef idx="0">
            <a:scrgbClr r="0" g="0" b="0"/>
          </a:lnRef>
          <a:fillRef idx="0">
            <a:scrgbClr r="0" g="0" b="0"/>
          </a:fillRef>
          <a:effectRef idx="0">
            <a:scrgbClr r="0" g="0" b="0"/>
          </a:effectRef>
          <a:fontRef idx="none"/>
        </p:style>
      </p:cxnSp>
      <p:cxnSp>
        <p:nvCxnSpPr>
          <p:cNvPr id="15" name="Straight Connector 14"/>
          <p:cNvCxnSpPr/>
          <p:nvPr/>
        </p:nvCxnSpPr>
        <p:spPr>
          <a:xfrm>
            <a:off x="6992867" y="2434189"/>
            <a:ext cx="0" cy="304800"/>
          </a:xfrm>
          <a:prstGeom prst="line">
            <a:avLst/>
          </a:prstGeom>
          <a:noFill/>
          <a:ln w="25400" cap="flat">
            <a:solidFill>
              <a:srgbClr val="4F81BD"/>
            </a:solidFill>
            <a:prstDash val="solid"/>
            <a:bevel/>
          </a:ln>
          <a:effectLst/>
        </p:spPr>
        <p:style>
          <a:lnRef idx="0">
            <a:scrgbClr r="0" g="0" b="0"/>
          </a:lnRef>
          <a:fillRef idx="0">
            <a:scrgbClr r="0" g="0" b="0"/>
          </a:fillRef>
          <a:effectRef idx="0">
            <a:scrgbClr r="0" g="0" b="0"/>
          </a:effectRef>
          <a:fontRef idx="none"/>
        </p:style>
      </p:cxnSp>
      <p:cxnSp>
        <p:nvCxnSpPr>
          <p:cNvPr id="16" name="Straight Connector 15"/>
          <p:cNvCxnSpPr/>
          <p:nvPr/>
        </p:nvCxnSpPr>
        <p:spPr>
          <a:xfrm>
            <a:off x="7120883" y="2434189"/>
            <a:ext cx="0" cy="304800"/>
          </a:xfrm>
          <a:prstGeom prst="line">
            <a:avLst/>
          </a:prstGeom>
          <a:noFill/>
          <a:ln w="25400" cap="flat">
            <a:solidFill>
              <a:schemeClr val="accent2"/>
            </a:solidFill>
            <a:prstDash val="solid"/>
            <a:bevel/>
          </a:ln>
          <a:effectLst/>
        </p:spPr>
        <p:style>
          <a:lnRef idx="0">
            <a:scrgbClr r="0" g="0" b="0"/>
          </a:lnRef>
          <a:fillRef idx="0">
            <a:scrgbClr r="0" g="0" b="0"/>
          </a:fillRef>
          <a:effectRef idx="0">
            <a:scrgbClr r="0" g="0" b="0"/>
          </a:effectRef>
          <a:fontRef idx="none"/>
        </p:style>
      </p:cxnSp>
      <p:sp>
        <p:nvSpPr>
          <p:cNvPr id="17" name="TextBox 16"/>
          <p:cNvSpPr txBox="1"/>
          <p:nvPr/>
        </p:nvSpPr>
        <p:spPr>
          <a:xfrm>
            <a:off x="6879952" y="2758588"/>
            <a:ext cx="4818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smtClean="0">
                <a:solidFill>
                  <a:srgbClr val="000000"/>
                </a:solidFill>
                <a:latin typeface="Calibri" charset="0"/>
                <a:ea typeface="Calibri" charset="0"/>
                <a:cs typeface="Calibri" charset="0"/>
              </a:rPr>
              <a:t>f</a:t>
            </a:r>
            <a:r>
              <a:rPr kumimoji="0" lang="en-US" sz="1800" b="0" i="0" u="none" strike="noStrike" cap="none" spc="0" normalizeH="0" baseline="0" dirty="0" smtClean="0">
                <a:ln>
                  <a:noFill/>
                </a:ln>
                <a:solidFill>
                  <a:srgbClr val="000000"/>
                </a:solidFill>
                <a:effectLst/>
                <a:uFillTx/>
                <a:latin typeface="Calibri" charset="0"/>
                <a:ea typeface="Calibri" charset="0"/>
                <a:cs typeface="Calibri" charset="0"/>
                <a:sym typeface="Helvetica"/>
              </a:rPr>
              <a:t>(x</a:t>
            </a:r>
            <a:r>
              <a:rPr lang="en-US" baseline="-25000" dirty="0">
                <a:solidFill>
                  <a:srgbClr val="000000"/>
                </a:solidFill>
                <a:latin typeface="Calibri" charset="0"/>
                <a:ea typeface="Calibri" charset="0"/>
                <a:cs typeface="Calibri" charset="0"/>
              </a:rPr>
              <a:t>4</a:t>
            </a:r>
            <a:r>
              <a:rPr kumimoji="0" lang="en-US" sz="1800" b="0" i="0" u="none" strike="noStrike" cap="none" spc="0" normalizeH="0" baseline="0" dirty="0" smtClean="0">
                <a:ln>
                  <a:noFill/>
                </a:ln>
                <a:solidFill>
                  <a:srgbClr val="000000"/>
                </a:solidFill>
                <a:effectLst/>
                <a:uFillTx/>
                <a:latin typeface="Calibri" charset="0"/>
                <a:ea typeface="Calibri" charset="0"/>
                <a:cs typeface="Calibri" charset="0"/>
                <a:sym typeface="Helvetica"/>
              </a:rPr>
              <a:t>)</a:t>
            </a:r>
            <a:endParaRPr kumimoji="0" lang="en-US" sz="1800" b="0" i="0" u="none" strike="noStrike" cap="none" spc="0" normalizeH="0" baseline="0" dirty="0">
              <a:ln>
                <a:noFill/>
              </a:ln>
              <a:solidFill>
                <a:srgbClr val="000000"/>
              </a:solidFill>
              <a:effectLst/>
              <a:uFillTx/>
              <a:latin typeface="Calibri" charset="0"/>
              <a:ea typeface="Calibri" charset="0"/>
              <a:cs typeface="Calibri" charset="0"/>
              <a:sym typeface="Helvetica"/>
            </a:endParaRPr>
          </a:p>
        </p:txBody>
      </p:sp>
      <p:sp>
        <p:nvSpPr>
          <p:cNvPr id="18" name="TextBox 17"/>
          <p:cNvSpPr txBox="1"/>
          <p:nvPr/>
        </p:nvSpPr>
        <p:spPr>
          <a:xfrm>
            <a:off x="6856045" y="1768417"/>
            <a:ext cx="529675"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Calibri" charset="0"/>
                <a:ea typeface="Calibri" charset="0"/>
                <a:cs typeface="Calibri" charset="0"/>
                <a:sym typeface="Helvetica"/>
              </a:rPr>
              <a:t>x</a:t>
            </a:r>
            <a:r>
              <a:rPr lang="en-US" baseline="-25000" dirty="0">
                <a:solidFill>
                  <a:srgbClr val="000000"/>
                </a:solidFill>
                <a:latin typeface="Calibri" charset="0"/>
                <a:ea typeface="Calibri" charset="0"/>
                <a:cs typeface="Calibri" charset="0"/>
              </a:rPr>
              <a:t>4</a:t>
            </a:r>
            <a:endParaRPr kumimoji="0" lang="en-US" sz="1800" b="0" i="0" u="none" strike="noStrike" cap="none" spc="0" normalizeH="0" baseline="0" dirty="0">
              <a:ln>
                <a:noFill/>
              </a:ln>
              <a:solidFill>
                <a:srgbClr val="000000"/>
              </a:solidFill>
              <a:effectLst/>
              <a:uFillTx/>
              <a:latin typeface="Calibri" charset="0"/>
              <a:ea typeface="Calibri" charset="0"/>
              <a:cs typeface="Calibri" charset="0"/>
              <a:sym typeface="Helvetica"/>
            </a:endParaRPr>
          </a:p>
        </p:txBody>
      </p:sp>
      <p:cxnSp>
        <p:nvCxnSpPr>
          <p:cNvPr id="19" name="Straight Arrow Connector 18"/>
          <p:cNvCxnSpPr/>
          <p:nvPr/>
        </p:nvCxnSpPr>
        <p:spPr>
          <a:xfrm flipH="1">
            <a:off x="6995160" y="2167128"/>
            <a:ext cx="1" cy="201168"/>
          </a:xfrm>
          <a:prstGeom prst="straightConnector1">
            <a:avLst/>
          </a:prstGeom>
          <a:noFill/>
          <a:ln w="25400" cap="flat">
            <a:solidFill>
              <a:schemeClr val="accent1"/>
            </a:solidFill>
            <a:prstDash val="solid"/>
            <a:bevel/>
            <a:tailEnd type="triangle"/>
          </a:ln>
          <a:effectLst/>
        </p:spPr>
        <p:style>
          <a:lnRef idx="0">
            <a:scrgbClr r="0" g="0" b="0"/>
          </a:lnRef>
          <a:fillRef idx="0">
            <a:scrgbClr r="0" g="0" b="0"/>
          </a:fillRef>
          <a:effectRef idx="0">
            <a:scrgbClr r="0" g="0" b="0"/>
          </a:effectRef>
          <a:fontRef idx="none"/>
        </p:style>
      </p:cxnSp>
      <p:cxnSp>
        <p:nvCxnSpPr>
          <p:cNvPr id="20" name="Straight Connector 19"/>
          <p:cNvCxnSpPr/>
          <p:nvPr/>
        </p:nvCxnSpPr>
        <p:spPr>
          <a:xfrm>
            <a:off x="2916609" y="2434189"/>
            <a:ext cx="0" cy="304800"/>
          </a:xfrm>
          <a:prstGeom prst="line">
            <a:avLst/>
          </a:prstGeom>
          <a:noFill/>
          <a:ln w="25400" cap="flat">
            <a:solidFill>
              <a:srgbClr val="4F81BD"/>
            </a:solidFill>
            <a:prstDash val="solid"/>
            <a:bevel/>
          </a:ln>
          <a:effectLst/>
        </p:spPr>
        <p:style>
          <a:lnRef idx="0">
            <a:scrgbClr r="0" g="0" b="0"/>
          </a:lnRef>
          <a:fillRef idx="0">
            <a:scrgbClr r="0" g="0" b="0"/>
          </a:fillRef>
          <a:effectRef idx="0">
            <a:scrgbClr r="0" g="0" b="0"/>
          </a:effectRef>
          <a:fontRef idx="none"/>
        </p:style>
      </p:cxnSp>
      <p:cxnSp>
        <p:nvCxnSpPr>
          <p:cNvPr id="21" name="Straight Connector 20"/>
          <p:cNvCxnSpPr/>
          <p:nvPr/>
        </p:nvCxnSpPr>
        <p:spPr>
          <a:xfrm>
            <a:off x="3044625" y="2434189"/>
            <a:ext cx="0" cy="304800"/>
          </a:xfrm>
          <a:prstGeom prst="line">
            <a:avLst/>
          </a:prstGeom>
          <a:noFill/>
          <a:ln w="25400" cap="flat">
            <a:solidFill>
              <a:schemeClr val="accent2"/>
            </a:solidFill>
            <a:prstDash val="solid"/>
            <a:bevel/>
          </a:ln>
          <a:effectLst/>
        </p:spPr>
        <p:style>
          <a:lnRef idx="0">
            <a:scrgbClr r="0" g="0" b="0"/>
          </a:lnRef>
          <a:fillRef idx="0">
            <a:scrgbClr r="0" g="0" b="0"/>
          </a:fillRef>
          <a:effectRef idx="0">
            <a:scrgbClr r="0" g="0" b="0"/>
          </a:effectRef>
          <a:fontRef idx="none"/>
        </p:style>
      </p:cxnSp>
      <p:sp>
        <p:nvSpPr>
          <p:cNvPr id="22" name="TextBox 21"/>
          <p:cNvSpPr txBox="1"/>
          <p:nvPr/>
        </p:nvSpPr>
        <p:spPr>
          <a:xfrm>
            <a:off x="2803694" y="2754640"/>
            <a:ext cx="4818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smtClean="0">
                <a:solidFill>
                  <a:srgbClr val="000000"/>
                </a:solidFill>
                <a:latin typeface="Calibri" charset="0"/>
                <a:ea typeface="Calibri" charset="0"/>
                <a:cs typeface="Calibri" charset="0"/>
              </a:rPr>
              <a:t>f</a:t>
            </a:r>
            <a:r>
              <a:rPr kumimoji="0" lang="en-US" sz="1800" b="0" i="0" u="none" strike="noStrike" cap="none" spc="0" normalizeH="0" baseline="0" dirty="0" smtClean="0">
                <a:ln>
                  <a:noFill/>
                </a:ln>
                <a:solidFill>
                  <a:srgbClr val="000000"/>
                </a:solidFill>
                <a:effectLst/>
                <a:uFillTx/>
                <a:latin typeface="Calibri" charset="0"/>
                <a:ea typeface="Calibri" charset="0"/>
                <a:cs typeface="Calibri" charset="0"/>
                <a:sym typeface="Helvetica"/>
              </a:rPr>
              <a:t>(x</a:t>
            </a:r>
            <a:r>
              <a:rPr lang="en-US" baseline="-25000" dirty="0">
                <a:solidFill>
                  <a:srgbClr val="000000"/>
                </a:solidFill>
                <a:latin typeface="Calibri" charset="0"/>
                <a:ea typeface="Calibri" charset="0"/>
                <a:cs typeface="Calibri" charset="0"/>
              </a:rPr>
              <a:t>1</a:t>
            </a:r>
            <a:r>
              <a:rPr kumimoji="0" lang="en-US" sz="1800" b="0" i="0" u="none" strike="noStrike" cap="none" spc="0" normalizeH="0" baseline="0" dirty="0" smtClean="0">
                <a:ln>
                  <a:noFill/>
                </a:ln>
                <a:solidFill>
                  <a:srgbClr val="000000"/>
                </a:solidFill>
                <a:effectLst/>
                <a:uFillTx/>
                <a:latin typeface="Calibri" charset="0"/>
                <a:ea typeface="Calibri" charset="0"/>
                <a:cs typeface="Calibri" charset="0"/>
                <a:sym typeface="Helvetica"/>
              </a:rPr>
              <a:t>)</a:t>
            </a:r>
            <a:endParaRPr kumimoji="0" lang="en-US" sz="1800" b="0" i="0" u="none" strike="noStrike" cap="none" spc="0" normalizeH="0" baseline="0" dirty="0">
              <a:ln>
                <a:noFill/>
              </a:ln>
              <a:solidFill>
                <a:srgbClr val="000000"/>
              </a:solidFill>
              <a:effectLst/>
              <a:uFillTx/>
              <a:latin typeface="Calibri" charset="0"/>
              <a:ea typeface="Calibri" charset="0"/>
              <a:cs typeface="Calibri" charset="0"/>
              <a:sym typeface="Helvetica"/>
            </a:endParaRPr>
          </a:p>
        </p:txBody>
      </p:sp>
      <p:sp>
        <p:nvSpPr>
          <p:cNvPr id="23" name="TextBox 22"/>
          <p:cNvSpPr txBox="1"/>
          <p:nvPr/>
        </p:nvSpPr>
        <p:spPr>
          <a:xfrm>
            <a:off x="2779787" y="1762419"/>
            <a:ext cx="529675"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Calibri" charset="0"/>
                <a:ea typeface="Calibri" charset="0"/>
                <a:cs typeface="Calibri" charset="0"/>
                <a:sym typeface="Helvetica"/>
              </a:rPr>
              <a:t>x</a:t>
            </a:r>
            <a:r>
              <a:rPr lang="en-US" baseline="-25000" dirty="0">
                <a:solidFill>
                  <a:srgbClr val="000000"/>
                </a:solidFill>
                <a:latin typeface="Calibri" charset="0"/>
                <a:ea typeface="Calibri" charset="0"/>
                <a:cs typeface="Calibri" charset="0"/>
              </a:rPr>
              <a:t>1</a:t>
            </a:r>
            <a:endParaRPr kumimoji="0" lang="en-US" sz="1800" b="0" i="0" u="none" strike="noStrike" cap="none" spc="0" normalizeH="0" baseline="0" dirty="0">
              <a:ln>
                <a:noFill/>
              </a:ln>
              <a:solidFill>
                <a:srgbClr val="000000"/>
              </a:solidFill>
              <a:effectLst/>
              <a:uFillTx/>
              <a:latin typeface="Calibri" charset="0"/>
              <a:ea typeface="Calibri" charset="0"/>
              <a:cs typeface="Calibri" charset="0"/>
              <a:sym typeface="Helvetica"/>
            </a:endParaRPr>
          </a:p>
        </p:txBody>
      </p:sp>
      <p:cxnSp>
        <p:nvCxnSpPr>
          <p:cNvPr id="24" name="Straight Arrow Connector 23"/>
          <p:cNvCxnSpPr/>
          <p:nvPr/>
        </p:nvCxnSpPr>
        <p:spPr>
          <a:xfrm flipH="1">
            <a:off x="2916608" y="2167128"/>
            <a:ext cx="1" cy="201168"/>
          </a:xfrm>
          <a:prstGeom prst="straightConnector1">
            <a:avLst/>
          </a:prstGeom>
          <a:noFill/>
          <a:ln w="25400" cap="flat">
            <a:solidFill>
              <a:schemeClr val="accent1"/>
            </a:solidFill>
            <a:prstDash val="solid"/>
            <a:bevel/>
            <a:tailEnd type="triangle"/>
          </a:ln>
          <a:effectLst/>
        </p:spPr>
        <p:style>
          <a:lnRef idx="0">
            <a:scrgbClr r="0" g="0" b="0"/>
          </a:lnRef>
          <a:fillRef idx="0">
            <a:scrgbClr r="0" g="0" b="0"/>
          </a:fillRef>
          <a:effectRef idx="0">
            <a:scrgbClr r="0" g="0" b="0"/>
          </a:effectRef>
          <a:fontRef idx="none"/>
        </p:style>
      </p:cxnSp>
      <p:cxnSp>
        <p:nvCxnSpPr>
          <p:cNvPr id="25" name="Straight Connector 24"/>
          <p:cNvCxnSpPr/>
          <p:nvPr/>
        </p:nvCxnSpPr>
        <p:spPr>
          <a:xfrm>
            <a:off x="3702281" y="2434189"/>
            <a:ext cx="0" cy="304800"/>
          </a:xfrm>
          <a:prstGeom prst="line">
            <a:avLst/>
          </a:prstGeom>
          <a:noFill/>
          <a:ln w="25400" cap="flat">
            <a:solidFill>
              <a:srgbClr val="4F81BD"/>
            </a:solidFill>
            <a:prstDash val="solid"/>
            <a:bevel/>
          </a:ln>
          <a:effectLst/>
        </p:spPr>
        <p:style>
          <a:lnRef idx="0">
            <a:scrgbClr r="0" g="0" b="0"/>
          </a:lnRef>
          <a:fillRef idx="0">
            <a:scrgbClr r="0" g="0" b="0"/>
          </a:fillRef>
          <a:effectRef idx="0">
            <a:scrgbClr r="0" g="0" b="0"/>
          </a:effectRef>
          <a:fontRef idx="none"/>
        </p:style>
      </p:cxnSp>
      <p:cxnSp>
        <p:nvCxnSpPr>
          <p:cNvPr id="26" name="Straight Connector 25"/>
          <p:cNvCxnSpPr/>
          <p:nvPr/>
        </p:nvCxnSpPr>
        <p:spPr>
          <a:xfrm>
            <a:off x="3647479" y="2434189"/>
            <a:ext cx="0" cy="304800"/>
          </a:xfrm>
          <a:prstGeom prst="line">
            <a:avLst/>
          </a:prstGeom>
          <a:noFill/>
          <a:ln w="25400" cap="flat">
            <a:solidFill>
              <a:schemeClr val="accent2"/>
            </a:solidFill>
            <a:prstDash val="solid"/>
            <a:bevel/>
          </a:ln>
          <a:effectLst/>
        </p:spPr>
        <p:style>
          <a:lnRef idx="0">
            <a:scrgbClr r="0" g="0" b="0"/>
          </a:lnRef>
          <a:fillRef idx="0">
            <a:scrgbClr r="0" g="0" b="0"/>
          </a:fillRef>
          <a:effectRef idx="0">
            <a:scrgbClr r="0" g="0" b="0"/>
          </a:effectRef>
          <a:fontRef idx="none"/>
        </p:style>
      </p:cxnSp>
      <p:sp>
        <p:nvSpPr>
          <p:cNvPr id="27" name="TextBox 26"/>
          <p:cNvSpPr txBox="1"/>
          <p:nvPr/>
        </p:nvSpPr>
        <p:spPr>
          <a:xfrm>
            <a:off x="3406549" y="2754640"/>
            <a:ext cx="4818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smtClean="0">
                <a:solidFill>
                  <a:srgbClr val="000000"/>
                </a:solidFill>
                <a:latin typeface="Calibri" charset="0"/>
                <a:ea typeface="Calibri" charset="0"/>
                <a:cs typeface="Calibri" charset="0"/>
              </a:rPr>
              <a:t>f</a:t>
            </a:r>
            <a:r>
              <a:rPr kumimoji="0" lang="en-US" sz="1800" b="0" i="0" u="none" strike="noStrike" cap="none" spc="0" normalizeH="0" baseline="0" dirty="0" smtClean="0">
                <a:ln>
                  <a:noFill/>
                </a:ln>
                <a:solidFill>
                  <a:srgbClr val="000000"/>
                </a:solidFill>
                <a:effectLst/>
                <a:uFillTx/>
                <a:latin typeface="Calibri" charset="0"/>
                <a:ea typeface="Calibri" charset="0"/>
                <a:cs typeface="Calibri" charset="0"/>
                <a:sym typeface="Helvetica"/>
              </a:rPr>
              <a:t>(x</a:t>
            </a:r>
            <a:r>
              <a:rPr lang="en-US" baseline="-25000" dirty="0">
                <a:solidFill>
                  <a:srgbClr val="000000"/>
                </a:solidFill>
                <a:latin typeface="Calibri" charset="0"/>
                <a:ea typeface="Calibri" charset="0"/>
                <a:cs typeface="Calibri" charset="0"/>
              </a:rPr>
              <a:t>2</a:t>
            </a:r>
            <a:r>
              <a:rPr kumimoji="0" lang="en-US" sz="1800" b="0" i="0" u="none" strike="noStrike" cap="none" spc="0" normalizeH="0" baseline="0" dirty="0" smtClean="0">
                <a:ln>
                  <a:noFill/>
                </a:ln>
                <a:solidFill>
                  <a:srgbClr val="000000"/>
                </a:solidFill>
                <a:effectLst/>
                <a:uFillTx/>
                <a:latin typeface="Calibri" charset="0"/>
                <a:ea typeface="Calibri" charset="0"/>
                <a:cs typeface="Calibri" charset="0"/>
                <a:sym typeface="Helvetica"/>
              </a:rPr>
              <a:t>)</a:t>
            </a:r>
            <a:endParaRPr kumimoji="0" lang="en-US" sz="1800" b="0" i="0" u="none" strike="noStrike" cap="none" spc="0" normalizeH="0" baseline="0" dirty="0">
              <a:ln>
                <a:noFill/>
              </a:ln>
              <a:solidFill>
                <a:srgbClr val="000000"/>
              </a:solidFill>
              <a:effectLst/>
              <a:uFillTx/>
              <a:latin typeface="Calibri" charset="0"/>
              <a:ea typeface="Calibri" charset="0"/>
              <a:cs typeface="Calibri" charset="0"/>
              <a:sym typeface="Helvetica"/>
            </a:endParaRPr>
          </a:p>
        </p:txBody>
      </p:sp>
      <p:sp>
        <p:nvSpPr>
          <p:cNvPr id="28" name="TextBox 27"/>
          <p:cNvSpPr txBox="1"/>
          <p:nvPr/>
        </p:nvSpPr>
        <p:spPr>
          <a:xfrm>
            <a:off x="3553389" y="1761454"/>
            <a:ext cx="529675"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Calibri" charset="0"/>
                <a:ea typeface="Calibri" charset="0"/>
                <a:cs typeface="Calibri" charset="0"/>
                <a:sym typeface="Helvetica"/>
              </a:rPr>
              <a:t>x</a:t>
            </a:r>
            <a:r>
              <a:rPr lang="en-US" baseline="-25000" dirty="0">
                <a:solidFill>
                  <a:srgbClr val="000000"/>
                </a:solidFill>
                <a:latin typeface="Calibri" charset="0"/>
                <a:ea typeface="Calibri" charset="0"/>
                <a:cs typeface="Calibri" charset="0"/>
              </a:rPr>
              <a:t>2</a:t>
            </a:r>
            <a:endParaRPr kumimoji="0" lang="en-US" sz="1800" b="0" i="0" u="none" strike="noStrike" cap="none" spc="0" normalizeH="0" baseline="0" dirty="0">
              <a:ln>
                <a:noFill/>
              </a:ln>
              <a:solidFill>
                <a:srgbClr val="000000"/>
              </a:solidFill>
              <a:effectLst/>
              <a:uFillTx/>
              <a:latin typeface="Calibri" charset="0"/>
              <a:ea typeface="Calibri" charset="0"/>
              <a:cs typeface="Calibri" charset="0"/>
              <a:sym typeface="Helvetica"/>
            </a:endParaRPr>
          </a:p>
        </p:txBody>
      </p:sp>
      <p:cxnSp>
        <p:nvCxnSpPr>
          <p:cNvPr id="29" name="Straight Arrow Connector 28"/>
          <p:cNvCxnSpPr/>
          <p:nvPr/>
        </p:nvCxnSpPr>
        <p:spPr>
          <a:xfrm flipH="1">
            <a:off x="3703320" y="2167128"/>
            <a:ext cx="1" cy="201168"/>
          </a:xfrm>
          <a:prstGeom prst="straightConnector1">
            <a:avLst/>
          </a:prstGeom>
          <a:noFill/>
          <a:ln w="25400" cap="flat">
            <a:solidFill>
              <a:schemeClr val="accent1"/>
            </a:solidFill>
            <a:prstDash val="solid"/>
            <a:bevel/>
            <a:tailEnd type="triangle"/>
          </a:ln>
          <a:effectLst/>
        </p:spPr>
        <p:style>
          <a:lnRef idx="0">
            <a:scrgbClr r="0" g="0" b="0"/>
          </a:lnRef>
          <a:fillRef idx="0">
            <a:scrgbClr r="0" g="0" b="0"/>
          </a:fillRef>
          <a:effectRef idx="0">
            <a:scrgbClr r="0" g="0" b="0"/>
          </a:effectRef>
          <a:fontRef idx="none"/>
        </p:style>
      </p:cxnSp>
      <p:cxnSp>
        <p:nvCxnSpPr>
          <p:cNvPr id="30" name="Straight Connector 29"/>
          <p:cNvCxnSpPr/>
          <p:nvPr/>
        </p:nvCxnSpPr>
        <p:spPr>
          <a:xfrm>
            <a:off x="6214052" y="2434189"/>
            <a:ext cx="0" cy="304800"/>
          </a:xfrm>
          <a:prstGeom prst="line">
            <a:avLst/>
          </a:prstGeom>
          <a:noFill/>
          <a:ln w="25400" cap="flat">
            <a:solidFill>
              <a:srgbClr val="4F81BD"/>
            </a:solidFill>
            <a:prstDash val="solid"/>
            <a:bevel/>
          </a:ln>
          <a:effectLst/>
        </p:spPr>
        <p:style>
          <a:lnRef idx="0">
            <a:scrgbClr r="0" g="0" b="0"/>
          </a:lnRef>
          <a:fillRef idx="0">
            <a:scrgbClr r="0" g="0" b="0"/>
          </a:fillRef>
          <a:effectRef idx="0">
            <a:scrgbClr r="0" g="0" b="0"/>
          </a:effectRef>
          <a:fontRef idx="none"/>
        </p:style>
      </p:cxnSp>
      <p:cxnSp>
        <p:nvCxnSpPr>
          <p:cNvPr id="31" name="Straight Connector 30"/>
          <p:cNvCxnSpPr/>
          <p:nvPr/>
        </p:nvCxnSpPr>
        <p:spPr>
          <a:xfrm>
            <a:off x="6157914" y="2434189"/>
            <a:ext cx="0" cy="304800"/>
          </a:xfrm>
          <a:prstGeom prst="line">
            <a:avLst/>
          </a:prstGeom>
          <a:noFill/>
          <a:ln w="25400" cap="flat">
            <a:solidFill>
              <a:schemeClr val="accent2"/>
            </a:solidFill>
            <a:prstDash val="solid"/>
            <a:bevel/>
          </a:ln>
          <a:effectLst/>
        </p:spPr>
        <p:style>
          <a:lnRef idx="0">
            <a:scrgbClr r="0" g="0" b="0"/>
          </a:lnRef>
          <a:fillRef idx="0">
            <a:scrgbClr r="0" g="0" b="0"/>
          </a:fillRef>
          <a:effectRef idx="0">
            <a:scrgbClr r="0" g="0" b="0"/>
          </a:effectRef>
          <a:fontRef idx="none"/>
        </p:style>
      </p:cxnSp>
      <p:sp>
        <p:nvSpPr>
          <p:cNvPr id="32" name="TextBox 31"/>
          <p:cNvSpPr txBox="1"/>
          <p:nvPr/>
        </p:nvSpPr>
        <p:spPr>
          <a:xfrm>
            <a:off x="5946549" y="2754628"/>
            <a:ext cx="4818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smtClean="0">
                <a:solidFill>
                  <a:srgbClr val="000000"/>
                </a:solidFill>
                <a:latin typeface="Calibri" charset="0"/>
                <a:ea typeface="Calibri" charset="0"/>
                <a:cs typeface="Calibri" charset="0"/>
              </a:rPr>
              <a:t>f</a:t>
            </a:r>
            <a:r>
              <a:rPr kumimoji="0" lang="en-US" sz="1800" b="0" i="0" u="none" strike="noStrike" cap="none" spc="0" normalizeH="0" baseline="0" dirty="0" smtClean="0">
                <a:ln>
                  <a:noFill/>
                </a:ln>
                <a:solidFill>
                  <a:srgbClr val="000000"/>
                </a:solidFill>
                <a:effectLst/>
                <a:uFillTx/>
                <a:latin typeface="Calibri" charset="0"/>
                <a:ea typeface="Calibri" charset="0"/>
                <a:cs typeface="Calibri" charset="0"/>
                <a:sym typeface="Helvetica"/>
              </a:rPr>
              <a:t>(x</a:t>
            </a:r>
            <a:r>
              <a:rPr lang="en-US" baseline="-25000" dirty="0">
                <a:solidFill>
                  <a:srgbClr val="000000"/>
                </a:solidFill>
                <a:latin typeface="Calibri" charset="0"/>
                <a:ea typeface="Calibri" charset="0"/>
                <a:cs typeface="Calibri" charset="0"/>
              </a:rPr>
              <a:t>3</a:t>
            </a:r>
            <a:r>
              <a:rPr kumimoji="0" lang="en-US" sz="1800" b="0" i="0" u="none" strike="noStrike" cap="none" spc="0" normalizeH="0" baseline="0" dirty="0" smtClean="0">
                <a:ln>
                  <a:noFill/>
                </a:ln>
                <a:solidFill>
                  <a:srgbClr val="000000"/>
                </a:solidFill>
                <a:effectLst/>
                <a:uFillTx/>
                <a:latin typeface="Calibri" charset="0"/>
                <a:ea typeface="Calibri" charset="0"/>
                <a:cs typeface="Calibri" charset="0"/>
                <a:sym typeface="Helvetica"/>
              </a:rPr>
              <a:t>)</a:t>
            </a:r>
            <a:endParaRPr kumimoji="0" lang="en-US" sz="1800" b="0" i="0" u="none" strike="noStrike" cap="none" spc="0" normalizeH="0" baseline="0" dirty="0">
              <a:ln>
                <a:noFill/>
              </a:ln>
              <a:solidFill>
                <a:srgbClr val="000000"/>
              </a:solidFill>
              <a:effectLst/>
              <a:uFillTx/>
              <a:latin typeface="Calibri" charset="0"/>
              <a:ea typeface="Calibri" charset="0"/>
              <a:cs typeface="Calibri" charset="0"/>
              <a:sym typeface="Helvetica"/>
            </a:endParaRPr>
          </a:p>
        </p:txBody>
      </p:sp>
      <p:sp>
        <p:nvSpPr>
          <p:cNvPr id="33" name="TextBox 32"/>
          <p:cNvSpPr txBox="1"/>
          <p:nvPr/>
        </p:nvSpPr>
        <p:spPr>
          <a:xfrm>
            <a:off x="6071120" y="1761087"/>
            <a:ext cx="529675"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Calibri" charset="0"/>
                <a:ea typeface="Calibri" charset="0"/>
                <a:cs typeface="Calibri" charset="0"/>
                <a:sym typeface="Helvetica"/>
              </a:rPr>
              <a:t>x</a:t>
            </a:r>
            <a:r>
              <a:rPr lang="en-US" baseline="-25000" dirty="0">
                <a:solidFill>
                  <a:srgbClr val="000000"/>
                </a:solidFill>
                <a:latin typeface="Calibri" charset="0"/>
                <a:ea typeface="Calibri" charset="0"/>
                <a:cs typeface="Calibri" charset="0"/>
              </a:rPr>
              <a:t>3</a:t>
            </a:r>
            <a:endParaRPr kumimoji="0" lang="en-US" sz="1800" b="0" i="0" u="none" strike="noStrike" cap="none" spc="0" normalizeH="0" baseline="0" dirty="0">
              <a:ln>
                <a:noFill/>
              </a:ln>
              <a:solidFill>
                <a:srgbClr val="000000"/>
              </a:solidFill>
              <a:effectLst/>
              <a:uFillTx/>
              <a:latin typeface="Calibri" charset="0"/>
              <a:ea typeface="Calibri" charset="0"/>
              <a:cs typeface="Calibri" charset="0"/>
              <a:sym typeface="Helvetica"/>
            </a:endParaRPr>
          </a:p>
        </p:txBody>
      </p:sp>
      <p:cxnSp>
        <p:nvCxnSpPr>
          <p:cNvPr id="34" name="Straight Arrow Connector 33"/>
          <p:cNvCxnSpPr/>
          <p:nvPr/>
        </p:nvCxnSpPr>
        <p:spPr>
          <a:xfrm flipH="1">
            <a:off x="6217920" y="2167128"/>
            <a:ext cx="1" cy="201168"/>
          </a:xfrm>
          <a:prstGeom prst="straightConnector1">
            <a:avLst/>
          </a:prstGeom>
          <a:noFill/>
          <a:ln w="25400" cap="flat">
            <a:solidFill>
              <a:schemeClr val="accent1"/>
            </a:solidFill>
            <a:prstDash val="solid"/>
            <a:bevel/>
            <a:tailEnd type="triangle"/>
          </a:ln>
          <a:effectLst/>
        </p:spPr>
        <p:style>
          <a:lnRef idx="0">
            <a:scrgbClr r="0" g="0" b="0"/>
          </a:lnRef>
          <a:fillRef idx="0">
            <a:scrgbClr r="0" g="0" b="0"/>
          </a:fillRef>
          <a:effectRef idx="0">
            <a:scrgbClr r="0" g="0" b="0"/>
          </a:effectRef>
          <a:fontRef idx="none"/>
        </p:style>
      </p:cxnSp>
      <p:cxnSp>
        <p:nvCxnSpPr>
          <p:cNvPr id="35" name="Straight Connector 34"/>
          <p:cNvCxnSpPr/>
          <p:nvPr/>
        </p:nvCxnSpPr>
        <p:spPr>
          <a:xfrm>
            <a:off x="7742087" y="2434189"/>
            <a:ext cx="0" cy="304800"/>
          </a:xfrm>
          <a:prstGeom prst="line">
            <a:avLst/>
          </a:prstGeom>
          <a:noFill/>
          <a:ln w="25400" cap="flat">
            <a:solidFill>
              <a:srgbClr val="4F81BD"/>
            </a:solidFill>
            <a:prstDash val="solid"/>
            <a:bevel/>
          </a:ln>
          <a:effectLst/>
        </p:spPr>
        <p:style>
          <a:lnRef idx="0">
            <a:scrgbClr r="0" g="0" b="0"/>
          </a:lnRef>
          <a:fillRef idx="0">
            <a:scrgbClr r="0" g="0" b="0"/>
          </a:fillRef>
          <a:effectRef idx="0">
            <a:scrgbClr r="0" g="0" b="0"/>
          </a:effectRef>
          <a:fontRef idx="none"/>
        </p:style>
      </p:cxnSp>
      <p:cxnSp>
        <p:nvCxnSpPr>
          <p:cNvPr id="36" name="Straight Connector 35"/>
          <p:cNvCxnSpPr/>
          <p:nvPr/>
        </p:nvCxnSpPr>
        <p:spPr>
          <a:xfrm>
            <a:off x="7918793" y="2431999"/>
            <a:ext cx="0" cy="304800"/>
          </a:xfrm>
          <a:prstGeom prst="line">
            <a:avLst/>
          </a:prstGeom>
          <a:noFill/>
          <a:ln w="25400" cap="flat">
            <a:solidFill>
              <a:schemeClr val="accent2"/>
            </a:solidFill>
            <a:prstDash val="solid"/>
            <a:bevel/>
          </a:ln>
          <a:effectLst/>
        </p:spPr>
        <p:style>
          <a:lnRef idx="0">
            <a:scrgbClr r="0" g="0" b="0"/>
          </a:lnRef>
          <a:fillRef idx="0">
            <a:scrgbClr r="0" g="0" b="0"/>
          </a:fillRef>
          <a:effectRef idx="0">
            <a:scrgbClr r="0" g="0" b="0"/>
          </a:effectRef>
          <a:fontRef idx="none"/>
        </p:style>
      </p:cxnSp>
      <p:sp>
        <p:nvSpPr>
          <p:cNvPr id="37" name="TextBox 36"/>
          <p:cNvSpPr txBox="1"/>
          <p:nvPr/>
        </p:nvSpPr>
        <p:spPr>
          <a:xfrm>
            <a:off x="7663402" y="2752187"/>
            <a:ext cx="48185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smtClean="0">
                <a:solidFill>
                  <a:srgbClr val="000000"/>
                </a:solidFill>
                <a:latin typeface="Calibri" charset="0"/>
                <a:ea typeface="Calibri" charset="0"/>
                <a:cs typeface="Calibri" charset="0"/>
              </a:rPr>
              <a:t>f</a:t>
            </a:r>
            <a:r>
              <a:rPr kumimoji="0" lang="en-US" sz="1800" b="0" i="0" u="none" strike="noStrike" cap="none" spc="0" normalizeH="0" baseline="0" dirty="0" smtClean="0">
                <a:ln>
                  <a:noFill/>
                </a:ln>
                <a:solidFill>
                  <a:srgbClr val="000000"/>
                </a:solidFill>
                <a:effectLst/>
                <a:uFillTx/>
                <a:latin typeface="Calibri" charset="0"/>
                <a:ea typeface="Calibri" charset="0"/>
                <a:cs typeface="Calibri" charset="0"/>
                <a:sym typeface="Helvetica"/>
              </a:rPr>
              <a:t>(x</a:t>
            </a:r>
            <a:r>
              <a:rPr lang="en-US" baseline="-25000" dirty="0">
                <a:solidFill>
                  <a:srgbClr val="000000"/>
                </a:solidFill>
                <a:latin typeface="Calibri" charset="0"/>
                <a:ea typeface="Calibri" charset="0"/>
                <a:cs typeface="Calibri" charset="0"/>
              </a:rPr>
              <a:t>5</a:t>
            </a:r>
            <a:r>
              <a:rPr kumimoji="0" lang="en-US" sz="1800" b="0" i="0" u="none" strike="noStrike" cap="none" spc="0" normalizeH="0" baseline="0" dirty="0" smtClean="0">
                <a:ln>
                  <a:noFill/>
                </a:ln>
                <a:solidFill>
                  <a:srgbClr val="000000"/>
                </a:solidFill>
                <a:effectLst/>
                <a:uFillTx/>
                <a:latin typeface="Calibri" charset="0"/>
                <a:ea typeface="Calibri" charset="0"/>
                <a:cs typeface="Calibri" charset="0"/>
                <a:sym typeface="Helvetica"/>
              </a:rPr>
              <a:t>)</a:t>
            </a:r>
            <a:endParaRPr kumimoji="0" lang="en-US" sz="1800" b="0" i="0" u="none" strike="noStrike" cap="none" spc="0" normalizeH="0" baseline="0" dirty="0">
              <a:ln>
                <a:noFill/>
              </a:ln>
              <a:solidFill>
                <a:srgbClr val="000000"/>
              </a:solidFill>
              <a:effectLst/>
              <a:uFillTx/>
              <a:latin typeface="Calibri" charset="0"/>
              <a:ea typeface="Calibri" charset="0"/>
              <a:cs typeface="Calibri" charset="0"/>
              <a:sym typeface="Helvetica"/>
            </a:endParaRPr>
          </a:p>
        </p:txBody>
      </p:sp>
      <p:sp>
        <p:nvSpPr>
          <p:cNvPr id="38" name="TextBox 37"/>
          <p:cNvSpPr txBox="1"/>
          <p:nvPr/>
        </p:nvSpPr>
        <p:spPr>
          <a:xfrm>
            <a:off x="7640188" y="1761087"/>
            <a:ext cx="529675"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Calibri" charset="0"/>
                <a:ea typeface="Calibri" charset="0"/>
                <a:cs typeface="Calibri" charset="0"/>
                <a:sym typeface="Helvetica"/>
              </a:rPr>
              <a:t>x</a:t>
            </a:r>
            <a:r>
              <a:rPr lang="en-US" baseline="-25000" dirty="0">
                <a:solidFill>
                  <a:srgbClr val="000000"/>
                </a:solidFill>
                <a:latin typeface="Calibri" charset="0"/>
                <a:ea typeface="Calibri" charset="0"/>
                <a:cs typeface="Calibri" charset="0"/>
              </a:rPr>
              <a:t>5</a:t>
            </a:r>
            <a:endParaRPr kumimoji="0" lang="en-US" sz="1800" b="0" i="0" u="none" strike="noStrike" cap="none" spc="0" normalizeH="0" baseline="0" dirty="0">
              <a:ln>
                <a:noFill/>
              </a:ln>
              <a:solidFill>
                <a:srgbClr val="000000"/>
              </a:solidFill>
              <a:effectLst/>
              <a:uFillTx/>
              <a:latin typeface="Calibri" charset="0"/>
              <a:ea typeface="Calibri" charset="0"/>
              <a:cs typeface="Calibri" charset="0"/>
              <a:sym typeface="Helvetica"/>
            </a:endParaRPr>
          </a:p>
        </p:txBody>
      </p:sp>
      <p:cxnSp>
        <p:nvCxnSpPr>
          <p:cNvPr id="39" name="Straight Arrow Connector 38"/>
          <p:cNvCxnSpPr/>
          <p:nvPr/>
        </p:nvCxnSpPr>
        <p:spPr>
          <a:xfrm flipH="1">
            <a:off x="7744968" y="2167128"/>
            <a:ext cx="1" cy="201168"/>
          </a:xfrm>
          <a:prstGeom prst="straightConnector1">
            <a:avLst/>
          </a:prstGeom>
          <a:noFill/>
          <a:ln w="25400" cap="flat">
            <a:solidFill>
              <a:schemeClr val="accent1"/>
            </a:solidFill>
            <a:prstDash val="solid"/>
            <a:bevel/>
            <a:tailEnd type="triangle"/>
          </a:ln>
          <a:effectLst/>
        </p:spPr>
        <p:style>
          <a:lnRef idx="0">
            <a:scrgbClr r="0" g="0" b="0"/>
          </a:lnRef>
          <a:fillRef idx="0">
            <a:scrgbClr r="0" g="0" b="0"/>
          </a:fillRef>
          <a:effectRef idx="0">
            <a:scrgbClr r="0" g="0" b="0"/>
          </a:effectRef>
          <a:fontRef idx="none"/>
        </p:style>
      </p:cxnSp>
      <p:cxnSp>
        <p:nvCxnSpPr>
          <p:cNvPr id="40" name="Straight Arrow Connector 39"/>
          <p:cNvCxnSpPr/>
          <p:nvPr/>
        </p:nvCxnSpPr>
        <p:spPr>
          <a:xfrm>
            <a:off x="1772813" y="5359488"/>
            <a:ext cx="6644640" cy="0"/>
          </a:xfrm>
          <a:prstGeom prst="straightConnector1">
            <a:avLst/>
          </a:prstGeom>
          <a:noFill/>
          <a:ln w="25400" cap="flat">
            <a:solidFill>
              <a:srgbClr val="4F81BD"/>
            </a:solidFill>
            <a:prstDash val="solid"/>
            <a:bevel/>
            <a:headEnd type="triangle"/>
            <a:tailEnd type="triangle"/>
          </a:ln>
          <a:effectLst/>
        </p:spPr>
        <p:style>
          <a:lnRef idx="0">
            <a:scrgbClr r="0" g="0" b="0"/>
          </a:lnRef>
          <a:fillRef idx="0">
            <a:scrgbClr r="0" g="0" b="0"/>
          </a:fillRef>
          <a:effectRef idx="0">
            <a:scrgbClr r="0" g="0" b="0"/>
          </a:effectRef>
          <a:fontRef idx="none"/>
        </p:style>
      </p:cxnSp>
      <p:cxnSp>
        <p:nvCxnSpPr>
          <p:cNvPr id="41" name="Straight Connector 40"/>
          <p:cNvCxnSpPr/>
          <p:nvPr/>
        </p:nvCxnSpPr>
        <p:spPr>
          <a:xfrm>
            <a:off x="5008010" y="5234816"/>
            <a:ext cx="0" cy="304800"/>
          </a:xfrm>
          <a:prstGeom prst="line">
            <a:avLst/>
          </a:prstGeom>
          <a:noFill/>
          <a:ln w="25400" cap="flat">
            <a:solidFill>
              <a:srgbClr val="4F81BD"/>
            </a:solidFill>
            <a:prstDash val="solid"/>
            <a:bevel/>
          </a:ln>
          <a:effectLst/>
        </p:spPr>
        <p:style>
          <a:lnRef idx="0">
            <a:scrgbClr r="0" g="0" b="0"/>
          </a:lnRef>
          <a:fillRef idx="0">
            <a:scrgbClr r="0" g="0" b="0"/>
          </a:fillRef>
          <a:effectRef idx="0">
            <a:scrgbClr r="0" g="0" b="0"/>
          </a:effectRef>
          <a:fontRef idx="none"/>
        </p:style>
      </p:cxnSp>
      <p:cxnSp>
        <p:nvCxnSpPr>
          <p:cNvPr id="42" name="Straight Connector 41"/>
          <p:cNvCxnSpPr/>
          <p:nvPr/>
        </p:nvCxnSpPr>
        <p:spPr>
          <a:xfrm rot="10800000">
            <a:off x="4855727" y="5234815"/>
            <a:ext cx="0" cy="304800"/>
          </a:xfrm>
          <a:prstGeom prst="line">
            <a:avLst/>
          </a:prstGeom>
          <a:noFill/>
          <a:ln w="25400" cap="flat">
            <a:solidFill>
              <a:schemeClr val="accent2"/>
            </a:solidFill>
            <a:prstDash val="solid"/>
            <a:bevel/>
          </a:ln>
          <a:effectLst/>
        </p:spPr>
        <p:style>
          <a:lnRef idx="0">
            <a:scrgbClr r="0" g="0" b="0"/>
          </a:lnRef>
          <a:fillRef idx="0">
            <a:scrgbClr r="0" g="0" b="0"/>
          </a:fillRef>
          <a:effectRef idx="0">
            <a:scrgbClr r="0" g="0" b="0"/>
          </a:effectRef>
          <a:fontRef idx="none"/>
        </p:style>
      </p:cxnSp>
      <p:sp>
        <p:nvSpPr>
          <p:cNvPr id="43" name="TextBox 42"/>
          <p:cNvSpPr txBox="1"/>
          <p:nvPr/>
        </p:nvSpPr>
        <p:spPr>
          <a:xfrm>
            <a:off x="4775733" y="5749733"/>
            <a:ext cx="43362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smtClean="0">
                <a:solidFill>
                  <a:srgbClr val="000000"/>
                </a:solidFill>
                <a:latin typeface="Calibri" charset="0"/>
                <a:ea typeface="Calibri" charset="0"/>
                <a:cs typeface="Calibri" charset="0"/>
              </a:rPr>
              <a:t>s</a:t>
            </a:r>
            <a:r>
              <a:rPr kumimoji="0" lang="en-US" sz="1800" b="0" i="0" u="none" strike="noStrike" cap="none" spc="0" normalizeH="0" baseline="-25000" dirty="0" smtClean="0">
                <a:ln>
                  <a:noFill/>
                </a:ln>
                <a:solidFill>
                  <a:srgbClr val="000000"/>
                </a:solidFill>
                <a:effectLst/>
                <a:uFillTx/>
                <a:latin typeface="Calibri" charset="0"/>
                <a:ea typeface="Calibri" charset="0"/>
                <a:cs typeface="Calibri" charset="0"/>
                <a:sym typeface="Helvetica"/>
              </a:rPr>
              <a:t>0</a:t>
            </a:r>
            <a:endParaRPr kumimoji="0" lang="en-US" sz="1800" b="0" i="0" u="none" strike="noStrike" cap="none" spc="0" normalizeH="0" baseline="0" dirty="0">
              <a:ln>
                <a:noFill/>
              </a:ln>
              <a:solidFill>
                <a:srgbClr val="000000"/>
              </a:solidFill>
              <a:effectLst/>
              <a:uFillTx/>
              <a:latin typeface="Calibri" charset="0"/>
              <a:ea typeface="Calibri" charset="0"/>
              <a:cs typeface="Calibri" charset="0"/>
              <a:sym typeface="Helvetica"/>
            </a:endParaRPr>
          </a:p>
        </p:txBody>
      </p:sp>
      <p:cxnSp>
        <p:nvCxnSpPr>
          <p:cNvPr id="44" name="Straight Arrow Connector 43"/>
          <p:cNvCxnSpPr/>
          <p:nvPr/>
        </p:nvCxnSpPr>
        <p:spPr>
          <a:xfrm flipV="1">
            <a:off x="4853983" y="5631003"/>
            <a:ext cx="0" cy="164592"/>
          </a:xfrm>
          <a:prstGeom prst="straightConnector1">
            <a:avLst/>
          </a:prstGeom>
          <a:noFill/>
          <a:ln w="25400" cap="flat">
            <a:solidFill>
              <a:schemeClr val="accent2"/>
            </a:solidFill>
            <a:prstDash val="solid"/>
            <a:bevel/>
            <a:tailEnd type="triangle"/>
          </a:ln>
          <a:effectLst/>
        </p:spPr>
        <p:style>
          <a:lnRef idx="0">
            <a:scrgbClr r="0" g="0" b="0"/>
          </a:lnRef>
          <a:fillRef idx="0">
            <a:scrgbClr r="0" g="0" b="0"/>
          </a:fillRef>
          <a:effectRef idx="0">
            <a:scrgbClr r="0" g="0" b="0"/>
          </a:effectRef>
          <a:fontRef idx="none"/>
        </p:style>
      </p:cxnSp>
      <p:cxnSp>
        <p:nvCxnSpPr>
          <p:cNvPr id="45" name="Straight Connector 44"/>
          <p:cNvCxnSpPr/>
          <p:nvPr/>
        </p:nvCxnSpPr>
        <p:spPr>
          <a:xfrm rot="10800000">
            <a:off x="5088004" y="5229042"/>
            <a:ext cx="0" cy="304800"/>
          </a:xfrm>
          <a:prstGeom prst="line">
            <a:avLst/>
          </a:prstGeom>
          <a:noFill/>
          <a:ln w="25400" cap="flat">
            <a:solidFill>
              <a:schemeClr val="accent2"/>
            </a:solidFill>
            <a:prstDash val="solid"/>
            <a:bevel/>
          </a:ln>
          <a:effectLst/>
        </p:spPr>
        <p:style>
          <a:lnRef idx="0">
            <a:scrgbClr r="0" g="0" b="0"/>
          </a:lnRef>
          <a:fillRef idx="0">
            <a:scrgbClr r="0" g="0" b="0"/>
          </a:fillRef>
          <a:effectRef idx="0">
            <a:scrgbClr r="0" g="0" b="0"/>
          </a:effectRef>
          <a:fontRef idx="none"/>
        </p:style>
      </p:cxnSp>
      <p:sp>
        <p:nvSpPr>
          <p:cNvPr id="46" name="TextBox 45"/>
          <p:cNvSpPr txBox="1"/>
          <p:nvPr/>
        </p:nvSpPr>
        <p:spPr>
          <a:xfrm>
            <a:off x="5008010" y="5743960"/>
            <a:ext cx="43362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smtClean="0">
                <a:solidFill>
                  <a:srgbClr val="000000"/>
                </a:solidFill>
                <a:latin typeface="Calibri" charset="0"/>
                <a:ea typeface="Calibri" charset="0"/>
                <a:cs typeface="Calibri" charset="0"/>
              </a:rPr>
              <a:t>s</a:t>
            </a:r>
            <a:r>
              <a:rPr lang="en-US" baseline="-25000" dirty="0">
                <a:solidFill>
                  <a:srgbClr val="000000"/>
                </a:solidFill>
                <a:latin typeface="Calibri" charset="0"/>
                <a:ea typeface="Calibri" charset="0"/>
                <a:cs typeface="Calibri" charset="0"/>
              </a:rPr>
              <a:t>2</a:t>
            </a:r>
            <a:endParaRPr kumimoji="0" lang="en-US" sz="1800" b="0" i="0" u="none" strike="noStrike" cap="none" spc="0" normalizeH="0" baseline="0" dirty="0">
              <a:ln>
                <a:noFill/>
              </a:ln>
              <a:solidFill>
                <a:srgbClr val="000000"/>
              </a:solidFill>
              <a:effectLst/>
              <a:uFillTx/>
              <a:latin typeface="Calibri" charset="0"/>
              <a:ea typeface="Calibri" charset="0"/>
              <a:cs typeface="Calibri" charset="0"/>
              <a:sym typeface="Helvetica"/>
            </a:endParaRPr>
          </a:p>
        </p:txBody>
      </p:sp>
      <p:cxnSp>
        <p:nvCxnSpPr>
          <p:cNvPr id="47" name="Straight Arrow Connector 46"/>
          <p:cNvCxnSpPr/>
          <p:nvPr/>
        </p:nvCxnSpPr>
        <p:spPr>
          <a:xfrm flipV="1">
            <a:off x="5086260" y="5625230"/>
            <a:ext cx="0" cy="164592"/>
          </a:xfrm>
          <a:prstGeom prst="straightConnector1">
            <a:avLst/>
          </a:prstGeom>
          <a:noFill/>
          <a:ln w="25400" cap="flat">
            <a:solidFill>
              <a:schemeClr val="accent2"/>
            </a:solidFill>
            <a:prstDash val="solid"/>
            <a:bevel/>
            <a:tailEnd type="triangle"/>
          </a:ln>
          <a:effectLst/>
        </p:spPr>
        <p:style>
          <a:lnRef idx="0">
            <a:scrgbClr r="0" g="0" b="0"/>
          </a:lnRef>
          <a:fillRef idx="0">
            <a:scrgbClr r="0" g="0" b="0"/>
          </a:fillRef>
          <a:effectRef idx="0">
            <a:scrgbClr r="0" g="0" b="0"/>
          </a:effectRef>
          <a:fontRef idx="none"/>
        </p:style>
      </p:cxnSp>
      <p:cxnSp>
        <p:nvCxnSpPr>
          <p:cNvPr id="48" name="Straight Connector 47"/>
          <p:cNvCxnSpPr/>
          <p:nvPr/>
        </p:nvCxnSpPr>
        <p:spPr>
          <a:xfrm rot="10800000">
            <a:off x="5319187" y="5223269"/>
            <a:ext cx="0" cy="304800"/>
          </a:xfrm>
          <a:prstGeom prst="line">
            <a:avLst/>
          </a:prstGeom>
          <a:noFill/>
          <a:ln w="25400" cap="flat">
            <a:solidFill>
              <a:schemeClr val="accent2"/>
            </a:solidFill>
            <a:prstDash val="solid"/>
            <a:bevel/>
          </a:ln>
          <a:effectLst/>
        </p:spPr>
        <p:style>
          <a:lnRef idx="0">
            <a:scrgbClr r="0" g="0" b="0"/>
          </a:lnRef>
          <a:fillRef idx="0">
            <a:scrgbClr r="0" g="0" b="0"/>
          </a:fillRef>
          <a:effectRef idx="0">
            <a:scrgbClr r="0" g="0" b="0"/>
          </a:effectRef>
          <a:fontRef idx="none"/>
        </p:style>
      </p:cxnSp>
      <p:sp>
        <p:nvSpPr>
          <p:cNvPr id="49" name="TextBox 48"/>
          <p:cNvSpPr txBox="1"/>
          <p:nvPr/>
        </p:nvSpPr>
        <p:spPr>
          <a:xfrm>
            <a:off x="5239193" y="5738187"/>
            <a:ext cx="43362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smtClean="0">
                <a:solidFill>
                  <a:srgbClr val="000000"/>
                </a:solidFill>
                <a:latin typeface="Calibri" charset="0"/>
                <a:ea typeface="Calibri" charset="0"/>
                <a:cs typeface="Calibri" charset="0"/>
              </a:rPr>
              <a:t>s</a:t>
            </a:r>
            <a:r>
              <a:rPr lang="en-US" baseline="-25000" dirty="0">
                <a:solidFill>
                  <a:srgbClr val="000000"/>
                </a:solidFill>
                <a:latin typeface="Calibri" charset="0"/>
                <a:ea typeface="Calibri" charset="0"/>
                <a:cs typeface="Calibri" charset="0"/>
              </a:rPr>
              <a:t>3</a:t>
            </a:r>
            <a:endParaRPr kumimoji="0" lang="en-US" sz="1800" b="0" i="0" u="none" strike="noStrike" cap="none" spc="0" normalizeH="0" baseline="0" dirty="0">
              <a:ln>
                <a:noFill/>
              </a:ln>
              <a:solidFill>
                <a:srgbClr val="000000"/>
              </a:solidFill>
              <a:effectLst/>
              <a:uFillTx/>
              <a:latin typeface="Calibri" charset="0"/>
              <a:ea typeface="Calibri" charset="0"/>
              <a:cs typeface="Calibri" charset="0"/>
              <a:sym typeface="Helvetica"/>
            </a:endParaRPr>
          </a:p>
        </p:txBody>
      </p:sp>
      <p:cxnSp>
        <p:nvCxnSpPr>
          <p:cNvPr id="50" name="Straight Arrow Connector 49"/>
          <p:cNvCxnSpPr/>
          <p:nvPr/>
        </p:nvCxnSpPr>
        <p:spPr>
          <a:xfrm flipV="1">
            <a:off x="5317443" y="5619457"/>
            <a:ext cx="0" cy="164592"/>
          </a:xfrm>
          <a:prstGeom prst="straightConnector1">
            <a:avLst/>
          </a:prstGeom>
          <a:noFill/>
          <a:ln w="25400" cap="flat">
            <a:solidFill>
              <a:schemeClr val="accent2"/>
            </a:solidFill>
            <a:prstDash val="solid"/>
            <a:bevel/>
            <a:tailEnd type="triangle"/>
          </a:ln>
          <a:effectLst/>
        </p:spPr>
        <p:style>
          <a:lnRef idx="0">
            <a:scrgbClr r="0" g="0" b="0"/>
          </a:lnRef>
          <a:fillRef idx="0">
            <a:scrgbClr r="0" g="0" b="0"/>
          </a:fillRef>
          <a:effectRef idx="0">
            <a:scrgbClr r="0" g="0" b="0"/>
          </a:effectRef>
          <a:fontRef idx="none"/>
        </p:style>
      </p:cxnSp>
      <p:cxnSp>
        <p:nvCxnSpPr>
          <p:cNvPr id="51" name="Straight Connector 50"/>
          <p:cNvCxnSpPr/>
          <p:nvPr/>
        </p:nvCxnSpPr>
        <p:spPr>
          <a:xfrm rot="10800000">
            <a:off x="4190368" y="5223269"/>
            <a:ext cx="0" cy="304800"/>
          </a:xfrm>
          <a:prstGeom prst="line">
            <a:avLst/>
          </a:prstGeom>
          <a:noFill/>
          <a:ln w="25400" cap="flat">
            <a:solidFill>
              <a:schemeClr val="accent2"/>
            </a:solidFill>
            <a:prstDash val="solid"/>
            <a:bevel/>
          </a:ln>
          <a:effectLst/>
        </p:spPr>
        <p:style>
          <a:lnRef idx="0">
            <a:scrgbClr r="0" g="0" b="0"/>
          </a:lnRef>
          <a:fillRef idx="0">
            <a:scrgbClr r="0" g="0" b="0"/>
          </a:fillRef>
          <a:effectRef idx="0">
            <a:scrgbClr r="0" g="0" b="0"/>
          </a:effectRef>
          <a:fontRef idx="none"/>
        </p:style>
      </p:cxnSp>
      <p:sp>
        <p:nvSpPr>
          <p:cNvPr id="52" name="TextBox 51"/>
          <p:cNvSpPr txBox="1"/>
          <p:nvPr/>
        </p:nvSpPr>
        <p:spPr>
          <a:xfrm>
            <a:off x="4110374" y="5738187"/>
            <a:ext cx="43362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smtClean="0">
                <a:solidFill>
                  <a:srgbClr val="000000"/>
                </a:solidFill>
                <a:latin typeface="Calibri" charset="0"/>
                <a:ea typeface="Calibri" charset="0"/>
                <a:cs typeface="Calibri" charset="0"/>
              </a:rPr>
              <a:t>s</a:t>
            </a:r>
            <a:r>
              <a:rPr lang="en-US" baseline="-25000" dirty="0">
                <a:solidFill>
                  <a:srgbClr val="000000"/>
                </a:solidFill>
                <a:latin typeface="Calibri" charset="0"/>
                <a:ea typeface="Calibri" charset="0"/>
                <a:cs typeface="Calibri" charset="0"/>
              </a:rPr>
              <a:t>1</a:t>
            </a:r>
            <a:endParaRPr kumimoji="0" lang="en-US" sz="1800" b="0" i="0" u="none" strike="noStrike" cap="none" spc="0" normalizeH="0" baseline="0" dirty="0">
              <a:ln>
                <a:noFill/>
              </a:ln>
              <a:solidFill>
                <a:srgbClr val="000000"/>
              </a:solidFill>
              <a:effectLst/>
              <a:uFillTx/>
              <a:latin typeface="Calibri" charset="0"/>
              <a:ea typeface="Calibri" charset="0"/>
              <a:cs typeface="Calibri" charset="0"/>
              <a:sym typeface="Helvetica"/>
            </a:endParaRPr>
          </a:p>
        </p:txBody>
      </p:sp>
      <p:cxnSp>
        <p:nvCxnSpPr>
          <p:cNvPr id="53" name="Straight Arrow Connector 52"/>
          <p:cNvCxnSpPr/>
          <p:nvPr/>
        </p:nvCxnSpPr>
        <p:spPr>
          <a:xfrm flipV="1">
            <a:off x="4188624" y="5619457"/>
            <a:ext cx="0" cy="164592"/>
          </a:xfrm>
          <a:prstGeom prst="straightConnector1">
            <a:avLst/>
          </a:prstGeom>
          <a:noFill/>
          <a:ln w="25400" cap="flat">
            <a:solidFill>
              <a:schemeClr val="accent2"/>
            </a:solidFill>
            <a:prstDash val="solid"/>
            <a:bevel/>
            <a:tailEnd type="triangle"/>
          </a:ln>
          <a:effectLst/>
        </p:spPr>
        <p:style>
          <a:lnRef idx="0">
            <a:scrgbClr r="0" g="0" b="0"/>
          </a:lnRef>
          <a:fillRef idx="0">
            <a:scrgbClr r="0" g="0" b="0"/>
          </a:fillRef>
          <a:effectRef idx="0">
            <a:scrgbClr r="0" g="0" b="0"/>
          </a:effectRef>
          <a:fontRef idx="none"/>
        </p:style>
      </p:cxnSp>
      <p:cxnSp>
        <p:nvCxnSpPr>
          <p:cNvPr id="54" name="Straight Connector 53"/>
          <p:cNvCxnSpPr/>
          <p:nvPr/>
        </p:nvCxnSpPr>
        <p:spPr>
          <a:xfrm rot="10800000">
            <a:off x="5970176" y="5217496"/>
            <a:ext cx="0" cy="304800"/>
          </a:xfrm>
          <a:prstGeom prst="line">
            <a:avLst/>
          </a:prstGeom>
          <a:noFill/>
          <a:ln w="25400" cap="flat">
            <a:solidFill>
              <a:schemeClr val="accent2"/>
            </a:solidFill>
            <a:prstDash val="solid"/>
            <a:bevel/>
          </a:ln>
          <a:effectLst/>
        </p:spPr>
        <p:style>
          <a:lnRef idx="0">
            <a:scrgbClr r="0" g="0" b="0"/>
          </a:lnRef>
          <a:fillRef idx="0">
            <a:scrgbClr r="0" g="0" b="0"/>
          </a:fillRef>
          <a:effectRef idx="0">
            <a:scrgbClr r="0" g="0" b="0"/>
          </a:effectRef>
          <a:fontRef idx="none"/>
        </p:style>
      </p:cxnSp>
      <p:sp>
        <p:nvSpPr>
          <p:cNvPr id="55" name="TextBox 54"/>
          <p:cNvSpPr txBox="1"/>
          <p:nvPr/>
        </p:nvSpPr>
        <p:spPr>
          <a:xfrm>
            <a:off x="5890182" y="5732414"/>
            <a:ext cx="43362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smtClean="0">
                <a:solidFill>
                  <a:srgbClr val="000000"/>
                </a:solidFill>
                <a:latin typeface="Calibri" charset="0"/>
                <a:ea typeface="Calibri" charset="0"/>
                <a:cs typeface="Calibri" charset="0"/>
              </a:rPr>
              <a:t>s</a:t>
            </a:r>
            <a:r>
              <a:rPr lang="en-US" baseline="-25000" dirty="0">
                <a:solidFill>
                  <a:srgbClr val="000000"/>
                </a:solidFill>
                <a:latin typeface="Calibri" charset="0"/>
                <a:ea typeface="Calibri" charset="0"/>
                <a:cs typeface="Calibri" charset="0"/>
              </a:rPr>
              <a:t>4</a:t>
            </a:r>
            <a:endParaRPr kumimoji="0" lang="en-US" sz="1800" b="0" i="0" u="none" strike="noStrike" cap="none" spc="0" normalizeH="0" baseline="0" dirty="0">
              <a:ln>
                <a:noFill/>
              </a:ln>
              <a:solidFill>
                <a:srgbClr val="000000"/>
              </a:solidFill>
              <a:effectLst/>
              <a:uFillTx/>
              <a:latin typeface="Calibri" charset="0"/>
              <a:ea typeface="Calibri" charset="0"/>
              <a:cs typeface="Calibri" charset="0"/>
              <a:sym typeface="Helvetica"/>
            </a:endParaRPr>
          </a:p>
        </p:txBody>
      </p:sp>
      <p:cxnSp>
        <p:nvCxnSpPr>
          <p:cNvPr id="56" name="Straight Arrow Connector 55"/>
          <p:cNvCxnSpPr/>
          <p:nvPr/>
        </p:nvCxnSpPr>
        <p:spPr>
          <a:xfrm flipV="1">
            <a:off x="5968432" y="5613684"/>
            <a:ext cx="0" cy="164592"/>
          </a:xfrm>
          <a:prstGeom prst="straightConnector1">
            <a:avLst/>
          </a:prstGeom>
          <a:noFill/>
          <a:ln w="25400" cap="flat">
            <a:solidFill>
              <a:schemeClr val="accent2"/>
            </a:solidFill>
            <a:prstDash val="solid"/>
            <a:bevel/>
            <a:tailEnd type="triangle"/>
          </a:ln>
          <a:effectLst/>
        </p:spPr>
        <p:style>
          <a:lnRef idx="0">
            <a:scrgbClr r="0" g="0" b="0"/>
          </a:lnRef>
          <a:fillRef idx="0">
            <a:scrgbClr r="0" g="0" b="0"/>
          </a:fillRef>
          <a:effectRef idx="0">
            <a:scrgbClr r="0" g="0" b="0"/>
          </a:effectRef>
          <a:fontRef idx="none"/>
        </p:style>
      </p:cxnSp>
      <p:cxnSp>
        <p:nvCxnSpPr>
          <p:cNvPr id="57" name="Straight Arrow Connector 56"/>
          <p:cNvCxnSpPr/>
          <p:nvPr/>
        </p:nvCxnSpPr>
        <p:spPr>
          <a:xfrm>
            <a:off x="4129154" y="6234562"/>
            <a:ext cx="1931958" cy="0"/>
          </a:xfrm>
          <a:prstGeom prst="straightConnector1">
            <a:avLst/>
          </a:prstGeom>
          <a:noFill/>
          <a:ln w="25400" cap="flat">
            <a:solidFill>
              <a:schemeClr val="tx1"/>
            </a:solidFill>
            <a:prstDash val="solid"/>
            <a:bevel/>
            <a:headEnd type="triangle"/>
            <a:tailEnd type="triangle"/>
          </a:ln>
          <a:effectLst/>
        </p:spPr>
        <p:style>
          <a:lnRef idx="0">
            <a:scrgbClr r="0" g="0" b="0"/>
          </a:lnRef>
          <a:fillRef idx="0">
            <a:scrgbClr r="0" g="0" b="0"/>
          </a:fillRef>
          <a:effectRef idx="0">
            <a:scrgbClr r="0" g="0" b="0"/>
          </a:effectRef>
          <a:fontRef idx="none"/>
        </p:style>
      </p:cxnSp>
      <p:cxnSp>
        <p:nvCxnSpPr>
          <p:cNvPr id="58" name="Straight Connector 57"/>
          <p:cNvCxnSpPr/>
          <p:nvPr/>
        </p:nvCxnSpPr>
        <p:spPr>
          <a:xfrm>
            <a:off x="2573712" y="3121515"/>
            <a:ext cx="1705272" cy="713215"/>
          </a:xfrm>
          <a:prstGeom prst="line">
            <a:avLst/>
          </a:prstGeom>
          <a:noFill/>
          <a:ln w="25400" cap="flat">
            <a:solidFill>
              <a:schemeClr val="accent2"/>
            </a:solidFill>
            <a:prstDash val="solid"/>
            <a:bevel/>
            <a:tailEnd type="triangle"/>
          </a:ln>
          <a:effectLst/>
        </p:spPr>
        <p:style>
          <a:lnRef idx="0">
            <a:scrgbClr r="0" g="0" b="0"/>
          </a:lnRef>
          <a:fillRef idx="0">
            <a:scrgbClr r="0" g="0" b="0"/>
          </a:fillRef>
          <a:effectRef idx="0">
            <a:scrgbClr r="0" g="0" b="0"/>
          </a:effectRef>
          <a:fontRef idx="none"/>
        </p:style>
      </p:cxnSp>
      <p:cxnSp>
        <p:nvCxnSpPr>
          <p:cNvPr id="59" name="Straight Connector 58"/>
          <p:cNvCxnSpPr/>
          <p:nvPr/>
        </p:nvCxnSpPr>
        <p:spPr>
          <a:xfrm>
            <a:off x="3216108" y="3142956"/>
            <a:ext cx="1368871" cy="682189"/>
          </a:xfrm>
          <a:prstGeom prst="line">
            <a:avLst/>
          </a:prstGeom>
          <a:noFill/>
          <a:ln w="25400" cap="flat">
            <a:solidFill>
              <a:schemeClr val="accent2"/>
            </a:solidFill>
            <a:prstDash val="solid"/>
            <a:bevel/>
            <a:tailEnd type="triangle"/>
          </a:ln>
          <a:effectLst/>
        </p:spPr>
        <p:style>
          <a:lnRef idx="0">
            <a:scrgbClr r="0" g="0" b="0"/>
          </a:lnRef>
          <a:fillRef idx="0">
            <a:scrgbClr r="0" g="0" b="0"/>
          </a:fillRef>
          <a:effectRef idx="0">
            <a:scrgbClr r="0" g="0" b="0"/>
          </a:effectRef>
          <a:fontRef idx="none"/>
        </p:style>
      </p:cxnSp>
      <p:cxnSp>
        <p:nvCxnSpPr>
          <p:cNvPr id="60" name="Straight Connector 59"/>
          <p:cNvCxnSpPr/>
          <p:nvPr/>
        </p:nvCxnSpPr>
        <p:spPr>
          <a:xfrm>
            <a:off x="3840906" y="3143800"/>
            <a:ext cx="959305" cy="666337"/>
          </a:xfrm>
          <a:prstGeom prst="line">
            <a:avLst/>
          </a:prstGeom>
          <a:noFill/>
          <a:ln w="25400" cap="flat">
            <a:solidFill>
              <a:schemeClr val="accent2"/>
            </a:solidFill>
            <a:prstDash val="solid"/>
            <a:bevel/>
            <a:tailEnd type="triangle"/>
          </a:ln>
          <a:effectLst/>
        </p:spPr>
        <p:style>
          <a:lnRef idx="0">
            <a:scrgbClr r="0" g="0" b="0"/>
          </a:lnRef>
          <a:fillRef idx="0">
            <a:scrgbClr r="0" g="0" b="0"/>
          </a:fillRef>
          <a:effectRef idx="0">
            <a:scrgbClr r="0" g="0" b="0"/>
          </a:effectRef>
          <a:fontRef idx="none"/>
        </p:style>
      </p:cxnSp>
      <p:cxnSp>
        <p:nvCxnSpPr>
          <p:cNvPr id="61" name="Straight Connector 60"/>
          <p:cNvCxnSpPr/>
          <p:nvPr/>
        </p:nvCxnSpPr>
        <p:spPr>
          <a:xfrm flipH="1">
            <a:off x="5299290" y="3141114"/>
            <a:ext cx="688054" cy="669023"/>
          </a:xfrm>
          <a:prstGeom prst="line">
            <a:avLst/>
          </a:prstGeom>
          <a:noFill/>
          <a:ln w="25400" cap="flat">
            <a:solidFill>
              <a:schemeClr val="accent2"/>
            </a:solidFill>
            <a:prstDash val="solid"/>
            <a:bevel/>
            <a:tailEnd type="triangle"/>
          </a:ln>
          <a:effectLst/>
        </p:spPr>
        <p:style>
          <a:lnRef idx="0">
            <a:scrgbClr r="0" g="0" b="0"/>
          </a:lnRef>
          <a:fillRef idx="0">
            <a:scrgbClr r="0" g="0" b="0"/>
          </a:fillRef>
          <a:effectRef idx="0">
            <a:scrgbClr r="0" g="0" b="0"/>
          </a:effectRef>
          <a:fontRef idx="none"/>
        </p:style>
      </p:cxnSp>
      <p:cxnSp>
        <p:nvCxnSpPr>
          <p:cNvPr id="62" name="Straight Connector 61"/>
          <p:cNvCxnSpPr/>
          <p:nvPr/>
        </p:nvCxnSpPr>
        <p:spPr>
          <a:xfrm flipH="1">
            <a:off x="5482481" y="3096179"/>
            <a:ext cx="1416010" cy="705044"/>
          </a:xfrm>
          <a:prstGeom prst="line">
            <a:avLst/>
          </a:prstGeom>
          <a:noFill/>
          <a:ln w="25400" cap="flat">
            <a:solidFill>
              <a:schemeClr val="accent2"/>
            </a:solidFill>
            <a:prstDash val="solid"/>
            <a:bevel/>
            <a:tailEnd type="triangle"/>
          </a:ln>
          <a:effectLst/>
        </p:spPr>
        <p:style>
          <a:lnRef idx="0">
            <a:scrgbClr r="0" g="0" b="0"/>
          </a:lnRef>
          <a:fillRef idx="0">
            <a:scrgbClr r="0" g="0" b="0"/>
          </a:fillRef>
          <a:effectRef idx="0">
            <a:scrgbClr r="0" g="0" b="0"/>
          </a:effectRef>
          <a:fontRef idx="none"/>
        </p:style>
      </p:cxnSp>
      <p:cxnSp>
        <p:nvCxnSpPr>
          <p:cNvPr id="63" name="Straight Connector 62"/>
          <p:cNvCxnSpPr/>
          <p:nvPr/>
        </p:nvCxnSpPr>
        <p:spPr>
          <a:xfrm flipH="1">
            <a:off x="5742128" y="3091632"/>
            <a:ext cx="1917719" cy="752078"/>
          </a:xfrm>
          <a:prstGeom prst="line">
            <a:avLst/>
          </a:prstGeom>
          <a:noFill/>
          <a:ln w="25400" cap="flat">
            <a:solidFill>
              <a:schemeClr val="accent2"/>
            </a:solidFill>
            <a:prstDash val="solid"/>
            <a:bevel/>
            <a:tailEnd type="triangle"/>
          </a:ln>
          <a:effectLst/>
        </p:spPr>
        <p:style>
          <a:lnRef idx="0">
            <a:scrgbClr r="0" g="0" b="0"/>
          </a:lnRef>
          <a:fillRef idx="0">
            <a:scrgbClr r="0" g="0" b="0"/>
          </a:fillRef>
          <a:effectRef idx="0">
            <a:scrgbClr r="0" g="0" b="0"/>
          </a:effectRef>
          <a:fontRef idx="none"/>
        </p:style>
      </p:cxnSp>
      <p:sp>
        <p:nvSpPr>
          <p:cNvPr id="64" name="TextBox 63"/>
          <p:cNvSpPr txBox="1"/>
          <p:nvPr/>
        </p:nvSpPr>
        <p:spPr>
          <a:xfrm>
            <a:off x="4254005" y="3880423"/>
            <a:ext cx="1733924" cy="6463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b="0" i="0" u="none" strike="noStrike" cap="none" spc="0" normalizeH="0" baseline="0" dirty="0" err="1" smtClean="0">
                <a:ln>
                  <a:noFill/>
                </a:ln>
                <a:solidFill>
                  <a:srgbClr val="000000"/>
                </a:solidFill>
                <a:effectLst/>
                <a:uFillTx/>
                <a:latin typeface="Calibri" charset="0"/>
                <a:ea typeface="Calibri" charset="0"/>
                <a:cs typeface="Calibri" charset="0"/>
                <a:sym typeface="Helvetica"/>
              </a:rPr>
              <a:t>Roundoff</a:t>
            </a:r>
            <a:r>
              <a:rPr kumimoji="0" lang="en-US" b="0" i="0" u="none" strike="noStrike" cap="none" spc="0" normalizeH="0" dirty="0" smtClean="0">
                <a:ln>
                  <a:noFill/>
                </a:ln>
                <a:solidFill>
                  <a:srgbClr val="000000"/>
                </a:solidFill>
                <a:effectLst/>
                <a:uFillTx/>
                <a:latin typeface="Calibri" charset="0"/>
                <a:ea typeface="Calibri" charset="0"/>
                <a:cs typeface="Calibri" charset="0"/>
                <a:sym typeface="Helvetica"/>
              </a:rPr>
              <a:t> errors</a:t>
            </a:r>
          </a:p>
          <a:p>
            <a:pPr marL="0" marR="0" indent="0" algn="ctr" defTabSz="457200" rtl="0" fontAlgn="auto" latinLnBrk="1" hangingPunct="0">
              <a:lnSpc>
                <a:spcPct val="100000"/>
              </a:lnSpc>
              <a:spcBef>
                <a:spcPts val="0"/>
              </a:spcBef>
              <a:spcAft>
                <a:spcPts val="0"/>
              </a:spcAft>
              <a:buClrTx/>
              <a:buSzTx/>
              <a:buFontTx/>
              <a:buNone/>
              <a:tabLst/>
            </a:pPr>
            <a:r>
              <a:rPr lang="en-US" baseline="0" dirty="0" smtClean="0">
                <a:solidFill>
                  <a:srgbClr val="000000"/>
                </a:solidFill>
                <a:latin typeface="Calibri" charset="0"/>
                <a:ea typeface="Calibri" charset="0"/>
                <a:cs typeface="Calibri" charset="0"/>
              </a:rPr>
              <a:t>accumulate</a:t>
            </a:r>
            <a:endParaRPr kumimoji="0" lang="en-US" b="0" i="0" u="none" strike="noStrike" cap="none" spc="0" normalizeH="0" baseline="0" dirty="0">
              <a:ln>
                <a:noFill/>
              </a:ln>
              <a:solidFill>
                <a:srgbClr val="000000"/>
              </a:solidFill>
              <a:effectLst/>
              <a:uFillTx/>
              <a:latin typeface="Calibri" charset="0"/>
              <a:ea typeface="Calibri" charset="0"/>
              <a:cs typeface="Calibri" charset="0"/>
              <a:sym typeface="Helvetica"/>
            </a:endParaRPr>
          </a:p>
        </p:txBody>
      </p:sp>
      <p:sp>
        <p:nvSpPr>
          <p:cNvPr id="65" name="Rectangle 64"/>
          <p:cNvSpPr/>
          <p:nvPr/>
        </p:nvSpPr>
        <p:spPr>
          <a:xfrm>
            <a:off x="4196167" y="3920092"/>
            <a:ext cx="1791761" cy="663104"/>
          </a:xfrm>
          <a:prstGeom prst="rect">
            <a:avLst/>
          </a:prstGeom>
          <a:no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cxnSp>
        <p:nvCxnSpPr>
          <p:cNvPr id="66" name="Straight Arrow Connector 65"/>
          <p:cNvCxnSpPr/>
          <p:nvPr/>
        </p:nvCxnSpPr>
        <p:spPr>
          <a:xfrm>
            <a:off x="5058651" y="4645115"/>
            <a:ext cx="4526" cy="525755"/>
          </a:xfrm>
          <a:prstGeom prst="straightConnector1">
            <a:avLst/>
          </a:prstGeom>
          <a:noFill/>
          <a:ln w="25400" cap="flat">
            <a:solidFill>
              <a:schemeClr val="accent2"/>
            </a:solidFill>
            <a:prstDash val="solid"/>
            <a:bevel/>
            <a:tailEnd type="triangle"/>
          </a:ln>
          <a:effectLst/>
        </p:spPr>
        <p:style>
          <a:lnRef idx="0">
            <a:scrgbClr r="0" g="0" b="0"/>
          </a:lnRef>
          <a:fillRef idx="0">
            <a:scrgbClr r="0" g="0" b="0"/>
          </a:fillRef>
          <a:effectRef idx="0">
            <a:scrgbClr r="0" g="0" b="0"/>
          </a:effectRef>
          <a:fontRef idx="none"/>
        </p:style>
      </p:cxnSp>
      <p:cxnSp>
        <p:nvCxnSpPr>
          <p:cNvPr id="67" name="Straight Arrow Connector 66"/>
          <p:cNvCxnSpPr/>
          <p:nvPr/>
        </p:nvCxnSpPr>
        <p:spPr>
          <a:xfrm>
            <a:off x="5161468" y="4651422"/>
            <a:ext cx="162531" cy="519448"/>
          </a:xfrm>
          <a:prstGeom prst="straightConnector1">
            <a:avLst/>
          </a:prstGeom>
          <a:noFill/>
          <a:ln w="25400" cap="flat">
            <a:solidFill>
              <a:schemeClr val="accent2"/>
            </a:solidFill>
            <a:prstDash val="solid"/>
            <a:bevel/>
            <a:tailEnd type="triangle"/>
          </a:ln>
          <a:effectLst/>
        </p:spPr>
        <p:style>
          <a:lnRef idx="0">
            <a:scrgbClr r="0" g="0" b="0"/>
          </a:lnRef>
          <a:fillRef idx="0">
            <a:scrgbClr r="0" g="0" b="0"/>
          </a:fillRef>
          <a:effectRef idx="0">
            <a:scrgbClr r="0" g="0" b="0"/>
          </a:effectRef>
          <a:fontRef idx="none"/>
        </p:style>
      </p:cxnSp>
      <p:cxnSp>
        <p:nvCxnSpPr>
          <p:cNvPr id="68" name="Straight Arrow Connector 67"/>
          <p:cNvCxnSpPr/>
          <p:nvPr/>
        </p:nvCxnSpPr>
        <p:spPr>
          <a:xfrm>
            <a:off x="5286092" y="4644568"/>
            <a:ext cx="610646" cy="526302"/>
          </a:xfrm>
          <a:prstGeom prst="straightConnector1">
            <a:avLst/>
          </a:prstGeom>
          <a:noFill/>
          <a:ln w="25400" cap="flat">
            <a:solidFill>
              <a:schemeClr val="accent2"/>
            </a:solidFill>
            <a:prstDash val="solid"/>
            <a:bevel/>
            <a:tailEnd type="triangle"/>
          </a:ln>
          <a:effectLst/>
        </p:spPr>
        <p:style>
          <a:lnRef idx="0">
            <a:scrgbClr r="0" g="0" b="0"/>
          </a:lnRef>
          <a:fillRef idx="0">
            <a:scrgbClr r="0" g="0" b="0"/>
          </a:fillRef>
          <a:effectRef idx="0">
            <a:scrgbClr r="0" g="0" b="0"/>
          </a:effectRef>
          <a:fontRef idx="none"/>
        </p:style>
      </p:cxnSp>
      <p:cxnSp>
        <p:nvCxnSpPr>
          <p:cNvPr id="69" name="Straight Arrow Connector 68"/>
          <p:cNvCxnSpPr/>
          <p:nvPr/>
        </p:nvCxnSpPr>
        <p:spPr>
          <a:xfrm flipH="1">
            <a:off x="4835736" y="4662969"/>
            <a:ext cx="90321" cy="493630"/>
          </a:xfrm>
          <a:prstGeom prst="straightConnector1">
            <a:avLst/>
          </a:prstGeom>
          <a:noFill/>
          <a:ln w="25400" cap="flat">
            <a:solidFill>
              <a:schemeClr val="accent2"/>
            </a:solidFill>
            <a:prstDash val="solid"/>
            <a:bevel/>
            <a:tailEnd type="triangle"/>
          </a:ln>
          <a:effectLst/>
        </p:spPr>
        <p:style>
          <a:lnRef idx="0">
            <a:scrgbClr r="0" g="0" b="0"/>
          </a:lnRef>
          <a:fillRef idx="0">
            <a:scrgbClr r="0" g="0" b="0"/>
          </a:fillRef>
          <a:effectRef idx="0">
            <a:scrgbClr r="0" g="0" b="0"/>
          </a:effectRef>
          <a:fontRef idx="none"/>
        </p:style>
      </p:cxnSp>
      <p:cxnSp>
        <p:nvCxnSpPr>
          <p:cNvPr id="70" name="Straight Arrow Connector 69"/>
          <p:cNvCxnSpPr/>
          <p:nvPr/>
        </p:nvCxnSpPr>
        <p:spPr>
          <a:xfrm flipH="1">
            <a:off x="4254005" y="4644639"/>
            <a:ext cx="557389" cy="526231"/>
          </a:xfrm>
          <a:prstGeom prst="straightConnector1">
            <a:avLst/>
          </a:prstGeom>
          <a:noFill/>
          <a:ln w="25400" cap="flat">
            <a:solidFill>
              <a:schemeClr val="accent2"/>
            </a:solidFill>
            <a:prstDash val="solid"/>
            <a:bevel/>
            <a:tailEnd type="triangle"/>
          </a:ln>
          <a:effectLst/>
        </p:spPr>
        <p:style>
          <a:lnRef idx="0">
            <a:scrgbClr r="0" g="0" b="0"/>
          </a:lnRef>
          <a:fillRef idx="0">
            <a:scrgbClr r="0" g="0" b="0"/>
          </a:fillRef>
          <a:effectRef idx="0">
            <a:scrgbClr r="0" g="0" b="0"/>
          </a:effectRef>
          <a:fontRef idx="none"/>
        </p:style>
      </p:cxnSp>
      <p:sp>
        <p:nvSpPr>
          <p:cNvPr id="71" name="Rectangle 70"/>
          <p:cNvSpPr/>
          <p:nvPr/>
        </p:nvSpPr>
        <p:spPr>
          <a:xfrm>
            <a:off x="266846" y="3802941"/>
            <a:ext cx="3161770" cy="923326"/>
          </a:xfrm>
          <a:prstGeom prst="rect">
            <a:avLst/>
          </a:prstGeom>
          <a:solidFill>
            <a:schemeClr val="accent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bg1"/>
                </a:solidFill>
                <a:effectLst/>
                <a:uFillTx/>
                <a:latin typeface="Calibri" charset="0"/>
                <a:ea typeface="Calibri" charset="0"/>
                <a:cs typeface="Calibri" charset="0"/>
                <a:sym typeface="Helvetica"/>
              </a:rPr>
              <a:t>Non-determinism</a:t>
            </a:r>
            <a:r>
              <a:rPr kumimoji="0" lang="en-US" sz="1800" b="0" i="0" u="none" strike="noStrike" cap="none" spc="0" normalizeH="0" dirty="0" smtClean="0">
                <a:ln>
                  <a:noFill/>
                </a:ln>
                <a:solidFill>
                  <a:schemeClr val="bg1"/>
                </a:solidFill>
                <a:effectLst/>
                <a:uFillTx/>
                <a:latin typeface="Calibri" charset="0"/>
                <a:ea typeface="Calibri" charset="0"/>
                <a:cs typeface="Calibri" charset="0"/>
                <a:sym typeface="Helvetica"/>
              </a:rPr>
              <a:t> at </a:t>
            </a:r>
            <a:r>
              <a:rPr kumimoji="0" lang="en-US" sz="1800" b="0" i="0" u="none" strike="noStrike" cap="none" spc="0" normalizeH="0" dirty="0" err="1" smtClean="0">
                <a:ln>
                  <a:noFill/>
                </a:ln>
                <a:solidFill>
                  <a:schemeClr val="bg1"/>
                </a:solidFill>
                <a:effectLst/>
                <a:uFillTx/>
                <a:latin typeface="Calibri" charset="0"/>
                <a:ea typeface="Calibri" charset="0"/>
                <a:cs typeface="Calibri" charset="0"/>
                <a:sym typeface="Helvetica"/>
              </a:rPr>
              <a:t>exascale</a:t>
            </a:r>
            <a:endParaRPr kumimoji="0" lang="en-US" sz="1800" b="0" i="0" u="none" strike="noStrike" cap="none" spc="0" normalizeH="0" dirty="0" smtClean="0">
              <a:ln>
                <a:noFill/>
              </a:ln>
              <a:solidFill>
                <a:schemeClr val="bg1"/>
              </a:solidFill>
              <a:effectLst/>
              <a:uFillTx/>
              <a:latin typeface="Calibri" charset="0"/>
              <a:ea typeface="Calibri" charset="0"/>
              <a:cs typeface="Calibri" charset="0"/>
              <a:sym typeface="Helvetica"/>
            </a:endParaRPr>
          </a:p>
          <a:p>
            <a:pPr marL="0" marR="0" indent="0" algn="ctr" defTabSz="457200" rtl="0" fontAlgn="auto" latinLnBrk="1" hangingPunct="0">
              <a:lnSpc>
                <a:spcPct val="100000"/>
              </a:lnSpc>
              <a:spcBef>
                <a:spcPts val="0"/>
              </a:spcBef>
              <a:spcAft>
                <a:spcPts val="0"/>
              </a:spcAft>
              <a:buClrTx/>
              <a:buSzTx/>
              <a:buFontTx/>
              <a:buNone/>
              <a:tabLst/>
            </a:pPr>
            <a:r>
              <a:rPr lang="en-US" baseline="0" dirty="0" smtClean="0">
                <a:solidFill>
                  <a:schemeClr val="bg1"/>
                </a:solidFill>
                <a:latin typeface="Calibri" charset="0"/>
                <a:ea typeface="Calibri" charset="0"/>
                <a:cs typeface="Calibri" charset="0"/>
              </a:rPr>
              <a:t>==</a:t>
            </a:r>
          </a:p>
          <a:p>
            <a:pPr marL="0" marR="0" indent="0" algn="ctr" defTabSz="457200" rtl="0" fontAlgn="auto" latinLnBrk="1" hangingPunct="0">
              <a:lnSpc>
                <a:spcPct val="100000"/>
              </a:lnSpc>
              <a:spcBef>
                <a:spcPts val="0"/>
              </a:spcBef>
              <a:spcAft>
                <a:spcPts val="0"/>
              </a:spcAft>
              <a:buClrTx/>
              <a:buSzTx/>
              <a:buFontTx/>
              <a:buNone/>
              <a:tabLst/>
            </a:pPr>
            <a:r>
              <a:rPr lang="en-US" dirty="0">
                <a:solidFill>
                  <a:schemeClr val="bg1"/>
                </a:solidFill>
                <a:latin typeface="Calibri" charset="0"/>
                <a:ea typeface="Calibri" charset="0"/>
                <a:cs typeface="Calibri" charset="0"/>
              </a:rPr>
              <a:t>s</a:t>
            </a:r>
            <a:r>
              <a:rPr kumimoji="0" lang="en-US" sz="1800" b="0" i="0" u="none" strike="noStrike" cap="none" spc="0" normalizeH="0" dirty="0" smtClean="0">
                <a:ln>
                  <a:noFill/>
                </a:ln>
                <a:solidFill>
                  <a:schemeClr val="bg1"/>
                </a:solidFill>
                <a:effectLst/>
                <a:uFillTx/>
                <a:latin typeface="Calibri" charset="0"/>
                <a:ea typeface="Calibri" charset="0"/>
                <a:cs typeface="Calibri" charset="0"/>
                <a:sym typeface="Helvetica"/>
              </a:rPr>
              <a:t>huffled summation order</a:t>
            </a:r>
            <a:endParaRPr kumimoji="0" lang="en-US" sz="1800" b="0" i="0" u="none" strike="noStrike" cap="none" spc="0" normalizeH="0" baseline="0" dirty="0">
              <a:ln>
                <a:noFill/>
              </a:ln>
              <a:solidFill>
                <a:schemeClr val="bg1"/>
              </a:solidFill>
              <a:effectLst/>
              <a:uFillTx/>
              <a:latin typeface="Calibri" charset="0"/>
              <a:ea typeface="Calibri" charset="0"/>
              <a:cs typeface="Calibri" charset="0"/>
              <a:sym typeface="Helvetica"/>
            </a:endParaRPr>
          </a:p>
        </p:txBody>
      </p:sp>
      <p:cxnSp>
        <p:nvCxnSpPr>
          <p:cNvPr id="72" name="Straight Arrow Connector 71"/>
          <p:cNvCxnSpPr/>
          <p:nvPr/>
        </p:nvCxnSpPr>
        <p:spPr>
          <a:xfrm>
            <a:off x="3496502" y="4256316"/>
            <a:ext cx="594360" cy="0"/>
          </a:xfrm>
          <a:prstGeom prst="straightConnector1">
            <a:avLst/>
          </a:prstGeom>
          <a:noFill/>
          <a:ln w="63500" cap="flat">
            <a:solidFill>
              <a:schemeClr val="tx1"/>
            </a:solidFill>
            <a:prstDash val="solid"/>
            <a:bevel/>
            <a:tailEnd type="triangle"/>
          </a:ln>
          <a:effectLst/>
        </p:spPr>
        <p:style>
          <a:lnRef idx="0">
            <a:scrgbClr r="0" g="0" b="0"/>
          </a:lnRef>
          <a:fillRef idx="0">
            <a:scrgbClr r="0" g="0" b="0"/>
          </a:fillRef>
          <a:effectRef idx="0">
            <a:scrgbClr r="0" g="0" b="0"/>
          </a:effectRef>
          <a:fontRef idx="none"/>
        </p:style>
      </p:cxnSp>
      <p:sp>
        <p:nvSpPr>
          <p:cNvPr id="73" name="Rectangle 72"/>
          <p:cNvSpPr/>
          <p:nvPr/>
        </p:nvSpPr>
        <p:spPr>
          <a:xfrm>
            <a:off x="247681" y="5678556"/>
            <a:ext cx="3593225" cy="369328"/>
          </a:xfrm>
          <a:prstGeom prst="rect">
            <a:avLst/>
          </a:prstGeom>
          <a:solidFill>
            <a:schemeClr val="accent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algn="l" rtl="0" latinLnBrk="1" hangingPunct="0"/>
            <a:r>
              <a:rPr lang="en-US" dirty="0">
                <a:solidFill>
                  <a:schemeClr val="bg1"/>
                </a:solidFill>
                <a:latin typeface="Calibri" charset="0"/>
                <a:ea typeface="Calibri" charset="0"/>
                <a:cs typeface="Calibri" charset="0"/>
              </a:rPr>
              <a:t>{</a:t>
            </a:r>
            <a:r>
              <a:rPr lang="en-US" dirty="0" err="1">
                <a:solidFill>
                  <a:schemeClr val="bg1"/>
                </a:solidFill>
                <a:latin typeface="Calibri" charset="0"/>
                <a:ea typeface="Calibri" charset="0"/>
                <a:cs typeface="Calibri" charset="0"/>
              </a:rPr>
              <a:t>s</a:t>
            </a:r>
            <a:r>
              <a:rPr lang="en-US" baseline="-25000" dirty="0" err="1">
                <a:solidFill>
                  <a:schemeClr val="bg1"/>
                </a:solidFill>
                <a:latin typeface="Calibri" charset="0"/>
                <a:ea typeface="Calibri" charset="0"/>
                <a:cs typeface="Calibri" charset="0"/>
              </a:rPr>
              <a:t>j</a:t>
            </a:r>
            <a:r>
              <a:rPr lang="en-US" dirty="0">
                <a:solidFill>
                  <a:schemeClr val="bg1"/>
                </a:solidFill>
                <a:latin typeface="Calibri" charset="0"/>
                <a:ea typeface="Calibri" charset="0"/>
                <a:cs typeface="Calibri" charset="0"/>
              </a:rPr>
              <a:t> == sum </a:t>
            </a:r>
            <a:r>
              <a:rPr lang="en-US" dirty="0" err="1">
                <a:solidFill>
                  <a:schemeClr val="bg1"/>
                </a:solidFill>
                <a:latin typeface="Calibri" charset="0"/>
                <a:ea typeface="Calibri" charset="0"/>
                <a:cs typeface="Calibri" charset="0"/>
              </a:rPr>
              <a:t>wrt</a:t>
            </a:r>
            <a:r>
              <a:rPr lang="en-US" dirty="0">
                <a:solidFill>
                  <a:schemeClr val="bg1"/>
                </a:solidFill>
                <a:latin typeface="Calibri" charset="0"/>
                <a:ea typeface="Calibri" charset="0"/>
                <a:cs typeface="Calibri" charset="0"/>
              </a:rPr>
              <a:t> </a:t>
            </a:r>
            <a:r>
              <a:rPr lang="en-US" dirty="0" err="1" smtClean="0">
                <a:solidFill>
                  <a:schemeClr val="bg1"/>
                </a:solidFill>
                <a:latin typeface="Calibri" charset="0"/>
                <a:ea typeface="Calibri" charset="0"/>
                <a:cs typeface="Calibri" charset="0"/>
              </a:rPr>
              <a:t>j</a:t>
            </a:r>
            <a:r>
              <a:rPr lang="en-US" baseline="30000" dirty="0" err="1" smtClean="0">
                <a:solidFill>
                  <a:schemeClr val="bg1"/>
                </a:solidFill>
                <a:latin typeface="Calibri" charset="0"/>
                <a:ea typeface="Calibri" charset="0"/>
                <a:cs typeface="Calibri" charset="0"/>
              </a:rPr>
              <a:t>th</a:t>
            </a:r>
            <a:r>
              <a:rPr lang="en-US" dirty="0" smtClean="0">
                <a:solidFill>
                  <a:schemeClr val="bg1"/>
                </a:solidFill>
                <a:latin typeface="Calibri" charset="0"/>
                <a:ea typeface="Calibri" charset="0"/>
                <a:cs typeface="Calibri" charset="0"/>
              </a:rPr>
              <a:t> </a:t>
            </a:r>
            <a:r>
              <a:rPr lang="en-US" dirty="0">
                <a:solidFill>
                  <a:schemeClr val="bg1"/>
                </a:solidFill>
                <a:latin typeface="Calibri" charset="0"/>
                <a:ea typeface="Calibri" charset="0"/>
                <a:cs typeface="Calibri" charset="0"/>
              </a:rPr>
              <a:t>summation order} </a:t>
            </a:r>
          </a:p>
        </p:txBody>
      </p:sp>
      <p:sp>
        <p:nvSpPr>
          <p:cNvPr id="74" name="TextBox 73"/>
          <p:cNvSpPr txBox="1"/>
          <p:nvPr/>
        </p:nvSpPr>
        <p:spPr>
          <a:xfrm>
            <a:off x="4815603" y="6382852"/>
            <a:ext cx="363237"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Calibri" charset="0"/>
                <a:ea typeface="Calibri" charset="0"/>
                <a:cs typeface="Calibri" charset="0"/>
                <a:sym typeface="Helvetica"/>
              </a:rPr>
              <a:t>{</a:t>
            </a:r>
            <a:r>
              <a:rPr lang="en-US" dirty="0" err="1">
                <a:solidFill>
                  <a:srgbClr val="000000"/>
                </a:solidFill>
                <a:latin typeface="Calibri" charset="0"/>
                <a:ea typeface="Calibri" charset="0"/>
                <a:cs typeface="Calibri" charset="0"/>
              </a:rPr>
              <a:t>s</a:t>
            </a:r>
            <a:r>
              <a:rPr kumimoji="0" lang="en-US" sz="1800" b="0" i="0" u="none" strike="noStrike" cap="none" spc="0" normalizeH="0" baseline="-25000" dirty="0" err="1" smtClean="0">
                <a:ln>
                  <a:noFill/>
                </a:ln>
                <a:solidFill>
                  <a:srgbClr val="000000"/>
                </a:solidFill>
                <a:effectLst/>
                <a:uFillTx/>
                <a:latin typeface="Calibri" charset="0"/>
                <a:ea typeface="Calibri" charset="0"/>
                <a:cs typeface="Calibri" charset="0"/>
                <a:sym typeface="Helvetica"/>
              </a:rPr>
              <a:t>j</a:t>
            </a:r>
            <a:r>
              <a:rPr kumimoji="0" lang="en-US" sz="1800" b="0" i="0" u="none" strike="noStrike" cap="none" spc="0" normalizeH="0" baseline="0" dirty="0" smtClean="0">
                <a:ln>
                  <a:noFill/>
                </a:ln>
                <a:solidFill>
                  <a:srgbClr val="000000"/>
                </a:solidFill>
                <a:effectLst/>
                <a:uFillTx/>
                <a:latin typeface="Calibri" charset="0"/>
                <a:ea typeface="Calibri" charset="0"/>
                <a:cs typeface="Calibri" charset="0"/>
                <a:sym typeface="Helvetica"/>
              </a:rPr>
              <a:t>}</a:t>
            </a:r>
            <a:endParaRPr kumimoji="0" lang="en-US" sz="1800" b="0" i="0" u="none" strike="noStrike" cap="none" spc="0" normalizeH="0" baseline="0" dirty="0">
              <a:ln>
                <a:noFill/>
              </a:ln>
              <a:solidFill>
                <a:srgbClr val="000000"/>
              </a:solidFill>
              <a:effectLst/>
              <a:uFillTx/>
              <a:latin typeface="Calibri" charset="0"/>
              <a:ea typeface="Calibri" charset="0"/>
              <a:cs typeface="Calibri" charset="0"/>
              <a:sym typeface="Helvetica"/>
            </a:endParaRPr>
          </a:p>
        </p:txBody>
      </p:sp>
      <p:sp>
        <p:nvSpPr>
          <p:cNvPr id="75" name="Rectangle 74"/>
          <p:cNvSpPr/>
          <p:nvPr/>
        </p:nvSpPr>
        <p:spPr>
          <a:xfrm>
            <a:off x="3900543" y="4907719"/>
            <a:ext cx="2423268" cy="1844461"/>
          </a:xfrm>
          <a:prstGeom prst="rect">
            <a:avLst/>
          </a:prstGeom>
          <a:noFill/>
          <a:ln w="508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cxnSp>
        <p:nvCxnSpPr>
          <p:cNvPr id="76" name="Straight Arrow Connector 75"/>
          <p:cNvCxnSpPr/>
          <p:nvPr/>
        </p:nvCxnSpPr>
        <p:spPr>
          <a:xfrm>
            <a:off x="6414036" y="5939631"/>
            <a:ext cx="594360" cy="0"/>
          </a:xfrm>
          <a:prstGeom prst="straightConnector1">
            <a:avLst/>
          </a:prstGeom>
          <a:noFill/>
          <a:ln w="63500" cap="flat">
            <a:solidFill>
              <a:schemeClr val="tx1"/>
            </a:solidFill>
            <a:prstDash val="solid"/>
            <a:bevel/>
            <a:tailEnd type="triangle"/>
          </a:ln>
          <a:effectLst/>
        </p:spPr>
        <p:style>
          <a:lnRef idx="0">
            <a:scrgbClr r="0" g="0" b="0"/>
          </a:lnRef>
          <a:fillRef idx="0">
            <a:scrgbClr r="0" g="0" b="0"/>
          </a:fillRef>
          <a:effectRef idx="0">
            <a:scrgbClr r="0" g="0" b="0"/>
          </a:effectRef>
          <a:fontRef idx="none"/>
        </p:style>
      </p:cxnSp>
      <p:sp>
        <p:nvSpPr>
          <p:cNvPr id="77" name="TextBox 76"/>
          <p:cNvSpPr txBox="1"/>
          <p:nvPr/>
        </p:nvSpPr>
        <p:spPr>
          <a:xfrm>
            <a:off x="7023276" y="5528070"/>
            <a:ext cx="1575107" cy="83099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600" dirty="0">
                <a:solidFill>
                  <a:schemeClr val="tx1"/>
                </a:solidFill>
              </a:rPr>
              <a:t>w</a:t>
            </a:r>
            <a:r>
              <a:rPr kumimoji="0" lang="en-US" sz="1600" b="0" i="0" u="none" strike="noStrike" cap="none" spc="0" normalizeH="0" baseline="0" dirty="0" smtClean="0">
                <a:ln>
                  <a:noFill/>
                </a:ln>
                <a:solidFill>
                  <a:schemeClr val="tx1"/>
                </a:solidFill>
                <a:effectLst/>
                <a:uFillTx/>
                <a:sym typeface="Helvetica"/>
              </a:rPr>
              <a:t>idth of interval </a:t>
            </a:r>
          </a:p>
          <a:p>
            <a:pPr marL="0" marR="0" indent="0" algn="ctr"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smtClean="0">
                <a:ln>
                  <a:noFill/>
                </a:ln>
                <a:solidFill>
                  <a:schemeClr val="tx1"/>
                </a:solidFill>
                <a:effectLst/>
                <a:uFillTx/>
                <a:sym typeface="Helvetica"/>
              </a:rPr>
              <a:t>∝</a:t>
            </a:r>
          </a:p>
          <a:p>
            <a:pPr marL="0" marR="0" indent="0" algn="ctr" defTabSz="457200" rtl="0" fontAlgn="auto" latinLnBrk="1" hangingPunct="0">
              <a:lnSpc>
                <a:spcPct val="100000"/>
              </a:lnSpc>
              <a:spcBef>
                <a:spcPts val="0"/>
              </a:spcBef>
              <a:spcAft>
                <a:spcPts val="0"/>
              </a:spcAft>
              <a:buClrTx/>
              <a:buSzTx/>
              <a:buFontTx/>
              <a:buNone/>
              <a:tabLst/>
            </a:pPr>
            <a:r>
              <a:rPr lang="en-US" sz="1600" dirty="0">
                <a:solidFill>
                  <a:schemeClr val="tx1"/>
                </a:solidFill>
              </a:rPr>
              <a:t>i</a:t>
            </a:r>
            <a:r>
              <a:rPr lang="en-US" sz="1600" dirty="0" smtClean="0">
                <a:solidFill>
                  <a:schemeClr val="tx1"/>
                </a:solidFill>
              </a:rPr>
              <a:t>rreproducibility</a:t>
            </a:r>
            <a:endParaRPr kumimoji="0" lang="en-US" sz="1600" b="0" i="0" u="none" strike="noStrike" cap="none" spc="0" normalizeH="0" baseline="0" dirty="0">
              <a:ln>
                <a:noFill/>
              </a:ln>
              <a:solidFill>
                <a:schemeClr val="tx1"/>
              </a:solidFill>
              <a:effectLst/>
              <a:uFillTx/>
              <a:sym typeface="Helvetica"/>
            </a:endParaRPr>
          </a:p>
        </p:txBody>
      </p:sp>
      <p:sp>
        <p:nvSpPr>
          <p:cNvPr id="78" name="Slide Number Placeholder 1"/>
          <p:cNvSpPr>
            <a:spLocks noGrp="1"/>
          </p:cNvSpPr>
          <p:nvPr>
            <p:ph type="sldNum" sz="quarter" idx="2"/>
          </p:nvPr>
        </p:nvSpPr>
        <p:spPr>
          <a:xfrm>
            <a:off x="6553200" y="6354247"/>
            <a:ext cx="2133600" cy="369328"/>
          </a:xfrm>
        </p:spPr>
        <p:txBody>
          <a:bodyPr/>
          <a:lstStyle/>
          <a:p>
            <a:pPr lvl="0"/>
            <a:r>
              <a:rPr lang="en-US" dirty="0" smtClean="0"/>
              <a:t>22</a:t>
            </a:r>
            <a:endParaRPr lang="en-US" dirty="0"/>
          </a:p>
        </p:txBody>
      </p:sp>
    </p:spTree>
    <p:extLst>
      <p:ext uri="{BB962C8B-B14F-4D97-AF65-F5344CB8AC3E}">
        <p14:creationId xmlns:p14="http://schemas.microsoft.com/office/powerpoint/2010/main" val="318364559"/>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Characterizing Sets of Summands</a:t>
            </a:r>
          </a:p>
        </p:txBody>
      </p:sp>
      <p:pic>
        <p:nvPicPr>
          <p:cNvPr id="4" name="Picture 3"/>
          <p:cNvPicPr>
            <a:picLocks noChangeAspect="1"/>
          </p:cNvPicPr>
          <p:nvPr/>
        </p:nvPicPr>
        <p:blipFill>
          <a:blip r:embed="rId3"/>
          <a:stretch>
            <a:fillRect/>
          </a:stretch>
        </p:blipFill>
        <p:spPr>
          <a:xfrm>
            <a:off x="278232" y="1633857"/>
            <a:ext cx="8587536" cy="2007476"/>
          </a:xfrm>
          <a:prstGeom prst="rect">
            <a:avLst/>
          </a:prstGeom>
        </p:spPr>
      </p:pic>
      <p:sp>
        <p:nvSpPr>
          <p:cNvPr id="5" name="Slide Number Placeholder 1"/>
          <p:cNvSpPr>
            <a:spLocks noGrp="1"/>
          </p:cNvSpPr>
          <p:nvPr>
            <p:ph type="sldNum" sz="quarter" idx="2"/>
          </p:nvPr>
        </p:nvSpPr>
        <p:spPr>
          <a:xfrm>
            <a:off x="6553200" y="6354247"/>
            <a:ext cx="2133600" cy="369328"/>
          </a:xfrm>
        </p:spPr>
        <p:txBody>
          <a:bodyPr/>
          <a:lstStyle/>
          <a:p>
            <a:pPr lvl="0"/>
            <a:r>
              <a:rPr lang="en-US" dirty="0" smtClean="0"/>
              <a:t>23</a:t>
            </a:r>
            <a:endParaRPr lang="en-US" dirty="0"/>
          </a:p>
        </p:txBody>
      </p:sp>
    </p:spTree>
    <p:extLst>
      <p:ext uri="{BB962C8B-B14F-4D97-AF65-F5344CB8AC3E}">
        <p14:creationId xmlns:p14="http://schemas.microsoft.com/office/powerpoint/2010/main" val="2115487760"/>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Characterizing Sets of Summands</a:t>
            </a:r>
          </a:p>
        </p:txBody>
      </p:sp>
      <p:sp>
        <p:nvSpPr>
          <p:cNvPr id="4" name="TextBox 3"/>
          <p:cNvSpPr txBox="1"/>
          <p:nvPr/>
        </p:nvSpPr>
        <p:spPr>
          <a:xfrm>
            <a:off x="457200" y="3326215"/>
            <a:ext cx="2993764" cy="15696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tx1"/>
                </a:solidFill>
                <a:effectLst/>
                <a:uFillTx/>
                <a:latin typeface="Calibri" charset="0"/>
                <a:ea typeface="Calibri" charset="0"/>
                <a:cs typeface="Calibri" charset="0"/>
                <a:sym typeface="Helvetica"/>
              </a:rPr>
              <a:t>Critical</a:t>
            </a:r>
            <a:r>
              <a:rPr kumimoji="0" lang="en-US" sz="2400" b="1" i="0" u="none" strike="noStrike" cap="none" spc="0" normalizeH="0" dirty="0" smtClean="0">
                <a:ln>
                  <a:noFill/>
                </a:ln>
                <a:solidFill>
                  <a:schemeClr val="tx1"/>
                </a:solidFill>
                <a:effectLst/>
                <a:uFillTx/>
                <a:latin typeface="Calibri" charset="0"/>
                <a:ea typeface="Calibri" charset="0"/>
                <a:cs typeface="Calibri" charset="0"/>
                <a:sym typeface="Helvetica"/>
              </a:rPr>
              <a:t> Parameters</a:t>
            </a:r>
          </a:p>
          <a:p>
            <a:pPr marL="342900" indent="-342900" algn="l" rtl="0" latinLnBrk="1" hangingPunct="0">
              <a:buFont typeface="Arial" charset="0"/>
              <a:buChar char="•"/>
            </a:pPr>
            <a:r>
              <a:rPr lang="en-US" sz="2400" dirty="0" smtClean="0">
                <a:solidFill>
                  <a:srgbClr val="000000"/>
                </a:solidFill>
                <a:latin typeface="Calibri" charset="0"/>
                <a:ea typeface="Calibri" charset="0"/>
                <a:cs typeface="Calibri" charset="0"/>
              </a:rPr>
              <a:t>Size: </a:t>
            </a:r>
            <a:r>
              <a:rPr lang="en-US" sz="2400" dirty="0">
                <a:solidFill>
                  <a:srgbClr val="000000"/>
                </a:solidFill>
                <a:latin typeface="Calibri" charset="0"/>
                <a:ea typeface="Calibri" charset="0"/>
                <a:cs typeface="Calibri" charset="0"/>
              </a:rPr>
              <a:t>n </a:t>
            </a:r>
            <a:endParaRPr lang="en-US" sz="2400" dirty="0">
              <a:solidFill>
                <a:schemeClr val="accent2"/>
              </a:solidFill>
              <a:latin typeface="Calibri" charset="0"/>
              <a:ea typeface="Calibri" charset="0"/>
              <a:cs typeface="Calibri" charset="0"/>
            </a:endParaRPr>
          </a:p>
          <a:p>
            <a:pPr marL="342900" indent="-342900" algn="l" rtl="0" latinLnBrk="1" hangingPunct="0">
              <a:buFont typeface="Arial" charset="0"/>
              <a:buChar char="•"/>
            </a:pPr>
            <a:r>
              <a:rPr lang="en-US" sz="2400" dirty="0" smtClean="0">
                <a:solidFill>
                  <a:srgbClr val="000000"/>
                </a:solidFill>
                <a:latin typeface="Calibri" charset="0"/>
                <a:ea typeface="Calibri" charset="0"/>
                <a:cs typeface="Calibri" charset="0"/>
              </a:rPr>
              <a:t>Condition number: k</a:t>
            </a:r>
          </a:p>
          <a:p>
            <a:pPr marL="342900" indent="-342900" algn="l" rtl="0" latinLnBrk="1" hangingPunct="0">
              <a:buFont typeface="Arial" charset="0"/>
              <a:buChar char="•"/>
            </a:pPr>
            <a:r>
              <a:rPr lang="en-US" sz="2400" dirty="0" smtClean="0">
                <a:solidFill>
                  <a:srgbClr val="000000"/>
                </a:solidFill>
                <a:latin typeface="Calibri" charset="0"/>
                <a:ea typeface="Calibri" charset="0"/>
                <a:cs typeface="Calibri" charset="0"/>
              </a:rPr>
              <a:t>Dynamic range: </a:t>
            </a:r>
            <a:r>
              <a:rPr lang="en-US" sz="2400" dirty="0" err="1" smtClean="0">
                <a:solidFill>
                  <a:srgbClr val="000000"/>
                </a:solidFill>
                <a:latin typeface="Calibri" charset="0"/>
                <a:ea typeface="Calibri" charset="0"/>
                <a:cs typeface="Calibri" charset="0"/>
              </a:rPr>
              <a:t>dr</a:t>
            </a:r>
            <a:endParaRPr lang="en-US" sz="2400" dirty="0" smtClean="0">
              <a:solidFill>
                <a:srgbClr val="000000"/>
              </a:solidFill>
              <a:latin typeface="Calibri" charset="0"/>
              <a:ea typeface="Calibri" charset="0"/>
              <a:cs typeface="Calibri" charset="0"/>
            </a:endParaRPr>
          </a:p>
        </p:txBody>
      </p:sp>
      <p:cxnSp>
        <p:nvCxnSpPr>
          <p:cNvPr id="5" name="Straight Connector 4"/>
          <p:cNvCxnSpPr/>
          <p:nvPr/>
        </p:nvCxnSpPr>
        <p:spPr>
          <a:xfrm flipV="1">
            <a:off x="2316480" y="3937072"/>
            <a:ext cx="1709545" cy="944"/>
          </a:xfrm>
          <a:prstGeom prst="line">
            <a:avLst/>
          </a:prstGeom>
          <a:noFill/>
          <a:ln w="63500" cap="flat">
            <a:solidFill>
              <a:srgbClr val="4F81BD"/>
            </a:solidFill>
            <a:prstDash val="solid"/>
            <a:bevel/>
          </a:ln>
          <a:effectLst/>
        </p:spPr>
        <p:style>
          <a:lnRef idx="0">
            <a:scrgbClr r="0" g="0" b="0"/>
          </a:lnRef>
          <a:fillRef idx="0">
            <a:scrgbClr r="0" g="0" b="0"/>
          </a:fillRef>
          <a:effectRef idx="0">
            <a:scrgbClr r="0" g="0" b="0"/>
          </a:effectRef>
          <a:fontRef idx="none"/>
        </p:style>
      </p:cxnSp>
      <p:cxnSp>
        <p:nvCxnSpPr>
          <p:cNvPr id="6" name="Straight Arrow Connector 5"/>
          <p:cNvCxnSpPr/>
          <p:nvPr/>
        </p:nvCxnSpPr>
        <p:spPr>
          <a:xfrm flipV="1">
            <a:off x="3992569" y="2962656"/>
            <a:ext cx="0" cy="995128"/>
          </a:xfrm>
          <a:prstGeom prst="straightConnector1">
            <a:avLst/>
          </a:prstGeom>
          <a:noFill/>
          <a:ln w="63500" cap="flat">
            <a:solidFill>
              <a:srgbClr val="4F81BD"/>
            </a:solidFill>
            <a:prstDash val="solid"/>
            <a:bevel/>
            <a:tailEnd type="triangle"/>
          </a:ln>
          <a:effectLst/>
        </p:spPr>
        <p:style>
          <a:lnRef idx="0">
            <a:scrgbClr r="0" g="0" b="0"/>
          </a:lnRef>
          <a:fillRef idx="0">
            <a:scrgbClr r="0" g="0" b="0"/>
          </a:fillRef>
          <a:effectRef idx="0">
            <a:scrgbClr r="0" g="0" b="0"/>
          </a:effectRef>
          <a:fontRef idx="none"/>
        </p:style>
      </p:cxnSp>
      <p:cxnSp>
        <p:nvCxnSpPr>
          <p:cNvPr id="7" name="Straight Connector 6"/>
          <p:cNvCxnSpPr/>
          <p:nvPr/>
        </p:nvCxnSpPr>
        <p:spPr>
          <a:xfrm flipV="1">
            <a:off x="3735465" y="4343915"/>
            <a:ext cx="3287444" cy="0"/>
          </a:xfrm>
          <a:prstGeom prst="line">
            <a:avLst/>
          </a:prstGeom>
          <a:noFill/>
          <a:ln w="63500" cap="flat">
            <a:solidFill>
              <a:srgbClr val="4F81BD"/>
            </a:solidFill>
            <a:prstDash val="solid"/>
            <a:bevel/>
          </a:ln>
          <a:effectLst/>
        </p:spPr>
        <p:style>
          <a:lnRef idx="0">
            <a:scrgbClr r="0" g="0" b="0"/>
          </a:lnRef>
          <a:fillRef idx="0">
            <a:scrgbClr r="0" g="0" b="0"/>
          </a:fillRef>
          <a:effectRef idx="0">
            <a:scrgbClr r="0" g="0" b="0"/>
          </a:effectRef>
          <a:fontRef idx="none"/>
        </p:style>
      </p:cxnSp>
      <p:cxnSp>
        <p:nvCxnSpPr>
          <p:cNvPr id="8" name="Straight Connector 7"/>
          <p:cNvCxnSpPr/>
          <p:nvPr/>
        </p:nvCxnSpPr>
        <p:spPr>
          <a:xfrm flipV="1">
            <a:off x="3537052" y="4746895"/>
            <a:ext cx="4092734" cy="7905"/>
          </a:xfrm>
          <a:prstGeom prst="line">
            <a:avLst/>
          </a:prstGeom>
          <a:noFill/>
          <a:ln w="63500" cap="flat">
            <a:solidFill>
              <a:srgbClr val="4F81BD"/>
            </a:solidFill>
            <a:prstDash val="solid"/>
            <a:bevel/>
          </a:ln>
          <a:effectLst/>
        </p:spPr>
        <p:style>
          <a:lnRef idx="0">
            <a:scrgbClr r="0" g="0" b="0"/>
          </a:lnRef>
          <a:fillRef idx="0">
            <a:scrgbClr r="0" g="0" b="0"/>
          </a:fillRef>
          <a:effectRef idx="0">
            <a:scrgbClr r="0" g="0" b="0"/>
          </a:effectRef>
          <a:fontRef idx="none"/>
        </p:style>
      </p:cxnSp>
      <p:cxnSp>
        <p:nvCxnSpPr>
          <p:cNvPr id="9" name="Straight Connector 8"/>
          <p:cNvCxnSpPr/>
          <p:nvPr/>
        </p:nvCxnSpPr>
        <p:spPr>
          <a:xfrm flipH="1" flipV="1">
            <a:off x="7597742" y="3743843"/>
            <a:ext cx="0" cy="1010957"/>
          </a:xfrm>
          <a:prstGeom prst="line">
            <a:avLst/>
          </a:prstGeom>
          <a:noFill/>
          <a:ln w="63500" cap="flat">
            <a:solidFill>
              <a:srgbClr val="4F81BD"/>
            </a:solidFill>
            <a:prstDash val="solid"/>
            <a:bevel/>
          </a:ln>
          <a:effectLst/>
        </p:spPr>
        <p:style>
          <a:lnRef idx="0">
            <a:scrgbClr r="0" g="0" b="0"/>
          </a:lnRef>
          <a:fillRef idx="0">
            <a:scrgbClr r="0" g="0" b="0"/>
          </a:fillRef>
          <a:effectRef idx="0">
            <a:scrgbClr r="0" g="0" b="0"/>
          </a:effectRef>
          <a:fontRef idx="none"/>
        </p:style>
      </p:cxnSp>
      <p:cxnSp>
        <p:nvCxnSpPr>
          <p:cNvPr id="10" name="Straight Connector 9"/>
          <p:cNvCxnSpPr/>
          <p:nvPr/>
        </p:nvCxnSpPr>
        <p:spPr>
          <a:xfrm flipH="1">
            <a:off x="7022909" y="3767676"/>
            <a:ext cx="0" cy="607129"/>
          </a:xfrm>
          <a:prstGeom prst="line">
            <a:avLst/>
          </a:prstGeom>
          <a:noFill/>
          <a:ln w="63500" cap="flat">
            <a:solidFill>
              <a:srgbClr val="4F81BD"/>
            </a:solidFill>
            <a:prstDash val="solid"/>
            <a:bevel/>
          </a:ln>
          <a:effectLst/>
        </p:spPr>
        <p:style>
          <a:lnRef idx="0">
            <a:scrgbClr r="0" g="0" b="0"/>
          </a:lnRef>
          <a:fillRef idx="0">
            <a:scrgbClr r="0" g="0" b="0"/>
          </a:fillRef>
          <a:effectRef idx="0">
            <a:scrgbClr r="0" g="0" b="0"/>
          </a:effectRef>
          <a:fontRef idx="none"/>
        </p:style>
      </p:cxnSp>
      <p:cxnSp>
        <p:nvCxnSpPr>
          <p:cNvPr id="11" name="Straight Connector 10"/>
          <p:cNvCxnSpPr/>
          <p:nvPr/>
        </p:nvCxnSpPr>
        <p:spPr>
          <a:xfrm flipH="1" flipV="1">
            <a:off x="6997794" y="3753725"/>
            <a:ext cx="630936" cy="4012"/>
          </a:xfrm>
          <a:prstGeom prst="line">
            <a:avLst/>
          </a:prstGeom>
          <a:noFill/>
          <a:ln w="63500" cap="flat">
            <a:solidFill>
              <a:srgbClr val="4F81BD"/>
            </a:solidFill>
            <a:prstDash val="solid"/>
            <a:bevel/>
          </a:ln>
          <a:effectLst/>
        </p:spPr>
        <p:style>
          <a:lnRef idx="0">
            <a:scrgbClr r="0" g="0" b="0"/>
          </a:lnRef>
          <a:fillRef idx="0">
            <a:scrgbClr r="0" g="0" b="0"/>
          </a:fillRef>
          <a:effectRef idx="0">
            <a:scrgbClr r="0" g="0" b="0"/>
          </a:effectRef>
          <a:fontRef idx="none"/>
        </p:style>
      </p:cxnSp>
      <p:cxnSp>
        <p:nvCxnSpPr>
          <p:cNvPr id="12" name="Straight Arrow Connector 11"/>
          <p:cNvCxnSpPr/>
          <p:nvPr/>
        </p:nvCxnSpPr>
        <p:spPr>
          <a:xfrm flipV="1">
            <a:off x="7320523" y="2955080"/>
            <a:ext cx="0" cy="812596"/>
          </a:xfrm>
          <a:prstGeom prst="straightConnector1">
            <a:avLst/>
          </a:prstGeom>
          <a:noFill/>
          <a:ln w="63500" cap="flat">
            <a:solidFill>
              <a:srgbClr val="4F81BD"/>
            </a:solidFill>
            <a:prstDash val="solid"/>
            <a:bevel/>
            <a:tailEnd type="triangle"/>
          </a:ln>
          <a:effectLst/>
        </p:spPr>
        <p:style>
          <a:lnRef idx="0">
            <a:scrgbClr r="0" g="0" b="0"/>
          </a:lnRef>
          <a:fillRef idx="0">
            <a:scrgbClr r="0" g="0" b="0"/>
          </a:fillRef>
          <a:effectRef idx="0">
            <a:scrgbClr r="0" g="0" b="0"/>
          </a:effectRef>
          <a:fontRef idx="none"/>
        </p:style>
      </p:cxnSp>
      <p:pic>
        <p:nvPicPr>
          <p:cNvPr id="13" name="Picture 12"/>
          <p:cNvPicPr>
            <a:picLocks noChangeAspect="1"/>
          </p:cNvPicPr>
          <p:nvPr/>
        </p:nvPicPr>
        <p:blipFill>
          <a:blip r:embed="rId3"/>
          <a:stretch>
            <a:fillRect/>
          </a:stretch>
        </p:blipFill>
        <p:spPr>
          <a:xfrm>
            <a:off x="278232" y="1633857"/>
            <a:ext cx="8587536" cy="2007476"/>
          </a:xfrm>
          <a:prstGeom prst="rect">
            <a:avLst/>
          </a:prstGeom>
          <a:effectLst/>
        </p:spPr>
      </p:pic>
      <p:sp>
        <p:nvSpPr>
          <p:cNvPr id="14" name="TextBox 13"/>
          <p:cNvSpPr txBox="1"/>
          <p:nvPr/>
        </p:nvSpPr>
        <p:spPr>
          <a:xfrm>
            <a:off x="2967789" y="994611"/>
            <a:ext cx="92394"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15" name="Slide Number Placeholder 1"/>
          <p:cNvSpPr>
            <a:spLocks noGrp="1"/>
          </p:cNvSpPr>
          <p:nvPr>
            <p:ph type="sldNum" sz="quarter" idx="2"/>
          </p:nvPr>
        </p:nvSpPr>
        <p:spPr>
          <a:xfrm>
            <a:off x="6553200" y="6354247"/>
            <a:ext cx="2133600" cy="369328"/>
          </a:xfrm>
        </p:spPr>
        <p:txBody>
          <a:bodyPr/>
          <a:lstStyle/>
          <a:p>
            <a:pPr lvl="0"/>
            <a:r>
              <a:rPr lang="en-US" dirty="0" smtClean="0"/>
              <a:t>24</a:t>
            </a:r>
            <a:endParaRPr lang="en-US" dirty="0"/>
          </a:p>
        </p:txBody>
      </p:sp>
    </p:spTree>
    <p:extLst>
      <p:ext uri="{BB962C8B-B14F-4D97-AF65-F5344CB8AC3E}">
        <p14:creationId xmlns:p14="http://schemas.microsoft.com/office/powerpoint/2010/main" val="443331300"/>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Characterizing Sets of Summands</a:t>
            </a:r>
          </a:p>
        </p:txBody>
      </p:sp>
      <p:sp>
        <p:nvSpPr>
          <p:cNvPr id="4" name="TextBox 3"/>
          <p:cNvSpPr txBox="1"/>
          <p:nvPr/>
        </p:nvSpPr>
        <p:spPr>
          <a:xfrm>
            <a:off x="457200" y="3326215"/>
            <a:ext cx="3006588" cy="15696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tx1"/>
                </a:solidFill>
                <a:effectLst/>
                <a:uFillTx/>
                <a:latin typeface="Calibri" charset="0"/>
                <a:ea typeface="Calibri" charset="0"/>
                <a:cs typeface="Calibri" charset="0"/>
                <a:sym typeface="Helvetica"/>
              </a:rPr>
              <a:t>Critical</a:t>
            </a:r>
            <a:r>
              <a:rPr kumimoji="0" lang="en-US" sz="2400" b="1" i="0" u="none" strike="noStrike" cap="none" spc="0" normalizeH="0" dirty="0" smtClean="0">
                <a:ln>
                  <a:noFill/>
                </a:ln>
                <a:solidFill>
                  <a:schemeClr val="tx1"/>
                </a:solidFill>
                <a:effectLst/>
                <a:uFillTx/>
                <a:latin typeface="Calibri" charset="0"/>
                <a:ea typeface="Calibri" charset="0"/>
                <a:cs typeface="Calibri" charset="0"/>
                <a:sym typeface="Helvetica"/>
              </a:rPr>
              <a:t> Parameters</a:t>
            </a:r>
          </a:p>
          <a:p>
            <a:pPr marL="342900" indent="-342900" algn="l" rtl="0" latinLnBrk="1" hangingPunct="0">
              <a:buFont typeface="Arial" charset="0"/>
              <a:buChar char="•"/>
            </a:pPr>
            <a:r>
              <a:rPr lang="en-US" sz="2400" dirty="0" smtClean="0">
                <a:solidFill>
                  <a:srgbClr val="000000"/>
                </a:solidFill>
                <a:latin typeface="Calibri" charset="0"/>
                <a:ea typeface="Calibri" charset="0"/>
                <a:cs typeface="Calibri" charset="0"/>
              </a:rPr>
              <a:t>Size: n</a:t>
            </a:r>
            <a:endParaRPr lang="en-US" sz="2400" dirty="0">
              <a:solidFill>
                <a:schemeClr val="accent2"/>
              </a:solidFill>
              <a:latin typeface="Calibri" charset="0"/>
              <a:ea typeface="Calibri" charset="0"/>
              <a:cs typeface="Calibri" charset="0"/>
            </a:endParaRPr>
          </a:p>
          <a:p>
            <a:pPr marL="342900" indent="-342900" algn="l" rtl="0" latinLnBrk="1" hangingPunct="0">
              <a:buFont typeface="Arial" charset="0"/>
              <a:buChar char="•"/>
            </a:pPr>
            <a:r>
              <a:rPr lang="en-US" sz="2400" dirty="0" smtClean="0">
                <a:solidFill>
                  <a:srgbClr val="000000"/>
                </a:solidFill>
                <a:latin typeface="Calibri" charset="0"/>
                <a:ea typeface="Calibri" charset="0"/>
                <a:cs typeface="Calibri" charset="0"/>
              </a:rPr>
              <a:t>Condition number: k</a:t>
            </a:r>
          </a:p>
          <a:p>
            <a:pPr marL="342900" indent="-342900" algn="l" rtl="0" latinLnBrk="1" hangingPunct="0">
              <a:buFont typeface="Arial" charset="0"/>
              <a:buChar char="•"/>
            </a:pPr>
            <a:r>
              <a:rPr lang="en-US" sz="2400" dirty="0" smtClean="0">
                <a:solidFill>
                  <a:srgbClr val="000000"/>
                </a:solidFill>
                <a:latin typeface="Calibri" charset="0"/>
                <a:ea typeface="Calibri" charset="0"/>
                <a:cs typeface="Calibri" charset="0"/>
              </a:rPr>
              <a:t>Dynamic range: </a:t>
            </a:r>
            <a:r>
              <a:rPr lang="en-US" sz="2400" dirty="0" err="1" smtClean="0">
                <a:solidFill>
                  <a:srgbClr val="000000"/>
                </a:solidFill>
                <a:latin typeface="Calibri" charset="0"/>
                <a:ea typeface="Calibri" charset="0"/>
                <a:cs typeface="Calibri" charset="0"/>
              </a:rPr>
              <a:t>dr</a:t>
            </a:r>
            <a:endParaRPr lang="en-US" sz="2400" dirty="0" smtClean="0">
              <a:solidFill>
                <a:srgbClr val="000000"/>
              </a:solidFill>
              <a:latin typeface="Calibri" charset="0"/>
              <a:ea typeface="Calibri" charset="0"/>
              <a:cs typeface="Calibri" charset="0"/>
            </a:endParaRPr>
          </a:p>
        </p:txBody>
      </p:sp>
      <p:pic>
        <p:nvPicPr>
          <p:cNvPr id="5" name="Picture 4"/>
          <p:cNvPicPr>
            <a:picLocks noChangeAspect="1"/>
          </p:cNvPicPr>
          <p:nvPr/>
        </p:nvPicPr>
        <p:blipFill>
          <a:blip r:embed="rId3"/>
          <a:stretch>
            <a:fillRect/>
          </a:stretch>
        </p:blipFill>
        <p:spPr>
          <a:xfrm>
            <a:off x="278232" y="1644367"/>
            <a:ext cx="8587536" cy="2007476"/>
          </a:xfrm>
          <a:prstGeom prst="rect">
            <a:avLst/>
          </a:prstGeom>
        </p:spPr>
      </p:pic>
      <p:cxnSp>
        <p:nvCxnSpPr>
          <p:cNvPr id="6" name="Straight Arrow Connector 5"/>
          <p:cNvCxnSpPr/>
          <p:nvPr/>
        </p:nvCxnSpPr>
        <p:spPr>
          <a:xfrm>
            <a:off x="3694386" y="4293476"/>
            <a:ext cx="1240221" cy="0"/>
          </a:xfrm>
          <a:prstGeom prst="straightConnector1">
            <a:avLst/>
          </a:prstGeom>
          <a:noFill/>
          <a:ln w="152400" cap="flat">
            <a:solidFill>
              <a:schemeClr val="accent1"/>
            </a:solidFill>
            <a:prstDash val="solid"/>
            <a:bevel/>
            <a:tailEnd type="triangle" w="lg" len="sm"/>
          </a:ln>
          <a:effectLst/>
        </p:spPr>
        <p:style>
          <a:lnRef idx="0">
            <a:scrgbClr r="0" g="0" b="0"/>
          </a:lnRef>
          <a:fillRef idx="0">
            <a:scrgbClr r="0" g="0" b="0"/>
          </a:fillRef>
          <a:effectRef idx="0">
            <a:scrgbClr r="0" g="0" b="0"/>
          </a:effectRef>
          <a:fontRef idx="none"/>
        </p:style>
      </p:cxnSp>
      <p:sp>
        <p:nvSpPr>
          <p:cNvPr id="7" name="TextBox 6"/>
          <p:cNvSpPr txBox="1"/>
          <p:nvPr/>
        </p:nvSpPr>
        <p:spPr>
          <a:xfrm>
            <a:off x="5118537" y="3326215"/>
            <a:ext cx="3568263" cy="15696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tx1"/>
                </a:solidFill>
                <a:effectLst/>
                <a:uFillTx/>
                <a:latin typeface="Calibri" charset="0"/>
                <a:ea typeface="Calibri" charset="0"/>
                <a:cs typeface="Calibri" charset="0"/>
                <a:sym typeface="Helvetica"/>
              </a:rPr>
              <a:t>Proxy for…</a:t>
            </a:r>
          </a:p>
          <a:p>
            <a:pPr marL="0" marR="0" indent="0" algn="l" defTabSz="457200" rtl="0" fontAlgn="auto" latinLnBrk="1" hangingPunct="0">
              <a:lnSpc>
                <a:spcPct val="100000"/>
              </a:lnSpc>
              <a:spcBef>
                <a:spcPts val="0"/>
              </a:spcBef>
              <a:spcAft>
                <a:spcPts val="0"/>
              </a:spcAft>
              <a:buClrTx/>
              <a:buSzTx/>
              <a:buFontTx/>
              <a:buNone/>
              <a:tabLst/>
            </a:pPr>
            <a:r>
              <a:rPr lang="en-US" sz="2400" dirty="0" smtClean="0">
                <a:solidFill>
                  <a:schemeClr val="tx1"/>
                </a:solidFill>
                <a:latin typeface="Calibri" charset="0"/>
                <a:ea typeface="Calibri" charset="0"/>
                <a:cs typeface="Calibri" charset="0"/>
              </a:rPr>
              <a:t>Concurrency</a:t>
            </a:r>
          </a:p>
          <a:p>
            <a:pPr marL="0" marR="0" indent="0" algn="l" defTabSz="457200" rtl="0" fontAlgn="auto" latinLnBrk="1" hangingPunct="0">
              <a:lnSpc>
                <a:spcPct val="100000"/>
              </a:lnSpc>
              <a:spcBef>
                <a:spcPts val="0"/>
              </a:spcBef>
              <a:spcAft>
                <a:spcPts val="0"/>
              </a:spcAft>
              <a:buClrTx/>
              <a:buSzTx/>
              <a:buFontTx/>
              <a:buNone/>
              <a:tabLst/>
            </a:pPr>
            <a:r>
              <a:rPr lang="en-US" sz="2400" dirty="0" smtClean="0">
                <a:solidFill>
                  <a:schemeClr val="tx1"/>
                </a:solidFill>
                <a:latin typeface="Calibri" charset="0"/>
                <a:ea typeface="Calibri" charset="0"/>
                <a:cs typeface="Calibri" charset="0"/>
              </a:rPr>
              <a:t>Subtractive cancellation</a:t>
            </a:r>
          </a:p>
          <a:p>
            <a:pPr marL="0" marR="0" indent="0" algn="l"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tx1"/>
                </a:solidFill>
                <a:effectLst/>
                <a:uFillTx/>
                <a:latin typeface="Calibri" charset="0"/>
                <a:ea typeface="Calibri" charset="0"/>
                <a:cs typeface="Calibri" charset="0"/>
                <a:sym typeface="Helvetica"/>
              </a:rPr>
              <a:t>Alignment</a:t>
            </a:r>
            <a:r>
              <a:rPr kumimoji="0" lang="en-US" sz="2400" b="0" i="0" u="none" strike="noStrike" cap="none" spc="0" normalizeH="0" dirty="0" smtClean="0">
                <a:ln>
                  <a:noFill/>
                </a:ln>
                <a:solidFill>
                  <a:schemeClr val="tx1"/>
                </a:solidFill>
                <a:effectLst/>
                <a:uFillTx/>
                <a:latin typeface="Calibri" charset="0"/>
                <a:ea typeface="Calibri" charset="0"/>
                <a:cs typeface="Calibri" charset="0"/>
                <a:sym typeface="Helvetica"/>
              </a:rPr>
              <a:t> error</a:t>
            </a:r>
            <a:endParaRPr kumimoji="0" lang="en-US" sz="2400" b="0" i="0" u="none" strike="noStrike" cap="none" spc="0" normalizeH="0" baseline="0" dirty="0">
              <a:ln>
                <a:noFill/>
              </a:ln>
              <a:solidFill>
                <a:schemeClr val="tx1"/>
              </a:solidFill>
              <a:effectLst/>
              <a:uFillTx/>
              <a:latin typeface="Calibri" charset="0"/>
              <a:ea typeface="Calibri" charset="0"/>
              <a:cs typeface="Calibri" charset="0"/>
              <a:sym typeface="Helvetica"/>
            </a:endParaRPr>
          </a:p>
        </p:txBody>
      </p:sp>
      <p:sp>
        <p:nvSpPr>
          <p:cNvPr id="8" name="Slide Number Placeholder 1"/>
          <p:cNvSpPr>
            <a:spLocks noGrp="1"/>
          </p:cNvSpPr>
          <p:nvPr>
            <p:ph type="sldNum" sz="quarter" idx="2"/>
          </p:nvPr>
        </p:nvSpPr>
        <p:spPr>
          <a:xfrm>
            <a:off x="6553200" y="6354247"/>
            <a:ext cx="2133600" cy="369328"/>
          </a:xfrm>
        </p:spPr>
        <p:txBody>
          <a:bodyPr/>
          <a:lstStyle/>
          <a:p>
            <a:pPr lvl="0"/>
            <a:r>
              <a:rPr lang="en-US" dirty="0" smtClean="0"/>
              <a:t>25</a:t>
            </a:r>
            <a:endParaRPr lang="en-US" dirty="0"/>
          </a:p>
        </p:txBody>
      </p:sp>
    </p:spTree>
    <p:extLst>
      <p:ext uri="{BB962C8B-B14F-4D97-AF65-F5344CB8AC3E}">
        <p14:creationId xmlns:p14="http://schemas.microsoft.com/office/powerpoint/2010/main" val="1448387657"/>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79704"/>
            <a:ext cx="8229600" cy="990600"/>
          </a:xfrm>
        </p:spPr>
        <p:txBody>
          <a:bodyPr/>
          <a:lstStyle/>
          <a:p>
            <a:r>
              <a:rPr lang="en-US" dirty="0"/>
              <a:t>Summation algorithm selection </a:t>
            </a:r>
          </a:p>
        </p:txBody>
      </p:sp>
      <p:grpSp>
        <p:nvGrpSpPr>
          <p:cNvPr id="4" name="Group 398"/>
          <p:cNvGrpSpPr/>
          <p:nvPr/>
        </p:nvGrpSpPr>
        <p:grpSpPr>
          <a:xfrm>
            <a:off x="357286" y="2414574"/>
            <a:ext cx="2759179" cy="2732661"/>
            <a:chOff x="0" y="0"/>
            <a:chExt cx="2759178" cy="2732659"/>
          </a:xfrm>
        </p:grpSpPr>
        <p:grpSp>
          <p:nvGrpSpPr>
            <p:cNvPr id="5" name="Group 382"/>
            <p:cNvGrpSpPr/>
            <p:nvPr/>
          </p:nvGrpSpPr>
          <p:grpSpPr>
            <a:xfrm>
              <a:off x="0" y="-1"/>
              <a:ext cx="689795" cy="2732661"/>
              <a:chOff x="0" y="0"/>
              <a:chExt cx="689793" cy="2732659"/>
            </a:xfrm>
          </p:grpSpPr>
          <p:sp>
            <p:nvSpPr>
              <p:cNvPr id="21" name="Shape 378"/>
              <p:cNvSpPr/>
              <p:nvPr/>
            </p:nvSpPr>
            <p:spPr>
              <a:xfrm>
                <a:off x="0" y="-1"/>
                <a:ext cx="689794" cy="683166"/>
              </a:xfrm>
              <a:prstGeom prst="rect">
                <a:avLst/>
              </a:prstGeom>
              <a:solidFill>
                <a:schemeClr val="tx2">
                  <a:lumMod val="75000"/>
                </a:schemeClr>
              </a:solidFill>
              <a:ln w="9525" cap="flat">
                <a:solidFill>
                  <a:srgbClr val="000090"/>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ctr">
                  <a:defRPr>
                    <a:solidFill>
                      <a:srgbClr val="FFFFFF"/>
                    </a:solidFill>
                  </a:defRPr>
                </a:pPr>
                <a:endParaRPr/>
              </a:p>
            </p:txBody>
          </p:sp>
          <p:sp>
            <p:nvSpPr>
              <p:cNvPr id="22" name="Shape 379"/>
              <p:cNvSpPr/>
              <p:nvPr/>
            </p:nvSpPr>
            <p:spPr>
              <a:xfrm>
                <a:off x="0" y="683164"/>
                <a:ext cx="689794" cy="683166"/>
              </a:xfrm>
              <a:prstGeom prst="rect">
                <a:avLst/>
              </a:prstGeom>
              <a:solidFill>
                <a:srgbClr val="7F7F7F"/>
              </a:solidFill>
              <a:ln w="9525" cap="flat">
                <a:solidFill>
                  <a:srgbClr val="000090"/>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ctr">
                  <a:defRPr>
                    <a:solidFill>
                      <a:srgbClr val="FFFFFF"/>
                    </a:solidFill>
                  </a:defRPr>
                </a:pPr>
                <a:endParaRPr/>
              </a:p>
            </p:txBody>
          </p:sp>
          <p:sp>
            <p:nvSpPr>
              <p:cNvPr id="23" name="Shape 380"/>
              <p:cNvSpPr/>
              <p:nvPr/>
            </p:nvSpPr>
            <p:spPr>
              <a:xfrm>
                <a:off x="0" y="1366329"/>
                <a:ext cx="689794" cy="683166"/>
              </a:xfrm>
              <a:prstGeom prst="rect">
                <a:avLst/>
              </a:prstGeom>
              <a:solidFill>
                <a:srgbClr val="FFFFFF"/>
              </a:solidFill>
              <a:ln w="9525" cap="flat">
                <a:solidFill>
                  <a:srgbClr val="000090"/>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ctr">
                  <a:defRPr>
                    <a:solidFill>
                      <a:srgbClr val="FFFFFF"/>
                    </a:solidFill>
                  </a:defRPr>
                </a:pPr>
                <a:endParaRPr/>
              </a:p>
            </p:txBody>
          </p:sp>
          <p:sp>
            <p:nvSpPr>
              <p:cNvPr id="24" name="Shape 381"/>
              <p:cNvSpPr/>
              <p:nvPr/>
            </p:nvSpPr>
            <p:spPr>
              <a:xfrm>
                <a:off x="0" y="2049494"/>
                <a:ext cx="689794" cy="683166"/>
              </a:xfrm>
              <a:prstGeom prst="rect">
                <a:avLst/>
              </a:prstGeom>
              <a:solidFill>
                <a:srgbClr val="FFFFFF"/>
              </a:solidFill>
              <a:ln w="9525" cap="flat">
                <a:solidFill>
                  <a:srgbClr val="000090"/>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ctr">
                  <a:defRPr>
                    <a:solidFill>
                      <a:srgbClr val="FFFFFF"/>
                    </a:solidFill>
                  </a:defRPr>
                </a:pPr>
                <a:endParaRPr/>
              </a:p>
            </p:txBody>
          </p:sp>
        </p:grpSp>
        <p:grpSp>
          <p:nvGrpSpPr>
            <p:cNvPr id="6" name="Group 387"/>
            <p:cNvGrpSpPr/>
            <p:nvPr/>
          </p:nvGrpSpPr>
          <p:grpSpPr>
            <a:xfrm>
              <a:off x="693714" y="-1"/>
              <a:ext cx="689795" cy="2732661"/>
              <a:chOff x="0" y="0"/>
              <a:chExt cx="689793" cy="2732659"/>
            </a:xfrm>
          </p:grpSpPr>
          <p:sp>
            <p:nvSpPr>
              <p:cNvPr id="17" name="Shape 383"/>
              <p:cNvSpPr/>
              <p:nvPr/>
            </p:nvSpPr>
            <p:spPr>
              <a:xfrm>
                <a:off x="0" y="-1"/>
                <a:ext cx="689794" cy="683166"/>
              </a:xfrm>
              <a:prstGeom prst="rect">
                <a:avLst/>
              </a:prstGeom>
              <a:solidFill>
                <a:schemeClr val="tx2">
                  <a:lumMod val="75000"/>
                </a:schemeClr>
              </a:solidFill>
              <a:ln w="9525" cap="flat">
                <a:solidFill>
                  <a:srgbClr val="000090"/>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ctr">
                  <a:defRPr>
                    <a:solidFill>
                      <a:srgbClr val="FFFFFF"/>
                    </a:solidFill>
                  </a:defRPr>
                </a:pPr>
                <a:endParaRPr/>
              </a:p>
            </p:txBody>
          </p:sp>
          <p:sp>
            <p:nvSpPr>
              <p:cNvPr id="18" name="Shape 384"/>
              <p:cNvSpPr/>
              <p:nvPr/>
            </p:nvSpPr>
            <p:spPr>
              <a:xfrm>
                <a:off x="0" y="683164"/>
                <a:ext cx="689794" cy="683166"/>
              </a:xfrm>
              <a:prstGeom prst="rect">
                <a:avLst/>
              </a:prstGeom>
              <a:solidFill>
                <a:schemeClr val="tx2">
                  <a:lumMod val="60000"/>
                  <a:lumOff val="40000"/>
                </a:schemeClr>
              </a:solidFill>
              <a:ln w="9525" cap="flat">
                <a:solidFill>
                  <a:srgbClr val="000090"/>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ctr">
                  <a:defRPr>
                    <a:solidFill>
                      <a:srgbClr val="FFFFFF"/>
                    </a:solidFill>
                  </a:defRPr>
                </a:pPr>
                <a:endParaRPr/>
              </a:p>
            </p:txBody>
          </p:sp>
          <p:sp>
            <p:nvSpPr>
              <p:cNvPr id="19" name="Shape 385"/>
              <p:cNvSpPr/>
              <p:nvPr/>
            </p:nvSpPr>
            <p:spPr>
              <a:xfrm>
                <a:off x="0" y="1366329"/>
                <a:ext cx="689794" cy="683166"/>
              </a:xfrm>
              <a:prstGeom prst="rect">
                <a:avLst/>
              </a:prstGeom>
              <a:solidFill>
                <a:srgbClr val="FFFFFF"/>
              </a:solidFill>
              <a:ln w="9525" cap="flat">
                <a:solidFill>
                  <a:srgbClr val="000090"/>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ctr">
                  <a:defRPr>
                    <a:solidFill>
                      <a:srgbClr val="FFFFFF"/>
                    </a:solidFill>
                  </a:defRPr>
                </a:pPr>
                <a:endParaRPr/>
              </a:p>
            </p:txBody>
          </p:sp>
          <p:sp>
            <p:nvSpPr>
              <p:cNvPr id="20" name="Shape 386"/>
              <p:cNvSpPr/>
              <p:nvPr/>
            </p:nvSpPr>
            <p:spPr>
              <a:xfrm>
                <a:off x="0" y="2049494"/>
                <a:ext cx="689794" cy="683166"/>
              </a:xfrm>
              <a:prstGeom prst="rect">
                <a:avLst/>
              </a:prstGeom>
              <a:solidFill>
                <a:srgbClr val="FFFFFF"/>
              </a:solidFill>
              <a:ln w="9525" cap="flat">
                <a:solidFill>
                  <a:srgbClr val="000090"/>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ctr">
                  <a:defRPr>
                    <a:solidFill>
                      <a:srgbClr val="FFFFFF"/>
                    </a:solidFill>
                  </a:defRPr>
                </a:pPr>
                <a:endParaRPr/>
              </a:p>
            </p:txBody>
          </p:sp>
        </p:grpSp>
        <p:grpSp>
          <p:nvGrpSpPr>
            <p:cNvPr id="7" name="Group 392"/>
            <p:cNvGrpSpPr/>
            <p:nvPr/>
          </p:nvGrpSpPr>
          <p:grpSpPr>
            <a:xfrm>
              <a:off x="1379589" y="-1"/>
              <a:ext cx="689795" cy="2732661"/>
              <a:chOff x="0" y="0"/>
              <a:chExt cx="689793" cy="2732659"/>
            </a:xfrm>
          </p:grpSpPr>
          <p:sp>
            <p:nvSpPr>
              <p:cNvPr id="13" name="Shape 388"/>
              <p:cNvSpPr/>
              <p:nvPr/>
            </p:nvSpPr>
            <p:spPr>
              <a:xfrm>
                <a:off x="0" y="-1"/>
                <a:ext cx="689794" cy="683166"/>
              </a:xfrm>
              <a:prstGeom prst="rect">
                <a:avLst/>
              </a:prstGeom>
              <a:solidFill>
                <a:srgbClr val="7F7F7F"/>
              </a:solidFill>
              <a:ln w="9525" cap="flat">
                <a:solidFill>
                  <a:srgbClr val="000090"/>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ctr">
                  <a:defRPr>
                    <a:solidFill>
                      <a:srgbClr val="FFFFFF"/>
                    </a:solidFill>
                  </a:defRPr>
                </a:pPr>
                <a:endParaRPr/>
              </a:p>
            </p:txBody>
          </p:sp>
          <p:sp>
            <p:nvSpPr>
              <p:cNvPr id="14" name="Shape 389"/>
              <p:cNvSpPr/>
              <p:nvPr/>
            </p:nvSpPr>
            <p:spPr>
              <a:xfrm>
                <a:off x="0" y="683164"/>
                <a:ext cx="689794" cy="683166"/>
              </a:xfrm>
              <a:prstGeom prst="rect">
                <a:avLst/>
              </a:prstGeom>
              <a:solidFill>
                <a:srgbClr val="7F7F7F"/>
              </a:solidFill>
              <a:ln w="9525" cap="flat">
                <a:solidFill>
                  <a:srgbClr val="000090"/>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ctr">
                  <a:defRPr>
                    <a:solidFill>
                      <a:srgbClr val="FFFFFF"/>
                    </a:solidFill>
                  </a:defRPr>
                </a:pPr>
                <a:endParaRPr/>
              </a:p>
            </p:txBody>
          </p:sp>
          <p:sp>
            <p:nvSpPr>
              <p:cNvPr id="15" name="Shape 390"/>
              <p:cNvSpPr/>
              <p:nvPr/>
            </p:nvSpPr>
            <p:spPr>
              <a:xfrm>
                <a:off x="0" y="1366329"/>
                <a:ext cx="689794" cy="683166"/>
              </a:xfrm>
              <a:prstGeom prst="rect">
                <a:avLst/>
              </a:prstGeom>
              <a:solidFill>
                <a:schemeClr val="tx2">
                  <a:lumMod val="60000"/>
                  <a:lumOff val="40000"/>
                </a:schemeClr>
              </a:solidFill>
              <a:ln w="9525" cap="flat">
                <a:solidFill>
                  <a:srgbClr val="000090"/>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ctr">
                  <a:defRPr>
                    <a:solidFill>
                      <a:srgbClr val="FFFFFF"/>
                    </a:solidFill>
                  </a:defRPr>
                </a:pPr>
                <a:endParaRPr/>
              </a:p>
            </p:txBody>
          </p:sp>
          <p:sp>
            <p:nvSpPr>
              <p:cNvPr id="16" name="Shape 391"/>
              <p:cNvSpPr/>
              <p:nvPr/>
            </p:nvSpPr>
            <p:spPr>
              <a:xfrm>
                <a:off x="0" y="2049494"/>
                <a:ext cx="689794" cy="683166"/>
              </a:xfrm>
              <a:prstGeom prst="rect">
                <a:avLst/>
              </a:prstGeom>
              <a:solidFill>
                <a:srgbClr val="D9D9D9"/>
              </a:solidFill>
              <a:ln w="9525" cap="flat">
                <a:solidFill>
                  <a:srgbClr val="000090"/>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ctr">
                  <a:defRPr>
                    <a:solidFill>
                      <a:srgbClr val="FFFFFF"/>
                    </a:solidFill>
                  </a:defRPr>
                </a:pPr>
                <a:endParaRPr/>
              </a:p>
            </p:txBody>
          </p:sp>
        </p:grpSp>
        <p:grpSp>
          <p:nvGrpSpPr>
            <p:cNvPr id="8" name="Group 397"/>
            <p:cNvGrpSpPr/>
            <p:nvPr/>
          </p:nvGrpSpPr>
          <p:grpSpPr>
            <a:xfrm>
              <a:off x="2069384" y="-1"/>
              <a:ext cx="689795" cy="2732661"/>
              <a:chOff x="0" y="0"/>
              <a:chExt cx="689793" cy="2732659"/>
            </a:xfrm>
          </p:grpSpPr>
          <p:sp>
            <p:nvSpPr>
              <p:cNvPr id="9" name="Shape 393"/>
              <p:cNvSpPr/>
              <p:nvPr/>
            </p:nvSpPr>
            <p:spPr>
              <a:xfrm>
                <a:off x="0" y="-1"/>
                <a:ext cx="689794" cy="683166"/>
              </a:xfrm>
              <a:prstGeom prst="rect">
                <a:avLst/>
              </a:prstGeom>
              <a:solidFill>
                <a:srgbClr val="7F7F7F"/>
              </a:solidFill>
              <a:ln w="9525" cap="flat">
                <a:solidFill>
                  <a:srgbClr val="000090"/>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ctr">
                  <a:defRPr>
                    <a:solidFill>
                      <a:srgbClr val="FFFFFF"/>
                    </a:solidFill>
                  </a:defRPr>
                </a:pPr>
                <a:endParaRPr/>
              </a:p>
            </p:txBody>
          </p:sp>
          <p:sp>
            <p:nvSpPr>
              <p:cNvPr id="10" name="Shape 394"/>
              <p:cNvSpPr/>
              <p:nvPr/>
            </p:nvSpPr>
            <p:spPr>
              <a:xfrm>
                <a:off x="0" y="1366329"/>
                <a:ext cx="689794" cy="683166"/>
              </a:xfrm>
              <a:prstGeom prst="rect">
                <a:avLst/>
              </a:prstGeom>
              <a:solidFill>
                <a:srgbClr val="7F7F7F"/>
              </a:solidFill>
              <a:ln w="9525" cap="flat">
                <a:solidFill>
                  <a:srgbClr val="000090"/>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ctr">
                  <a:defRPr>
                    <a:solidFill>
                      <a:srgbClr val="FFFFFF"/>
                    </a:solidFill>
                  </a:defRPr>
                </a:pPr>
                <a:endParaRPr/>
              </a:p>
            </p:txBody>
          </p:sp>
          <p:sp>
            <p:nvSpPr>
              <p:cNvPr id="11" name="Shape 395"/>
              <p:cNvSpPr/>
              <p:nvPr/>
            </p:nvSpPr>
            <p:spPr>
              <a:xfrm>
                <a:off x="0" y="2049494"/>
                <a:ext cx="689794" cy="683166"/>
              </a:xfrm>
              <a:prstGeom prst="rect">
                <a:avLst/>
              </a:prstGeom>
              <a:solidFill>
                <a:srgbClr val="D9D9D9"/>
              </a:solidFill>
              <a:ln w="9525" cap="flat">
                <a:solidFill>
                  <a:srgbClr val="000090"/>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ctr">
                  <a:defRPr>
                    <a:solidFill>
                      <a:srgbClr val="FFFFFF"/>
                    </a:solidFill>
                  </a:defRPr>
                </a:pPr>
                <a:endParaRPr/>
              </a:p>
            </p:txBody>
          </p:sp>
          <p:sp>
            <p:nvSpPr>
              <p:cNvPr id="12" name="Shape 396"/>
              <p:cNvSpPr/>
              <p:nvPr/>
            </p:nvSpPr>
            <p:spPr>
              <a:xfrm>
                <a:off x="0" y="683164"/>
                <a:ext cx="689794" cy="683166"/>
              </a:xfrm>
              <a:prstGeom prst="rect">
                <a:avLst/>
              </a:prstGeom>
              <a:solidFill>
                <a:srgbClr val="D9D9D9"/>
              </a:solidFill>
              <a:ln w="57150" cap="flat">
                <a:solidFill>
                  <a:srgbClr val="000090"/>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lvl="0" algn="ctr">
                  <a:defRPr>
                    <a:ln w="76199">
                      <a:solidFill/>
                    </a:ln>
                    <a:solidFill>
                      <a:srgbClr val="FFFFFF"/>
                    </a:solidFill>
                  </a:defRPr>
                </a:pPr>
                <a:endParaRPr/>
              </a:p>
            </p:txBody>
          </p:sp>
        </p:grpSp>
      </p:grpSp>
      <p:sp>
        <p:nvSpPr>
          <p:cNvPr id="25" name="Shape 399"/>
          <p:cNvSpPr/>
          <p:nvPr/>
        </p:nvSpPr>
        <p:spPr>
          <a:xfrm>
            <a:off x="0" y="3546037"/>
            <a:ext cx="281939" cy="5232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800"/>
            </a:lvl1pPr>
          </a:lstStyle>
          <a:p>
            <a:pPr lvl="0">
              <a:defRPr sz="1800"/>
            </a:pPr>
            <a:r>
              <a:rPr sz="2800"/>
              <a:t>k</a:t>
            </a:r>
          </a:p>
        </p:txBody>
      </p:sp>
      <p:sp>
        <p:nvSpPr>
          <p:cNvPr id="26" name="Shape 400"/>
          <p:cNvSpPr/>
          <p:nvPr/>
        </p:nvSpPr>
        <p:spPr>
          <a:xfrm>
            <a:off x="1532748" y="5186575"/>
            <a:ext cx="643275" cy="523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a:lvl1pPr>
          </a:lstStyle>
          <a:p>
            <a:pPr lvl="0">
              <a:defRPr sz="1800"/>
            </a:pPr>
            <a:r>
              <a:rPr sz="2800" dirty="0"/>
              <a:t>dr</a:t>
            </a:r>
          </a:p>
        </p:txBody>
      </p:sp>
      <p:sp>
        <p:nvSpPr>
          <p:cNvPr id="27" name="Shape 401"/>
          <p:cNvSpPr/>
          <p:nvPr/>
        </p:nvSpPr>
        <p:spPr>
          <a:xfrm>
            <a:off x="4339947" y="1570351"/>
            <a:ext cx="2086380" cy="4597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400"/>
            </a:lvl1pPr>
          </a:lstStyle>
          <a:p>
            <a:pPr lvl="0">
              <a:defRPr sz="1800"/>
            </a:pPr>
            <a:r>
              <a:rPr sz="2400" dirty="0"/>
              <a:t>{x1, x2, …. xn}</a:t>
            </a:r>
          </a:p>
        </p:txBody>
      </p:sp>
      <p:sp>
        <p:nvSpPr>
          <p:cNvPr id="28" name="Shape 402"/>
          <p:cNvSpPr/>
          <p:nvPr/>
        </p:nvSpPr>
        <p:spPr>
          <a:xfrm>
            <a:off x="3396972" y="2397364"/>
            <a:ext cx="4064703" cy="51765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lvl="0"/>
            <a:r>
              <a:rPr sz="2400" dirty="0"/>
              <a:t>S</a:t>
            </a:r>
            <a:r>
              <a:rPr sz="2400" baseline="-25000" dirty="0"/>
              <a:t>σ</a:t>
            </a:r>
            <a:r>
              <a:rPr sz="2400" dirty="0"/>
              <a:t> =      x</a:t>
            </a:r>
            <a:r>
              <a:rPr sz="2400" baseline="-25000" dirty="0"/>
              <a:t>σ(i)</a:t>
            </a:r>
            <a:r>
              <a:rPr sz="2400" dirty="0"/>
              <a:t>  σ – perm. of [n]  </a:t>
            </a:r>
          </a:p>
        </p:txBody>
      </p:sp>
      <p:pic>
        <p:nvPicPr>
          <p:cNvPr id="29" name="image43.pdf"/>
          <p:cNvPicPr/>
          <p:nvPr/>
        </p:nvPicPr>
        <p:blipFill>
          <a:blip r:embed="rId3">
            <a:extLst/>
          </a:blip>
          <a:stretch>
            <a:fillRect/>
          </a:stretch>
        </p:blipFill>
        <p:spPr>
          <a:xfrm>
            <a:off x="3955772" y="2315608"/>
            <a:ext cx="674689" cy="625476"/>
          </a:xfrm>
          <a:prstGeom prst="rect">
            <a:avLst/>
          </a:prstGeom>
          <a:ln w="12700">
            <a:miter lim="400000"/>
          </a:ln>
        </p:spPr>
      </p:pic>
      <p:sp>
        <p:nvSpPr>
          <p:cNvPr id="30" name="Shape 404"/>
          <p:cNvSpPr/>
          <p:nvPr/>
        </p:nvSpPr>
        <p:spPr>
          <a:xfrm>
            <a:off x="3493858" y="3111273"/>
            <a:ext cx="3870929" cy="51765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lvl="0"/>
            <a:r>
              <a:rPr sz="2400"/>
              <a:t>{S</a:t>
            </a:r>
            <a:r>
              <a:rPr sz="2400" baseline="-25000"/>
              <a:t>σ_1 </a:t>
            </a:r>
            <a:r>
              <a:rPr sz="2400"/>
              <a:t>,S</a:t>
            </a:r>
            <a:r>
              <a:rPr sz="2400" baseline="-25000"/>
              <a:t>σ_2</a:t>
            </a:r>
            <a:r>
              <a:rPr sz="2400"/>
              <a:t> ,S</a:t>
            </a:r>
            <a:r>
              <a:rPr sz="2400" baseline="-25000"/>
              <a:t>σ_3</a:t>
            </a:r>
            <a:r>
              <a:rPr sz="2400"/>
              <a:t> ….. </a:t>
            </a:r>
            <a:r>
              <a:rPr sz="2400" dirty="0"/>
              <a:t>S</a:t>
            </a:r>
            <a:r>
              <a:rPr sz="2400" baseline="-25000" dirty="0"/>
              <a:t>σ_100</a:t>
            </a:r>
            <a:r>
              <a:rPr sz="2400" dirty="0"/>
              <a:t> } </a:t>
            </a:r>
          </a:p>
        </p:txBody>
      </p:sp>
      <p:sp>
        <p:nvSpPr>
          <p:cNvPr id="31" name="Shape 405"/>
          <p:cNvSpPr/>
          <p:nvPr/>
        </p:nvSpPr>
        <p:spPr>
          <a:xfrm>
            <a:off x="3545822" y="3856104"/>
            <a:ext cx="3837741" cy="51765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lvl="0"/>
            <a:r>
              <a:rPr sz="2400" dirty="0"/>
              <a:t>{ε</a:t>
            </a:r>
            <a:r>
              <a:rPr sz="2400" baseline="-25000" dirty="0"/>
              <a:t>σ_1 </a:t>
            </a:r>
            <a:r>
              <a:rPr sz="2400" dirty="0"/>
              <a:t>,</a:t>
            </a:r>
            <a:r>
              <a:rPr sz="2400" dirty="0">
                <a:latin typeface="Calibri"/>
                <a:ea typeface="Calibri"/>
                <a:cs typeface="Calibri"/>
                <a:sym typeface="Calibri"/>
              </a:rPr>
              <a:t> ε</a:t>
            </a:r>
            <a:r>
              <a:rPr sz="2400" baseline="-25000" dirty="0"/>
              <a:t>σ_2</a:t>
            </a:r>
            <a:r>
              <a:rPr sz="2400" dirty="0"/>
              <a:t> ,</a:t>
            </a:r>
            <a:r>
              <a:rPr sz="2400" dirty="0">
                <a:latin typeface="Calibri"/>
                <a:ea typeface="Calibri"/>
                <a:cs typeface="Calibri"/>
                <a:sym typeface="Calibri"/>
              </a:rPr>
              <a:t> ε</a:t>
            </a:r>
            <a:r>
              <a:rPr sz="2400" baseline="-25000" dirty="0"/>
              <a:t>σ_3</a:t>
            </a:r>
            <a:r>
              <a:rPr sz="2400" dirty="0"/>
              <a:t> ….. </a:t>
            </a:r>
            <a:r>
              <a:rPr sz="2400" dirty="0">
                <a:latin typeface="Calibri"/>
                <a:ea typeface="Calibri"/>
                <a:cs typeface="Calibri"/>
                <a:sym typeface="Calibri"/>
              </a:rPr>
              <a:t>ε</a:t>
            </a:r>
            <a:r>
              <a:rPr sz="2400" baseline="-25000" dirty="0"/>
              <a:t>σ_100</a:t>
            </a:r>
            <a:r>
              <a:rPr sz="2400" dirty="0"/>
              <a:t> } </a:t>
            </a:r>
          </a:p>
        </p:txBody>
      </p:sp>
      <p:sp>
        <p:nvSpPr>
          <p:cNvPr id="32" name="Shape 406"/>
          <p:cNvSpPr/>
          <p:nvPr/>
        </p:nvSpPr>
        <p:spPr>
          <a:xfrm>
            <a:off x="4613404" y="4851448"/>
            <a:ext cx="1701744"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Calibri"/>
                <a:ea typeface="Calibri"/>
                <a:cs typeface="Calibri"/>
                <a:sym typeface="Calibri"/>
              </a:defRPr>
            </a:lvl1pPr>
          </a:lstStyle>
          <a:p>
            <a:pPr lvl="0"/>
            <a:r>
              <a:rPr dirty="0" smtClean="0"/>
              <a:t> error variability  </a:t>
            </a:r>
            <a:endParaRPr dirty="0"/>
          </a:p>
        </p:txBody>
      </p:sp>
      <p:sp>
        <p:nvSpPr>
          <p:cNvPr id="33" name="Shape 407"/>
          <p:cNvSpPr/>
          <p:nvPr/>
        </p:nvSpPr>
        <p:spPr>
          <a:xfrm>
            <a:off x="7383563" y="1603341"/>
            <a:ext cx="786255" cy="370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lvl="0"/>
            <a:r>
              <a:t>Values</a:t>
            </a:r>
          </a:p>
        </p:txBody>
      </p:sp>
      <p:sp>
        <p:nvSpPr>
          <p:cNvPr id="34" name="Shape 408"/>
          <p:cNvSpPr/>
          <p:nvPr/>
        </p:nvSpPr>
        <p:spPr>
          <a:xfrm>
            <a:off x="7383563" y="2338280"/>
            <a:ext cx="1625088" cy="6502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lvl="0"/>
            <a:r>
              <a:t>Sum of </a:t>
            </a:r>
            <a:endParaRPr>
              <a:latin typeface="Calibri"/>
              <a:ea typeface="Calibri"/>
              <a:cs typeface="Calibri"/>
              <a:sym typeface="Calibri"/>
            </a:endParaRPr>
          </a:p>
          <a:p>
            <a:pPr lvl="0"/>
            <a:r>
              <a:t>shuffled values</a:t>
            </a:r>
          </a:p>
        </p:txBody>
      </p:sp>
      <p:sp>
        <p:nvSpPr>
          <p:cNvPr id="35" name="Shape 409"/>
          <p:cNvSpPr/>
          <p:nvPr/>
        </p:nvSpPr>
        <p:spPr>
          <a:xfrm>
            <a:off x="7374745" y="3047946"/>
            <a:ext cx="1633906" cy="9296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lvl="0"/>
            <a:r>
              <a:rPr dirty="0"/>
              <a:t>Multiple sums </a:t>
            </a:r>
            <a:endParaRPr dirty="0">
              <a:latin typeface="Calibri"/>
              <a:ea typeface="Calibri"/>
              <a:cs typeface="Calibri"/>
              <a:sym typeface="Calibri"/>
            </a:endParaRPr>
          </a:p>
          <a:p>
            <a:pPr lvl="0"/>
            <a:r>
              <a:rPr dirty="0"/>
              <a:t>of multiple </a:t>
            </a:r>
            <a:endParaRPr dirty="0">
              <a:latin typeface="Calibri"/>
              <a:ea typeface="Calibri"/>
              <a:cs typeface="Calibri"/>
              <a:sym typeface="Calibri"/>
            </a:endParaRPr>
          </a:p>
          <a:p>
            <a:pPr lvl="0"/>
            <a:r>
              <a:rPr dirty="0"/>
              <a:t>permutations</a:t>
            </a:r>
          </a:p>
        </p:txBody>
      </p:sp>
      <p:sp>
        <p:nvSpPr>
          <p:cNvPr id="36" name="Shape 410"/>
          <p:cNvSpPr/>
          <p:nvPr/>
        </p:nvSpPr>
        <p:spPr>
          <a:xfrm>
            <a:off x="7374745" y="3961809"/>
            <a:ext cx="1451675" cy="92332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lvl="0"/>
            <a:r>
              <a:rPr dirty="0"/>
              <a:t>Errors </a:t>
            </a:r>
            <a:r>
              <a:rPr lang="en-US" dirty="0" smtClean="0"/>
              <a:t>w/r/t</a:t>
            </a:r>
            <a:endParaRPr dirty="0">
              <a:latin typeface="Calibri"/>
              <a:ea typeface="Calibri"/>
              <a:cs typeface="Calibri"/>
              <a:sym typeface="Calibri"/>
            </a:endParaRPr>
          </a:p>
          <a:p>
            <a:pPr lvl="0"/>
            <a:r>
              <a:rPr dirty="0"/>
              <a:t>GNU MPFR </a:t>
            </a:r>
            <a:r>
              <a:rPr dirty="0" smtClean="0"/>
              <a:t> </a:t>
            </a:r>
            <a:endParaRPr lang="en-US" dirty="0"/>
          </a:p>
          <a:p>
            <a:pPr lvl="0"/>
            <a:r>
              <a:rPr lang="en-US" dirty="0" smtClean="0"/>
              <a:t>result</a:t>
            </a:r>
            <a:endParaRPr dirty="0"/>
          </a:p>
        </p:txBody>
      </p:sp>
      <p:sp>
        <p:nvSpPr>
          <p:cNvPr id="37" name="Shape 411"/>
          <p:cNvSpPr/>
          <p:nvPr/>
        </p:nvSpPr>
        <p:spPr>
          <a:xfrm>
            <a:off x="7364787" y="4885135"/>
            <a:ext cx="1056936" cy="6502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lvl="0"/>
            <a:r>
              <a:rPr dirty="0"/>
              <a:t>Error </a:t>
            </a:r>
            <a:endParaRPr dirty="0">
              <a:latin typeface="Calibri"/>
              <a:ea typeface="Calibri"/>
              <a:cs typeface="Calibri"/>
              <a:sym typeface="Calibri"/>
            </a:endParaRPr>
          </a:p>
          <a:p>
            <a:pPr lvl="0"/>
            <a:r>
              <a:rPr dirty="0"/>
              <a:t>variability</a:t>
            </a:r>
          </a:p>
        </p:txBody>
      </p:sp>
      <p:sp>
        <p:nvSpPr>
          <p:cNvPr id="38" name="Shape 412"/>
          <p:cNvSpPr/>
          <p:nvPr/>
        </p:nvSpPr>
        <p:spPr>
          <a:xfrm>
            <a:off x="4026835" y="4433532"/>
            <a:ext cx="674689" cy="444501"/>
          </a:xfrm>
          <a:prstGeom prst="line">
            <a:avLst/>
          </a:prstGeom>
          <a:ln w="25400">
            <a:solidFill>
              <a:srgbClr val="000090"/>
            </a:solidFill>
            <a:tailEnd type="triangle"/>
          </a:ln>
          <a:effectLst>
            <a:outerShdw blurRad="38100" dist="23000" dir="5400000" rotWithShape="0">
              <a:srgbClr val="000000">
                <a:alpha val="35000"/>
              </a:srgbClr>
            </a:outerShdw>
          </a:effectLst>
        </p:spPr>
        <p:txBody>
          <a:bodyPr lIns="0" tIns="0" rIns="0" bIns="0"/>
          <a:lstStyle/>
          <a:p>
            <a:pPr lvl="0">
              <a:defRPr sz="1200"/>
            </a:pPr>
            <a:endParaRPr/>
          </a:p>
        </p:txBody>
      </p:sp>
      <p:sp>
        <p:nvSpPr>
          <p:cNvPr id="39" name="Shape 413"/>
          <p:cNvSpPr/>
          <p:nvPr/>
        </p:nvSpPr>
        <p:spPr>
          <a:xfrm>
            <a:off x="4777722" y="4433532"/>
            <a:ext cx="152401" cy="444501"/>
          </a:xfrm>
          <a:prstGeom prst="line">
            <a:avLst/>
          </a:prstGeom>
          <a:ln w="25400">
            <a:solidFill>
              <a:srgbClr val="000090"/>
            </a:solidFill>
            <a:tailEnd type="triangle"/>
          </a:ln>
          <a:effectLst>
            <a:outerShdw blurRad="38100" dist="23000" dir="5400000" rotWithShape="0">
              <a:srgbClr val="000000">
                <a:alpha val="35000"/>
              </a:srgbClr>
            </a:outerShdw>
          </a:effectLst>
        </p:spPr>
        <p:txBody>
          <a:bodyPr lIns="0" tIns="0" rIns="0" bIns="0"/>
          <a:lstStyle/>
          <a:p>
            <a:pPr lvl="0">
              <a:defRPr sz="1200"/>
            </a:pPr>
            <a:endParaRPr/>
          </a:p>
        </p:txBody>
      </p:sp>
      <p:sp>
        <p:nvSpPr>
          <p:cNvPr id="40" name="Shape 414"/>
          <p:cNvSpPr/>
          <p:nvPr/>
        </p:nvSpPr>
        <p:spPr>
          <a:xfrm>
            <a:off x="5249210" y="4433532"/>
            <a:ext cx="1" cy="444501"/>
          </a:xfrm>
          <a:prstGeom prst="line">
            <a:avLst/>
          </a:prstGeom>
          <a:ln w="25400">
            <a:solidFill>
              <a:srgbClr val="000090"/>
            </a:solidFill>
            <a:tailEnd type="triangle"/>
          </a:ln>
          <a:effectLst>
            <a:outerShdw blurRad="38100" dist="23000" dir="5400000" rotWithShape="0">
              <a:srgbClr val="000000">
                <a:alpha val="35000"/>
              </a:srgbClr>
            </a:outerShdw>
          </a:effectLst>
        </p:spPr>
        <p:txBody>
          <a:bodyPr lIns="0" tIns="0" rIns="0" bIns="0"/>
          <a:lstStyle/>
          <a:p>
            <a:pPr lvl="0">
              <a:defRPr sz="1200"/>
            </a:pPr>
            <a:endParaRPr/>
          </a:p>
        </p:txBody>
      </p:sp>
      <p:sp>
        <p:nvSpPr>
          <p:cNvPr id="41" name="Shape 415"/>
          <p:cNvSpPr/>
          <p:nvPr/>
        </p:nvSpPr>
        <p:spPr>
          <a:xfrm flipH="1">
            <a:off x="6163610" y="4433532"/>
            <a:ext cx="457201" cy="469901"/>
          </a:xfrm>
          <a:prstGeom prst="line">
            <a:avLst/>
          </a:prstGeom>
          <a:ln w="25400">
            <a:solidFill>
              <a:srgbClr val="000090"/>
            </a:solidFill>
            <a:tailEnd type="triangle"/>
          </a:ln>
          <a:effectLst>
            <a:outerShdw blurRad="38100" dist="23000" dir="5400000" rotWithShape="0">
              <a:srgbClr val="000000">
                <a:alpha val="35000"/>
              </a:srgbClr>
            </a:outerShdw>
          </a:effectLst>
        </p:spPr>
        <p:txBody>
          <a:bodyPr lIns="0" tIns="0" rIns="0" bIns="0"/>
          <a:lstStyle/>
          <a:p>
            <a:pPr lvl="0">
              <a:defRPr sz="1200"/>
            </a:pPr>
            <a:endParaRPr/>
          </a:p>
        </p:txBody>
      </p:sp>
      <p:sp>
        <p:nvSpPr>
          <p:cNvPr id="42" name="Shape 416"/>
          <p:cNvSpPr/>
          <p:nvPr/>
        </p:nvSpPr>
        <p:spPr>
          <a:xfrm>
            <a:off x="5598460" y="4433532"/>
            <a:ext cx="439895"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90"/>
                </a:solidFill>
                <a:latin typeface="Calibri"/>
                <a:ea typeface="Calibri"/>
                <a:cs typeface="Calibri"/>
                <a:sym typeface="Calibri"/>
              </a:defRPr>
            </a:lvl1pPr>
          </a:lstStyle>
          <a:p>
            <a:pPr lvl="0">
              <a:defRPr>
                <a:solidFill>
                  <a:srgbClr val="000000"/>
                </a:solidFill>
              </a:defRPr>
            </a:pPr>
            <a:r>
              <a:rPr>
                <a:solidFill>
                  <a:srgbClr val="000090"/>
                </a:solidFill>
              </a:rPr>
              <a:t>…..</a:t>
            </a:r>
          </a:p>
        </p:txBody>
      </p:sp>
      <p:sp>
        <p:nvSpPr>
          <p:cNvPr id="43" name="TextBox 42"/>
          <p:cNvSpPr txBox="1"/>
          <p:nvPr/>
        </p:nvSpPr>
        <p:spPr>
          <a:xfrm>
            <a:off x="1844158" y="5792685"/>
            <a:ext cx="5914436"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tx1"/>
                </a:solidFill>
                <a:effectLst/>
                <a:uFillTx/>
                <a:latin typeface="+mj-lt"/>
                <a:ea typeface="+mj-ea"/>
                <a:cs typeface="+mj-cs"/>
                <a:sym typeface="Helvetica"/>
              </a:rPr>
              <a:t>Cell shade</a:t>
            </a:r>
            <a:r>
              <a:rPr kumimoji="0" lang="en-US" sz="1800" b="0" i="0" u="none" strike="noStrike" cap="none" spc="0" normalizeH="0" dirty="0" smtClean="0">
                <a:ln>
                  <a:noFill/>
                </a:ln>
                <a:solidFill>
                  <a:schemeClr val="tx1"/>
                </a:solidFill>
                <a:effectLst/>
                <a:uFillTx/>
                <a:latin typeface="+mj-lt"/>
                <a:ea typeface="+mj-ea"/>
                <a:cs typeface="+mj-cs"/>
                <a:sym typeface="Helvetica"/>
              </a:rPr>
              <a:t> == algorithm keeps variability below threshold</a:t>
            </a:r>
            <a:endParaRPr kumimoji="0" lang="en-US" sz="1800" b="0" i="0" u="none" strike="noStrike" cap="none" spc="0" normalizeH="0" baseline="0" dirty="0">
              <a:ln>
                <a:noFill/>
              </a:ln>
              <a:solidFill>
                <a:schemeClr val="tx1"/>
              </a:solidFill>
              <a:effectLst/>
              <a:uFillTx/>
              <a:latin typeface="+mj-lt"/>
              <a:ea typeface="+mj-ea"/>
              <a:cs typeface="+mj-cs"/>
              <a:sym typeface="Helvetica"/>
            </a:endParaRPr>
          </a:p>
        </p:txBody>
      </p:sp>
      <p:grpSp>
        <p:nvGrpSpPr>
          <p:cNvPr id="44" name="Group 500"/>
          <p:cNvGrpSpPr/>
          <p:nvPr/>
        </p:nvGrpSpPr>
        <p:grpSpPr>
          <a:xfrm>
            <a:off x="4279215" y="6267797"/>
            <a:ext cx="757902" cy="431801"/>
            <a:chOff x="0" y="0"/>
            <a:chExt cx="757900" cy="431800"/>
          </a:xfrm>
        </p:grpSpPr>
        <p:pic>
          <p:nvPicPr>
            <p:cNvPr id="45" name="image61.png" descr="cell_grey.pdf"/>
            <p:cNvPicPr/>
            <p:nvPr/>
          </p:nvPicPr>
          <p:blipFill>
            <a:blip r:embed="rId4">
              <a:extLst/>
            </a:blip>
            <a:stretch>
              <a:fillRect/>
            </a:stretch>
          </p:blipFill>
          <p:spPr>
            <a:xfrm>
              <a:off x="0" y="0"/>
              <a:ext cx="469900" cy="431800"/>
            </a:xfrm>
            <a:prstGeom prst="rect">
              <a:avLst/>
            </a:prstGeom>
            <a:ln w="9525" cap="flat">
              <a:solidFill>
                <a:srgbClr val="000000"/>
              </a:solidFill>
              <a:prstDash val="solid"/>
              <a:bevel/>
            </a:ln>
            <a:effectLst/>
          </p:spPr>
        </p:pic>
        <p:sp>
          <p:nvSpPr>
            <p:cNvPr id="46" name="Shape 499"/>
            <p:cNvSpPr/>
            <p:nvPr/>
          </p:nvSpPr>
          <p:spPr>
            <a:xfrm>
              <a:off x="522160" y="40965"/>
              <a:ext cx="235741" cy="3581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a:latin typeface="Calibri"/>
                  <a:ea typeface="Calibri"/>
                  <a:cs typeface="Calibri"/>
                  <a:sym typeface="Calibri"/>
                </a:defRPr>
              </a:lvl1pPr>
            </a:lstStyle>
            <a:p>
              <a:pPr lvl="0"/>
              <a:r>
                <a:t>K</a:t>
              </a:r>
            </a:p>
          </p:txBody>
        </p:sp>
      </p:grpSp>
      <p:grpSp>
        <p:nvGrpSpPr>
          <p:cNvPr id="47" name="Group 503"/>
          <p:cNvGrpSpPr/>
          <p:nvPr/>
        </p:nvGrpSpPr>
        <p:grpSpPr>
          <a:xfrm>
            <a:off x="3140958" y="6267797"/>
            <a:ext cx="806144" cy="431801"/>
            <a:chOff x="0" y="0"/>
            <a:chExt cx="806142" cy="431800"/>
          </a:xfrm>
        </p:grpSpPr>
        <p:pic>
          <p:nvPicPr>
            <p:cNvPr id="48" name="image62.png" descr="cell_white.pdf"/>
            <p:cNvPicPr/>
            <p:nvPr/>
          </p:nvPicPr>
          <p:blipFill>
            <a:blip r:embed="rId5">
              <a:extLst/>
            </a:blip>
            <a:stretch>
              <a:fillRect/>
            </a:stretch>
          </p:blipFill>
          <p:spPr>
            <a:xfrm>
              <a:off x="0" y="0"/>
              <a:ext cx="457200" cy="431800"/>
            </a:xfrm>
            <a:prstGeom prst="rect">
              <a:avLst/>
            </a:prstGeom>
            <a:ln w="9525" cap="flat">
              <a:solidFill>
                <a:srgbClr val="000000"/>
              </a:solidFill>
              <a:prstDash val="solid"/>
              <a:bevel/>
            </a:ln>
            <a:effectLst/>
          </p:spPr>
        </p:pic>
        <p:sp>
          <p:nvSpPr>
            <p:cNvPr id="49" name="Shape 502"/>
            <p:cNvSpPr/>
            <p:nvPr/>
          </p:nvSpPr>
          <p:spPr>
            <a:xfrm>
              <a:off x="495806" y="40965"/>
              <a:ext cx="310336" cy="36932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a:latin typeface="Calibri"/>
                  <a:ea typeface="Calibri"/>
                  <a:cs typeface="Calibri"/>
                  <a:sym typeface="Calibri"/>
                </a:defRPr>
              </a:lvl1pPr>
            </a:lstStyle>
            <a:p>
              <a:pPr lvl="0"/>
              <a:r>
                <a:rPr dirty="0" smtClean="0"/>
                <a:t>S</a:t>
              </a:r>
              <a:r>
                <a:rPr lang="en-US" dirty="0" smtClean="0"/>
                <a:t>T</a:t>
              </a:r>
              <a:endParaRPr dirty="0"/>
            </a:p>
          </p:txBody>
        </p:sp>
      </p:grpSp>
      <p:grpSp>
        <p:nvGrpSpPr>
          <p:cNvPr id="50" name="Group 506"/>
          <p:cNvGrpSpPr/>
          <p:nvPr/>
        </p:nvGrpSpPr>
        <p:grpSpPr>
          <a:xfrm>
            <a:off x="5238096" y="6261447"/>
            <a:ext cx="869114" cy="444501"/>
            <a:chOff x="0" y="0"/>
            <a:chExt cx="869113" cy="444500"/>
          </a:xfrm>
        </p:grpSpPr>
        <p:pic>
          <p:nvPicPr>
            <p:cNvPr id="51" name="image63.png" descr="cell_black.pdf"/>
            <p:cNvPicPr/>
            <p:nvPr/>
          </p:nvPicPr>
          <p:blipFill>
            <a:blip r:embed="rId6">
              <a:extLst/>
            </a:blip>
            <a:stretch>
              <a:fillRect/>
            </a:stretch>
          </p:blipFill>
          <p:spPr>
            <a:xfrm>
              <a:off x="0" y="0"/>
              <a:ext cx="457200" cy="444500"/>
            </a:xfrm>
            <a:prstGeom prst="rect">
              <a:avLst/>
            </a:prstGeom>
            <a:ln w="9525" cap="flat">
              <a:solidFill>
                <a:srgbClr val="000000"/>
              </a:solidFill>
              <a:prstDash val="solid"/>
              <a:bevel/>
            </a:ln>
            <a:effectLst/>
          </p:spPr>
        </p:pic>
        <p:sp>
          <p:nvSpPr>
            <p:cNvPr id="52" name="Shape 505"/>
            <p:cNvSpPr/>
            <p:nvPr/>
          </p:nvSpPr>
          <p:spPr>
            <a:xfrm>
              <a:off x="500768" y="27309"/>
              <a:ext cx="368346" cy="3581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a:latin typeface="Calibri"/>
                  <a:ea typeface="Calibri"/>
                  <a:cs typeface="Calibri"/>
                  <a:sym typeface="Calibri"/>
                </a:defRPr>
              </a:lvl1pPr>
            </a:lstStyle>
            <a:p>
              <a:pPr lvl="0"/>
              <a:r>
                <a:t>CP</a:t>
              </a:r>
            </a:p>
          </p:txBody>
        </p:sp>
      </p:grpSp>
      <p:sp>
        <p:nvSpPr>
          <p:cNvPr id="53" name="Rectangle 52"/>
          <p:cNvSpPr/>
          <p:nvPr/>
        </p:nvSpPr>
        <p:spPr>
          <a:xfrm>
            <a:off x="1728206" y="5711162"/>
            <a:ext cx="6039814" cy="1101878"/>
          </a:xfrm>
          <a:prstGeom prst="rect">
            <a:avLst/>
          </a:prstGeom>
          <a:noFill/>
          <a:ln w="50800" cap="flat">
            <a:solidFill>
              <a:schemeClr val="accent2"/>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54" name="Rectangle 53"/>
          <p:cNvSpPr/>
          <p:nvPr/>
        </p:nvSpPr>
        <p:spPr>
          <a:xfrm>
            <a:off x="267471" y="1534150"/>
            <a:ext cx="4148286" cy="769441"/>
          </a:xfrm>
          <a:prstGeom prst="rect">
            <a:avLst/>
          </a:prstGeom>
        </p:spPr>
        <p:txBody>
          <a:bodyPr wrap="square">
            <a:spAutoFit/>
          </a:bodyPr>
          <a:lstStyle/>
          <a:p>
            <a:pPr lvl="1"/>
            <a:r>
              <a:rPr lang="en-US" sz="2200" dirty="0" smtClean="0">
                <a:latin typeface="Calibri"/>
                <a:cs typeface="Calibri"/>
              </a:rPr>
              <a:t>Given </a:t>
            </a:r>
            <a:r>
              <a:rPr lang="en-US" sz="2200" dirty="0">
                <a:latin typeface="Calibri"/>
                <a:cs typeface="Calibri"/>
              </a:rPr>
              <a:t>an variability threshold (error), which algorithm is needed</a:t>
            </a:r>
          </a:p>
        </p:txBody>
      </p:sp>
      <p:sp>
        <p:nvSpPr>
          <p:cNvPr id="55" name="Slide Number Placeholder 1"/>
          <p:cNvSpPr>
            <a:spLocks noGrp="1"/>
          </p:cNvSpPr>
          <p:nvPr>
            <p:ph type="sldNum" sz="quarter" idx="2"/>
          </p:nvPr>
        </p:nvSpPr>
        <p:spPr>
          <a:xfrm>
            <a:off x="6553200" y="6354247"/>
            <a:ext cx="2133600" cy="369328"/>
          </a:xfrm>
        </p:spPr>
        <p:txBody>
          <a:bodyPr/>
          <a:lstStyle/>
          <a:p>
            <a:pPr lvl="0"/>
            <a:r>
              <a:rPr lang="en-US" dirty="0" smtClean="0"/>
              <a:t>26</a:t>
            </a:r>
            <a:endParaRPr lang="en-US" dirty="0"/>
          </a:p>
        </p:txBody>
      </p:sp>
    </p:spTree>
    <p:extLst>
      <p:ext uri="{BB962C8B-B14F-4D97-AF65-F5344CB8AC3E}">
        <p14:creationId xmlns:p14="http://schemas.microsoft.com/office/powerpoint/2010/main" val="1604930040"/>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491"/>
          <p:cNvSpPr>
            <a:spLocks noGrp="1"/>
          </p:cNvSpPr>
          <p:nvPr>
            <p:ph type="title"/>
          </p:nvPr>
        </p:nvSpPr>
        <p:spPr>
          <a:xfrm>
            <a:off x="457199" y="838200"/>
            <a:ext cx="5332693" cy="990600"/>
          </a:xfrm>
          <a:prstGeom prst="rect">
            <a:avLst/>
          </a:prstGeom>
        </p:spPr>
        <p:txBody>
          <a:bodyPr lIns="0" tIns="0" rIns="0" bIns="0">
            <a:normAutofit/>
          </a:bodyPr>
          <a:lstStyle/>
          <a:p>
            <a:pPr lvl="0">
              <a:defRPr sz="1800">
                <a:solidFill>
                  <a:srgbClr val="000000"/>
                </a:solidFill>
              </a:defRPr>
            </a:pPr>
            <a:r>
              <a:rPr sz="3200" dirty="0">
                <a:solidFill>
                  <a:srgbClr val="000090"/>
                </a:solidFill>
              </a:rPr>
              <a:t>Selecting </a:t>
            </a:r>
            <a:r>
              <a:rPr lang="en-US" sz="3200" dirty="0" smtClean="0">
                <a:solidFill>
                  <a:srgbClr val="000090"/>
                </a:solidFill>
              </a:rPr>
              <a:t>a Sufficient</a:t>
            </a:r>
            <a:r>
              <a:rPr sz="3200" dirty="0" smtClean="0">
                <a:solidFill>
                  <a:srgbClr val="000090"/>
                </a:solidFill>
              </a:rPr>
              <a:t> </a:t>
            </a:r>
            <a:r>
              <a:rPr sz="3200" dirty="0">
                <a:solidFill>
                  <a:srgbClr val="000090"/>
                </a:solidFill>
              </a:rPr>
              <a:t>Algorithm </a:t>
            </a:r>
          </a:p>
        </p:txBody>
      </p:sp>
      <p:pic>
        <p:nvPicPr>
          <p:cNvPr id="5" name="image59.pdf" descr="draft_regions_9.pdf"/>
          <p:cNvPicPr/>
          <p:nvPr/>
        </p:nvPicPr>
        <p:blipFill>
          <a:blip r:embed="rId3">
            <a:extLst/>
          </a:blip>
          <a:stretch>
            <a:fillRect/>
          </a:stretch>
        </p:blipFill>
        <p:spPr>
          <a:xfrm>
            <a:off x="2985454" y="1842454"/>
            <a:ext cx="5715001" cy="4978401"/>
          </a:xfrm>
          <a:prstGeom prst="rect">
            <a:avLst/>
          </a:prstGeom>
          <a:ln w="12700">
            <a:miter lim="400000"/>
          </a:ln>
        </p:spPr>
      </p:pic>
      <p:pic>
        <p:nvPicPr>
          <p:cNvPr id="6" name="image60.png" descr="draft_region_bar.pdf"/>
          <p:cNvPicPr/>
          <p:nvPr/>
        </p:nvPicPr>
        <p:blipFill>
          <a:blip r:embed="rId4">
            <a:extLst/>
          </a:blip>
          <a:stretch>
            <a:fillRect/>
          </a:stretch>
        </p:blipFill>
        <p:spPr>
          <a:xfrm>
            <a:off x="1133397" y="1787835"/>
            <a:ext cx="736601" cy="4686301"/>
          </a:xfrm>
          <a:prstGeom prst="rect">
            <a:avLst/>
          </a:prstGeom>
          <a:ln w="12700">
            <a:miter lim="400000"/>
          </a:ln>
        </p:spPr>
      </p:pic>
      <p:sp>
        <p:nvSpPr>
          <p:cNvPr id="7" name="Shape 494"/>
          <p:cNvSpPr/>
          <p:nvPr/>
        </p:nvSpPr>
        <p:spPr>
          <a:xfrm>
            <a:off x="1931308" y="2192686"/>
            <a:ext cx="508058" cy="332739"/>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sz="1600" dirty="0"/>
              <a:t>High</a:t>
            </a:r>
          </a:p>
        </p:txBody>
      </p:sp>
      <p:sp>
        <p:nvSpPr>
          <p:cNvPr id="8" name="Shape 495"/>
          <p:cNvSpPr/>
          <p:nvPr/>
        </p:nvSpPr>
        <p:spPr>
          <a:xfrm>
            <a:off x="1931308" y="4232573"/>
            <a:ext cx="809981" cy="332739"/>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sz="1600"/>
              <a:t>Medium</a:t>
            </a:r>
          </a:p>
        </p:txBody>
      </p:sp>
      <p:sp>
        <p:nvSpPr>
          <p:cNvPr id="9" name="Shape 496"/>
          <p:cNvSpPr/>
          <p:nvPr/>
        </p:nvSpPr>
        <p:spPr>
          <a:xfrm>
            <a:off x="552041" y="2192686"/>
            <a:ext cx="978410" cy="484633"/>
          </a:xfrm>
          <a:prstGeom prst="rightArrow">
            <a:avLst>
              <a:gd name="adj1" fmla="val 50000"/>
              <a:gd name="adj2" fmla="val 50000"/>
            </a:avLst>
          </a:prstGeom>
          <a:solidFill>
            <a:srgbClr val="FFFFFF"/>
          </a:solidFill>
          <a:ln w="25400">
            <a:solidFill>
              <a:srgbClr val="4F81BD"/>
            </a:solidFill>
          </a:ln>
          <a:effectLst>
            <a:outerShdw blurRad="38100" dist="23000" dir="5400000" rotWithShape="0">
              <a:srgbClr val="000000">
                <a:alpha val="35000"/>
              </a:srgbClr>
            </a:outerShdw>
          </a:effectLst>
        </p:spPr>
        <p:txBody>
          <a:bodyPr lIns="45718" tIns="45718" rIns="45718" bIns="45718" anchor="ctr"/>
          <a:lstStyle/>
          <a:p>
            <a:pPr lvl="0">
              <a:defRPr>
                <a:latin typeface="Calibri"/>
                <a:ea typeface="Calibri"/>
                <a:cs typeface="Calibri"/>
                <a:sym typeface="Calibri"/>
              </a:defRPr>
            </a:pPr>
            <a:endParaRPr/>
          </a:p>
        </p:txBody>
      </p:sp>
      <p:grpSp>
        <p:nvGrpSpPr>
          <p:cNvPr id="10" name="Group 500"/>
          <p:cNvGrpSpPr/>
          <p:nvPr/>
        </p:nvGrpSpPr>
        <p:grpSpPr>
          <a:xfrm>
            <a:off x="7135290" y="1154005"/>
            <a:ext cx="757902" cy="431801"/>
            <a:chOff x="0" y="0"/>
            <a:chExt cx="757900" cy="431800"/>
          </a:xfrm>
        </p:grpSpPr>
        <p:pic>
          <p:nvPicPr>
            <p:cNvPr id="11" name="image61.png" descr="cell_grey.pdf"/>
            <p:cNvPicPr/>
            <p:nvPr/>
          </p:nvPicPr>
          <p:blipFill>
            <a:blip r:embed="rId5">
              <a:extLst/>
            </a:blip>
            <a:stretch>
              <a:fillRect/>
            </a:stretch>
          </p:blipFill>
          <p:spPr>
            <a:xfrm>
              <a:off x="0" y="0"/>
              <a:ext cx="469900" cy="431800"/>
            </a:xfrm>
            <a:prstGeom prst="rect">
              <a:avLst/>
            </a:prstGeom>
            <a:ln w="9525" cap="flat">
              <a:solidFill>
                <a:srgbClr val="000000"/>
              </a:solidFill>
              <a:prstDash val="solid"/>
              <a:bevel/>
            </a:ln>
            <a:effectLst/>
          </p:spPr>
        </p:pic>
        <p:sp>
          <p:nvSpPr>
            <p:cNvPr id="12" name="Shape 499"/>
            <p:cNvSpPr/>
            <p:nvPr/>
          </p:nvSpPr>
          <p:spPr>
            <a:xfrm>
              <a:off x="522160" y="40965"/>
              <a:ext cx="235741" cy="3581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a:latin typeface="Calibri"/>
                  <a:ea typeface="Calibri"/>
                  <a:cs typeface="Calibri"/>
                  <a:sym typeface="Calibri"/>
                </a:defRPr>
              </a:lvl1pPr>
            </a:lstStyle>
            <a:p>
              <a:pPr lvl="0"/>
              <a:r>
                <a:t>K</a:t>
              </a:r>
            </a:p>
          </p:txBody>
        </p:sp>
      </p:grpSp>
      <p:grpSp>
        <p:nvGrpSpPr>
          <p:cNvPr id="13" name="Group 503"/>
          <p:cNvGrpSpPr/>
          <p:nvPr/>
        </p:nvGrpSpPr>
        <p:grpSpPr>
          <a:xfrm>
            <a:off x="5997033" y="1154005"/>
            <a:ext cx="806144" cy="431801"/>
            <a:chOff x="0" y="0"/>
            <a:chExt cx="806142" cy="431800"/>
          </a:xfrm>
        </p:grpSpPr>
        <p:pic>
          <p:nvPicPr>
            <p:cNvPr id="14" name="image62.png" descr="cell_white.pdf"/>
            <p:cNvPicPr/>
            <p:nvPr/>
          </p:nvPicPr>
          <p:blipFill>
            <a:blip r:embed="rId6">
              <a:extLst/>
            </a:blip>
            <a:stretch>
              <a:fillRect/>
            </a:stretch>
          </p:blipFill>
          <p:spPr>
            <a:xfrm>
              <a:off x="0" y="0"/>
              <a:ext cx="457200" cy="431800"/>
            </a:xfrm>
            <a:prstGeom prst="rect">
              <a:avLst/>
            </a:prstGeom>
            <a:ln w="9525" cap="flat">
              <a:solidFill>
                <a:srgbClr val="000000"/>
              </a:solidFill>
              <a:prstDash val="solid"/>
              <a:bevel/>
            </a:ln>
            <a:effectLst/>
          </p:spPr>
        </p:pic>
        <p:sp>
          <p:nvSpPr>
            <p:cNvPr id="15" name="Shape 502"/>
            <p:cNvSpPr/>
            <p:nvPr/>
          </p:nvSpPr>
          <p:spPr>
            <a:xfrm>
              <a:off x="495806" y="40965"/>
              <a:ext cx="310336" cy="36932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a:latin typeface="Calibri"/>
                  <a:ea typeface="Calibri"/>
                  <a:cs typeface="Calibri"/>
                  <a:sym typeface="Calibri"/>
                </a:defRPr>
              </a:lvl1pPr>
            </a:lstStyle>
            <a:p>
              <a:pPr lvl="0"/>
              <a:r>
                <a:rPr dirty="0" smtClean="0"/>
                <a:t>S</a:t>
              </a:r>
              <a:r>
                <a:rPr lang="en-US" dirty="0" smtClean="0"/>
                <a:t>T</a:t>
              </a:r>
              <a:endParaRPr dirty="0"/>
            </a:p>
          </p:txBody>
        </p:sp>
      </p:grpSp>
      <p:grpSp>
        <p:nvGrpSpPr>
          <p:cNvPr id="16" name="Group 506"/>
          <p:cNvGrpSpPr/>
          <p:nvPr/>
        </p:nvGrpSpPr>
        <p:grpSpPr>
          <a:xfrm>
            <a:off x="8094171" y="1147655"/>
            <a:ext cx="869114" cy="444501"/>
            <a:chOff x="0" y="0"/>
            <a:chExt cx="869113" cy="444500"/>
          </a:xfrm>
        </p:grpSpPr>
        <p:pic>
          <p:nvPicPr>
            <p:cNvPr id="17" name="image63.png" descr="cell_black.pdf"/>
            <p:cNvPicPr/>
            <p:nvPr/>
          </p:nvPicPr>
          <p:blipFill>
            <a:blip r:embed="rId7">
              <a:extLst/>
            </a:blip>
            <a:stretch>
              <a:fillRect/>
            </a:stretch>
          </p:blipFill>
          <p:spPr>
            <a:xfrm>
              <a:off x="0" y="0"/>
              <a:ext cx="457200" cy="444500"/>
            </a:xfrm>
            <a:prstGeom prst="rect">
              <a:avLst/>
            </a:prstGeom>
            <a:ln w="9525" cap="flat">
              <a:solidFill>
                <a:srgbClr val="000000"/>
              </a:solidFill>
              <a:prstDash val="solid"/>
              <a:bevel/>
            </a:ln>
            <a:effectLst/>
          </p:spPr>
        </p:pic>
        <p:sp>
          <p:nvSpPr>
            <p:cNvPr id="18" name="Shape 505"/>
            <p:cNvSpPr/>
            <p:nvPr/>
          </p:nvSpPr>
          <p:spPr>
            <a:xfrm>
              <a:off x="500768" y="27309"/>
              <a:ext cx="368346" cy="3581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a:latin typeface="Calibri"/>
                  <a:ea typeface="Calibri"/>
                  <a:cs typeface="Calibri"/>
                  <a:sym typeface="Calibri"/>
                </a:defRPr>
              </a:lvl1pPr>
            </a:lstStyle>
            <a:p>
              <a:pPr lvl="0"/>
              <a:r>
                <a:t>CP</a:t>
              </a:r>
            </a:p>
          </p:txBody>
        </p:sp>
      </p:grpSp>
      <p:sp>
        <p:nvSpPr>
          <p:cNvPr id="19" name="Shape 507"/>
          <p:cNvSpPr/>
          <p:nvPr/>
        </p:nvSpPr>
        <p:spPr>
          <a:xfrm>
            <a:off x="1931308" y="6388391"/>
            <a:ext cx="467279" cy="332739"/>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sz="1600" dirty="0"/>
              <a:t>Low</a:t>
            </a:r>
          </a:p>
        </p:txBody>
      </p:sp>
      <p:pic>
        <p:nvPicPr>
          <p:cNvPr id="20" name="Picture 19"/>
          <p:cNvPicPr>
            <a:picLocks noChangeAspect="1"/>
          </p:cNvPicPr>
          <p:nvPr/>
        </p:nvPicPr>
        <p:blipFill>
          <a:blip r:embed="rId8"/>
          <a:stretch>
            <a:fillRect/>
          </a:stretch>
        </p:blipFill>
        <p:spPr>
          <a:xfrm>
            <a:off x="1574807" y="2192686"/>
            <a:ext cx="292100" cy="4445000"/>
          </a:xfrm>
          <a:prstGeom prst="rect">
            <a:avLst/>
          </a:prstGeom>
          <a:noFill/>
        </p:spPr>
      </p:pic>
      <p:pic>
        <p:nvPicPr>
          <p:cNvPr id="21" name="Picture 20" descr="draft_regions_9.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85455" y="1842455"/>
            <a:ext cx="5715000" cy="4978400"/>
          </a:xfrm>
          <a:prstGeom prst="rect">
            <a:avLst/>
          </a:prstGeom>
        </p:spPr>
      </p:pic>
      <p:sp>
        <p:nvSpPr>
          <p:cNvPr id="23" name="Shape 497"/>
          <p:cNvSpPr/>
          <p:nvPr/>
        </p:nvSpPr>
        <p:spPr>
          <a:xfrm>
            <a:off x="457199" y="1716240"/>
            <a:ext cx="2836986" cy="369328"/>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lvl1pPr>
              <a:defRPr>
                <a:latin typeface="Calibri"/>
                <a:ea typeface="Calibri"/>
                <a:cs typeface="Calibri"/>
                <a:sym typeface="Calibri"/>
              </a:defRPr>
            </a:lvl1pPr>
          </a:lstStyle>
          <a:p>
            <a:pPr lvl="0"/>
            <a:r>
              <a:rPr lang="en-US" smtClean="0"/>
              <a:t>Variability</a:t>
            </a:r>
            <a:r>
              <a:rPr smtClean="0"/>
              <a:t> threshold</a:t>
            </a:r>
            <a:r>
              <a:rPr lang="en-US" smtClean="0"/>
              <a:t> = 5e-13</a:t>
            </a:r>
            <a:endParaRPr dirty="0"/>
          </a:p>
        </p:txBody>
      </p:sp>
      <p:sp>
        <p:nvSpPr>
          <p:cNvPr id="24" name="Slide Number Placeholder 1"/>
          <p:cNvSpPr>
            <a:spLocks noGrp="1"/>
          </p:cNvSpPr>
          <p:nvPr>
            <p:ph type="sldNum" sz="quarter" idx="2"/>
          </p:nvPr>
        </p:nvSpPr>
        <p:spPr>
          <a:xfrm>
            <a:off x="6900336" y="6354247"/>
            <a:ext cx="2133600" cy="369328"/>
          </a:xfrm>
        </p:spPr>
        <p:txBody>
          <a:bodyPr/>
          <a:lstStyle/>
          <a:p>
            <a:pPr lvl="0"/>
            <a:r>
              <a:rPr lang="en-US" dirty="0" smtClean="0"/>
              <a:t>27</a:t>
            </a:r>
            <a:endParaRPr lang="en-US" dirty="0"/>
          </a:p>
        </p:txBody>
      </p:sp>
    </p:spTree>
    <p:extLst>
      <p:ext uri="{BB962C8B-B14F-4D97-AF65-F5344CB8AC3E}">
        <p14:creationId xmlns:p14="http://schemas.microsoft.com/office/powerpoint/2010/main" val="1664575960"/>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491"/>
          <p:cNvSpPr>
            <a:spLocks noGrp="1"/>
          </p:cNvSpPr>
          <p:nvPr>
            <p:ph type="title"/>
          </p:nvPr>
        </p:nvSpPr>
        <p:spPr>
          <a:xfrm>
            <a:off x="457199" y="838200"/>
            <a:ext cx="5332693" cy="990600"/>
          </a:xfrm>
          <a:prstGeom prst="rect">
            <a:avLst/>
          </a:prstGeom>
        </p:spPr>
        <p:txBody>
          <a:bodyPr lIns="0" tIns="0" rIns="0" bIns="0">
            <a:normAutofit/>
          </a:bodyPr>
          <a:lstStyle/>
          <a:p>
            <a:pPr lvl="0">
              <a:defRPr sz="1800">
                <a:solidFill>
                  <a:srgbClr val="000000"/>
                </a:solidFill>
              </a:defRPr>
            </a:pPr>
            <a:r>
              <a:rPr sz="3200" dirty="0">
                <a:solidFill>
                  <a:srgbClr val="000090"/>
                </a:solidFill>
              </a:rPr>
              <a:t>Selecting </a:t>
            </a:r>
            <a:r>
              <a:rPr lang="en-US" sz="3200" dirty="0" smtClean="0">
                <a:solidFill>
                  <a:srgbClr val="000090"/>
                </a:solidFill>
              </a:rPr>
              <a:t>a Sufficient</a:t>
            </a:r>
            <a:r>
              <a:rPr sz="3200" dirty="0" smtClean="0">
                <a:solidFill>
                  <a:srgbClr val="000090"/>
                </a:solidFill>
              </a:rPr>
              <a:t> </a:t>
            </a:r>
            <a:r>
              <a:rPr sz="3200" dirty="0">
                <a:solidFill>
                  <a:srgbClr val="000090"/>
                </a:solidFill>
              </a:rPr>
              <a:t>Algorithm </a:t>
            </a:r>
          </a:p>
        </p:txBody>
      </p:sp>
      <p:pic>
        <p:nvPicPr>
          <p:cNvPr id="5" name="image59.pdf" descr="draft_regions_9.pdf"/>
          <p:cNvPicPr/>
          <p:nvPr/>
        </p:nvPicPr>
        <p:blipFill>
          <a:blip r:embed="rId2">
            <a:extLst/>
          </a:blip>
          <a:stretch>
            <a:fillRect/>
          </a:stretch>
        </p:blipFill>
        <p:spPr>
          <a:xfrm>
            <a:off x="2985454" y="1842454"/>
            <a:ext cx="5715001" cy="4978401"/>
          </a:xfrm>
          <a:prstGeom prst="rect">
            <a:avLst/>
          </a:prstGeom>
          <a:ln w="12700">
            <a:miter lim="400000"/>
          </a:ln>
        </p:spPr>
      </p:pic>
      <p:pic>
        <p:nvPicPr>
          <p:cNvPr id="6" name="image60.png" descr="draft_region_bar.pdf"/>
          <p:cNvPicPr/>
          <p:nvPr/>
        </p:nvPicPr>
        <p:blipFill>
          <a:blip r:embed="rId3">
            <a:extLst/>
          </a:blip>
          <a:stretch>
            <a:fillRect/>
          </a:stretch>
        </p:blipFill>
        <p:spPr>
          <a:xfrm>
            <a:off x="1133397" y="1787835"/>
            <a:ext cx="736601" cy="4686301"/>
          </a:xfrm>
          <a:prstGeom prst="rect">
            <a:avLst/>
          </a:prstGeom>
          <a:ln w="12700">
            <a:miter lim="400000"/>
          </a:ln>
        </p:spPr>
      </p:pic>
      <p:sp>
        <p:nvSpPr>
          <p:cNvPr id="7" name="Shape 494"/>
          <p:cNvSpPr/>
          <p:nvPr/>
        </p:nvSpPr>
        <p:spPr>
          <a:xfrm>
            <a:off x="1931308" y="2192686"/>
            <a:ext cx="508058" cy="332739"/>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sz="1600" dirty="0"/>
              <a:t>High</a:t>
            </a:r>
          </a:p>
        </p:txBody>
      </p:sp>
      <p:sp>
        <p:nvSpPr>
          <p:cNvPr id="8" name="Shape 495"/>
          <p:cNvSpPr/>
          <p:nvPr/>
        </p:nvSpPr>
        <p:spPr>
          <a:xfrm>
            <a:off x="1931308" y="4232573"/>
            <a:ext cx="809981" cy="332739"/>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sz="1600"/>
              <a:t>Medium</a:t>
            </a:r>
          </a:p>
        </p:txBody>
      </p:sp>
      <p:sp>
        <p:nvSpPr>
          <p:cNvPr id="9" name="Shape 496"/>
          <p:cNvSpPr/>
          <p:nvPr/>
        </p:nvSpPr>
        <p:spPr>
          <a:xfrm>
            <a:off x="523287" y="3253262"/>
            <a:ext cx="978410" cy="484633"/>
          </a:xfrm>
          <a:prstGeom prst="rightArrow">
            <a:avLst>
              <a:gd name="adj1" fmla="val 50000"/>
              <a:gd name="adj2" fmla="val 50000"/>
            </a:avLst>
          </a:prstGeom>
          <a:solidFill>
            <a:srgbClr val="FFFFFF"/>
          </a:solidFill>
          <a:ln w="25400">
            <a:solidFill>
              <a:srgbClr val="4F81BD"/>
            </a:solidFill>
          </a:ln>
          <a:effectLst>
            <a:outerShdw blurRad="38100" dist="23000" dir="5400000" rotWithShape="0">
              <a:srgbClr val="000000">
                <a:alpha val="35000"/>
              </a:srgbClr>
            </a:outerShdw>
          </a:effectLst>
        </p:spPr>
        <p:txBody>
          <a:bodyPr lIns="45718" tIns="45718" rIns="45718" bIns="45718" anchor="ctr"/>
          <a:lstStyle/>
          <a:p>
            <a:pPr lvl="0">
              <a:defRPr>
                <a:latin typeface="Calibri"/>
                <a:ea typeface="Calibri"/>
                <a:cs typeface="Calibri"/>
                <a:sym typeface="Calibri"/>
              </a:defRPr>
            </a:pPr>
            <a:endParaRPr/>
          </a:p>
        </p:txBody>
      </p:sp>
      <p:grpSp>
        <p:nvGrpSpPr>
          <p:cNvPr id="10" name="Group 500"/>
          <p:cNvGrpSpPr/>
          <p:nvPr/>
        </p:nvGrpSpPr>
        <p:grpSpPr>
          <a:xfrm>
            <a:off x="7135290" y="1154005"/>
            <a:ext cx="757902" cy="431801"/>
            <a:chOff x="0" y="0"/>
            <a:chExt cx="757900" cy="431800"/>
          </a:xfrm>
        </p:grpSpPr>
        <p:pic>
          <p:nvPicPr>
            <p:cNvPr id="11" name="image61.png" descr="cell_grey.pdf"/>
            <p:cNvPicPr/>
            <p:nvPr/>
          </p:nvPicPr>
          <p:blipFill>
            <a:blip r:embed="rId4">
              <a:extLst/>
            </a:blip>
            <a:stretch>
              <a:fillRect/>
            </a:stretch>
          </p:blipFill>
          <p:spPr>
            <a:xfrm>
              <a:off x="0" y="0"/>
              <a:ext cx="469900" cy="431800"/>
            </a:xfrm>
            <a:prstGeom prst="rect">
              <a:avLst/>
            </a:prstGeom>
            <a:ln w="9525" cap="flat">
              <a:solidFill>
                <a:srgbClr val="000000"/>
              </a:solidFill>
              <a:prstDash val="solid"/>
              <a:bevel/>
            </a:ln>
            <a:effectLst/>
          </p:spPr>
        </p:pic>
        <p:sp>
          <p:nvSpPr>
            <p:cNvPr id="12" name="Shape 499"/>
            <p:cNvSpPr/>
            <p:nvPr/>
          </p:nvSpPr>
          <p:spPr>
            <a:xfrm>
              <a:off x="522160" y="40965"/>
              <a:ext cx="235741" cy="3581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a:latin typeface="Calibri"/>
                  <a:ea typeface="Calibri"/>
                  <a:cs typeface="Calibri"/>
                  <a:sym typeface="Calibri"/>
                </a:defRPr>
              </a:lvl1pPr>
            </a:lstStyle>
            <a:p>
              <a:pPr lvl="0"/>
              <a:r>
                <a:t>K</a:t>
              </a:r>
            </a:p>
          </p:txBody>
        </p:sp>
      </p:grpSp>
      <p:grpSp>
        <p:nvGrpSpPr>
          <p:cNvPr id="13" name="Group 503"/>
          <p:cNvGrpSpPr/>
          <p:nvPr/>
        </p:nvGrpSpPr>
        <p:grpSpPr>
          <a:xfrm>
            <a:off x="5997033" y="1154005"/>
            <a:ext cx="806144" cy="431801"/>
            <a:chOff x="0" y="0"/>
            <a:chExt cx="806142" cy="431800"/>
          </a:xfrm>
        </p:grpSpPr>
        <p:pic>
          <p:nvPicPr>
            <p:cNvPr id="14" name="image62.png" descr="cell_white.pdf"/>
            <p:cNvPicPr/>
            <p:nvPr/>
          </p:nvPicPr>
          <p:blipFill>
            <a:blip r:embed="rId5">
              <a:extLst/>
            </a:blip>
            <a:stretch>
              <a:fillRect/>
            </a:stretch>
          </p:blipFill>
          <p:spPr>
            <a:xfrm>
              <a:off x="0" y="0"/>
              <a:ext cx="457200" cy="431800"/>
            </a:xfrm>
            <a:prstGeom prst="rect">
              <a:avLst/>
            </a:prstGeom>
            <a:ln w="9525" cap="flat">
              <a:solidFill>
                <a:srgbClr val="000000"/>
              </a:solidFill>
              <a:prstDash val="solid"/>
              <a:bevel/>
            </a:ln>
            <a:effectLst/>
          </p:spPr>
        </p:pic>
        <p:sp>
          <p:nvSpPr>
            <p:cNvPr id="15" name="Shape 502"/>
            <p:cNvSpPr/>
            <p:nvPr/>
          </p:nvSpPr>
          <p:spPr>
            <a:xfrm>
              <a:off x="495806" y="40965"/>
              <a:ext cx="310336" cy="36932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a:latin typeface="Calibri"/>
                  <a:ea typeface="Calibri"/>
                  <a:cs typeface="Calibri"/>
                  <a:sym typeface="Calibri"/>
                </a:defRPr>
              </a:lvl1pPr>
            </a:lstStyle>
            <a:p>
              <a:pPr lvl="0"/>
              <a:r>
                <a:rPr dirty="0" smtClean="0"/>
                <a:t>S</a:t>
              </a:r>
              <a:r>
                <a:rPr lang="en-US" dirty="0" smtClean="0"/>
                <a:t>T</a:t>
              </a:r>
              <a:endParaRPr dirty="0"/>
            </a:p>
          </p:txBody>
        </p:sp>
      </p:grpSp>
      <p:grpSp>
        <p:nvGrpSpPr>
          <p:cNvPr id="16" name="Group 506"/>
          <p:cNvGrpSpPr/>
          <p:nvPr/>
        </p:nvGrpSpPr>
        <p:grpSpPr>
          <a:xfrm>
            <a:off x="8094171" y="1147655"/>
            <a:ext cx="869114" cy="444501"/>
            <a:chOff x="0" y="0"/>
            <a:chExt cx="869113" cy="444500"/>
          </a:xfrm>
        </p:grpSpPr>
        <p:pic>
          <p:nvPicPr>
            <p:cNvPr id="17" name="image63.png" descr="cell_black.pdf"/>
            <p:cNvPicPr/>
            <p:nvPr/>
          </p:nvPicPr>
          <p:blipFill>
            <a:blip r:embed="rId6">
              <a:extLst/>
            </a:blip>
            <a:stretch>
              <a:fillRect/>
            </a:stretch>
          </p:blipFill>
          <p:spPr>
            <a:xfrm>
              <a:off x="0" y="0"/>
              <a:ext cx="457200" cy="444500"/>
            </a:xfrm>
            <a:prstGeom prst="rect">
              <a:avLst/>
            </a:prstGeom>
            <a:ln w="9525" cap="flat">
              <a:solidFill>
                <a:srgbClr val="000000"/>
              </a:solidFill>
              <a:prstDash val="solid"/>
              <a:bevel/>
            </a:ln>
            <a:effectLst/>
          </p:spPr>
        </p:pic>
        <p:sp>
          <p:nvSpPr>
            <p:cNvPr id="18" name="Shape 505"/>
            <p:cNvSpPr/>
            <p:nvPr/>
          </p:nvSpPr>
          <p:spPr>
            <a:xfrm>
              <a:off x="500768" y="27309"/>
              <a:ext cx="368346" cy="3581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a:latin typeface="Calibri"/>
                  <a:ea typeface="Calibri"/>
                  <a:cs typeface="Calibri"/>
                  <a:sym typeface="Calibri"/>
                </a:defRPr>
              </a:lvl1pPr>
            </a:lstStyle>
            <a:p>
              <a:pPr lvl="0"/>
              <a:r>
                <a:t>CP</a:t>
              </a:r>
            </a:p>
          </p:txBody>
        </p:sp>
      </p:grpSp>
      <p:sp>
        <p:nvSpPr>
          <p:cNvPr id="19" name="Shape 507"/>
          <p:cNvSpPr/>
          <p:nvPr/>
        </p:nvSpPr>
        <p:spPr>
          <a:xfrm>
            <a:off x="1931308" y="6388391"/>
            <a:ext cx="467279" cy="332739"/>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sz="1600" dirty="0"/>
              <a:t>Low</a:t>
            </a:r>
          </a:p>
        </p:txBody>
      </p:sp>
      <p:pic>
        <p:nvPicPr>
          <p:cNvPr id="20" name="Picture 19"/>
          <p:cNvPicPr>
            <a:picLocks noChangeAspect="1"/>
          </p:cNvPicPr>
          <p:nvPr/>
        </p:nvPicPr>
        <p:blipFill>
          <a:blip r:embed="rId7"/>
          <a:stretch>
            <a:fillRect/>
          </a:stretch>
        </p:blipFill>
        <p:spPr>
          <a:xfrm>
            <a:off x="1574807" y="2192686"/>
            <a:ext cx="292100" cy="4445000"/>
          </a:xfrm>
          <a:prstGeom prst="rect">
            <a:avLst/>
          </a:prstGeom>
          <a:noFill/>
        </p:spPr>
      </p:pic>
      <p:pic>
        <p:nvPicPr>
          <p:cNvPr id="21" name="Picture 20" descr="draft_regions_9.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85455" y="1842455"/>
            <a:ext cx="5715000" cy="4978400"/>
          </a:xfrm>
          <a:prstGeom prst="rect">
            <a:avLst/>
          </a:prstGeom>
        </p:spPr>
      </p:pic>
      <p:sp>
        <p:nvSpPr>
          <p:cNvPr id="22" name="Slide Number Placeholder 2"/>
          <p:cNvSpPr>
            <a:spLocks noGrp="1"/>
          </p:cNvSpPr>
          <p:nvPr>
            <p:ph type="sldNum" sz="quarter" idx="2"/>
          </p:nvPr>
        </p:nvSpPr>
        <p:spPr>
          <a:xfrm>
            <a:off x="6553200" y="6356691"/>
            <a:ext cx="2133600" cy="364439"/>
          </a:xfrm>
        </p:spPr>
        <p:txBody>
          <a:bodyPr/>
          <a:lstStyle/>
          <a:p>
            <a:pPr lvl="0"/>
            <a:fld id="{86CB4B4D-7CA3-9044-876B-883B54F8677D}" type="slidenum">
              <a:rPr lang="en-US" smtClean="0"/>
              <a:t>28</a:t>
            </a:fld>
            <a:endParaRPr lang="en-US"/>
          </a:p>
        </p:txBody>
      </p:sp>
      <p:pic>
        <p:nvPicPr>
          <p:cNvPr id="23" name="Picture 22" descr="draft_regions_8.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87011" y="1852956"/>
            <a:ext cx="5715000" cy="4978400"/>
          </a:xfrm>
          <a:prstGeom prst="rect">
            <a:avLst/>
          </a:prstGeom>
        </p:spPr>
      </p:pic>
      <p:pic>
        <p:nvPicPr>
          <p:cNvPr id="24" name="Picture 23" descr="draft_regions_7.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71800" y="1856110"/>
            <a:ext cx="5715000" cy="4978400"/>
          </a:xfrm>
          <a:prstGeom prst="rect">
            <a:avLst/>
          </a:prstGeom>
        </p:spPr>
      </p:pic>
      <p:pic>
        <p:nvPicPr>
          <p:cNvPr id="25" name="Picture 24" descr="draft_regions_6.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73355" y="1852290"/>
            <a:ext cx="5715000" cy="4978400"/>
          </a:xfrm>
          <a:prstGeom prst="rect">
            <a:avLst/>
          </a:prstGeom>
        </p:spPr>
      </p:pic>
      <p:sp>
        <p:nvSpPr>
          <p:cNvPr id="26" name="Shape 497"/>
          <p:cNvSpPr/>
          <p:nvPr/>
        </p:nvSpPr>
        <p:spPr>
          <a:xfrm>
            <a:off x="457199" y="1716240"/>
            <a:ext cx="2980940"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Calibri"/>
                <a:ea typeface="Calibri"/>
                <a:cs typeface="Calibri"/>
                <a:sym typeface="Calibri"/>
              </a:defRPr>
            </a:lvl1pPr>
          </a:lstStyle>
          <a:p>
            <a:pPr lvl="0"/>
            <a:r>
              <a:rPr lang="en-US" dirty="0" smtClean="0"/>
              <a:t>Variability</a:t>
            </a:r>
            <a:r>
              <a:rPr dirty="0" smtClean="0"/>
              <a:t> </a:t>
            </a:r>
            <a:r>
              <a:rPr smtClean="0"/>
              <a:t>threshold</a:t>
            </a:r>
            <a:r>
              <a:rPr lang="en-US" smtClean="0"/>
              <a:t> = 3.5e-13 </a:t>
            </a:r>
            <a:endParaRPr dirty="0"/>
          </a:p>
        </p:txBody>
      </p:sp>
      <p:sp>
        <p:nvSpPr>
          <p:cNvPr id="27" name="Slide Number Placeholder 1"/>
          <p:cNvSpPr txBox="1">
            <a:spLocks/>
          </p:cNvSpPr>
          <p:nvPr/>
        </p:nvSpPr>
        <p:spPr>
          <a:xfrm>
            <a:off x="6900336" y="6354247"/>
            <a:ext cx="2133600" cy="369328"/>
          </a:xfrm>
          <a:prstGeom prst="rect">
            <a:avLst/>
          </a:prstGeom>
          <a:ln w="12700">
            <a:miter lim="400000"/>
          </a:ln>
        </p:spPr>
        <p:txBody>
          <a:bodyPr lIns="45718" tIns="45718" rIns="45718" bIns="45718" anchor="ctr">
            <a:spAutoFit/>
          </a:bodyPr>
          <a:lstStyle>
            <a:lvl1pPr algn="r" defTabSz="457200">
              <a:defRPr>
                <a:solidFill>
                  <a:srgbClr val="1F497D"/>
                </a:solidFill>
                <a:latin typeface="+mn-lt"/>
                <a:ea typeface="+mn-ea"/>
                <a:cs typeface="+mn-cs"/>
                <a:sym typeface="Helvetica Neue"/>
              </a:defRPr>
            </a:lvl1pPr>
            <a:lvl2pPr defTabSz="457200">
              <a:defRPr>
                <a:latin typeface="+mj-lt"/>
                <a:ea typeface="+mj-ea"/>
                <a:cs typeface="+mj-cs"/>
                <a:sym typeface="Helvetica"/>
              </a:defRPr>
            </a:lvl2pPr>
            <a:lvl3pPr defTabSz="457200">
              <a:defRPr>
                <a:latin typeface="+mj-lt"/>
                <a:ea typeface="+mj-ea"/>
                <a:cs typeface="+mj-cs"/>
                <a:sym typeface="Helvetica"/>
              </a:defRPr>
            </a:lvl3pPr>
            <a:lvl4pPr defTabSz="457200">
              <a:defRPr>
                <a:latin typeface="+mj-lt"/>
                <a:ea typeface="+mj-ea"/>
                <a:cs typeface="+mj-cs"/>
                <a:sym typeface="Helvetica"/>
              </a:defRPr>
            </a:lvl4pPr>
            <a:lvl5pPr defTabSz="457200">
              <a:defRPr>
                <a:latin typeface="+mj-lt"/>
                <a:ea typeface="+mj-ea"/>
                <a:cs typeface="+mj-cs"/>
                <a:sym typeface="Helvetica"/>
              </a:defRPr>
            </a:lvl5pPr>
            <a:lvl6pPr defTabSz="457200">
              <a:defRPr>
                <a:latin typeface="+mj-lt"/>
                <a:ea typeface="+mj-ea"/>
                <a:cs typeface="+mj-cs"/>
                <a:sym typeface="Helvetica"/>
              </a:defRPr>
            </a:lvl6pPr>
            <a:lvl7pPr defTabSz="457200">
              <a:defRPr>
                <a:latin typeface="+mj-lt"/>
                <a:ea typeface="+mj-ea"/>
                <a:cs typeface="+mj-cs"/>
                <a:sym typeface="Helvetica"/>
              </a:defRPr>
            </a:lvl7pPr>
            <a:lvl8pPr defTabSz="457200">
              <a:defRPr>
                <a:latin typeface="+mj-lt"/>
                <a:ea typeface="+mj-ea"/>
                <a:cs typeface="+mj-cs"/>
                <a:sym typeface="Helvetica"/>
              </a:defRPr>
            </a:lvl8pPr>
            <a:lvl9pPr defTabSz="457200">
              <a:defRPr>
                <a:latin typeface="+mj-lt"/>
                <a:ea typeface="+mj-ea"/>
                <a:cs typeface="+mj-cs"/>
                <a:sym typeface="Helvetica"/>
              </a:defRPr>
            </a:lvl9pPr>
          </a:lstStyle>
          <a:p>
            <a:r>
              <a:rPr lang="en-US" dirty="0" smtClean="0"/>
              <a:t>28</a:t>
            </a:r>
            <a:endParaRPr lang="en-US" dirty="0"/>
          </a:p>
        </p:txBody>
      </p:sp>
    </p:spTree>
    <p:extLst>
      <p:ext uri="{BB962C8B-B14F-4D97-AF65-F5344CB8AC3E}">
        <p14:creationId xmlns:p14="http://schemas.microsoft.com/office/powerpoint/2010/main" val="685174778"/>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hape 491"/>
          <p:cNvSpPr>
            <a:spLocks noGrp="1"/>
          </p:cNvSpPr>
          <p:nvPr>
            <p:ph type="title"/>
          </p:nvPr>
        </p:nvSpPr>
        <p:spPr>
          <a:xfrm>
            <a:off x="457199" y="838200"/>
            <a:ext cx="5332693" cy="990600"/>
          </a:xfrm>
          <a:prstGeom prst="rect">
            <a:avLst/>
          </a:prstGeom>
        </p:spPr>
        <p:txBody>
          <a:bodyPr lIns="0" tIns="0" rIns="0" bIns="0">
            <a:normAutofit/>
          </a:bodyPr>
          <a:lstStyle/>
          <a:p>
            <a:pPr lvl="0">
              <a:defRPr sz="1800">
                <a:solidFill>
                  <a:srgbClr val="000000"/>
                </a:solidFill>
              </a:defRPr>
            </a:pPr>
            <a:r>
              <a:rPr sz="3200" dirty="0">
                <a:solidFill>
                  <a:srgbClr val="000090"/>
                </a:solidFill>
              </a:rPr>
              <a:t>Selecting </a:t>
            </a:r>
            <a:r>
              <a:rPr lang="en-US" sz="3200" dirty="0" smtClean="0">
                <a:solidFill>
                  <a:srgbClr val="000090"/>
                </a:solidFill>
              </a:rPr>
              <a:t>a Sufficient</a:t>
            </a:r>
            <a:r>
              <a:rPr sz="3200" dirty="0" smtClean="0">
                <a:solidFill>
                  <a:srgbClr val="000090"/>
                </a:solidFill>
              </a:rPr>
              <a:t> </a:t>
            </a:r>
            <a:r>
              <a:rPr sz="3200" dirty="0">
                <a:solidFill>
                  <a:srgbClr val="000090"/>
                </a:solidFill>
              </a:rPr>
              <a:t>Algorithm </a:t>
            </a:r>
          </a:p>
        </p:txBody>
      </p:sp>
      <p:pic>
        <p:nvPicPr>
          <p:cNvPr id="29" name="image59.pdf" descr="draft_regions_9.pdf"/>
          <p:cNvPicPr/>
          <p:nvPr/>
        </p:nvPicPr>
        <p:blipFill>
          <a:blip r:embed="rId2">
            <a:extLst/>
          </a:blip>
          <a:stretch>
            <a:fillRect/>
          </a:stretch>
        </p:blipFill>
        <p:spPr>
          <a:xfrm>
            <a:off x="2985454" y="1842454"/>
            <a:ext cx="5715001" cy="4978401"/>
          </a:xfrm>
          <a:prstGeom prst="rect">
            <a:avLst/>
          </a:prstGeom>
          <a:ln w="12700">
            <a:miter lim="400000"/>
          </a:ln>
        </p:spPr>
      </p:pic>
      <p:pic>
        <p:nvPicPr>
          <p:cNvPr id="30" name="image60.png" descr="draft_region_bar.pdf"/>
          <p:cNvPicPr/>
          <p:nvPr/>
        </p:nvPicPr>
        <p:blipFill>
          <a:blip r:embed="rId3">
            <a:extLst/>
          </a:blip>
          <a:stretch>
            <a:fillRect/>
          </a:stretch>
        </p:blipFill>
        <p:spPr>
          <a:xfrm>
            <a:off x="1133397" y="1787835"/>
            <a:ext cx="736601" cy="4686301"/>
          </a:xfrm>
          <a:prstGeom prst="rect">
            <a:avLst/>
          </a:prstGeom>
          <a:ln w="12700">
            <a:miter lim="400000"/>
          </a:ln>
        </p:spPr>
      </p:pic>
      <p:sp>
        <p:nvSpPr>
          <p:cNvPr id="31" name="Shape 494"/>
          <p:cNvSpPr/>
          <p:nvPr/>
        </p:nvSpPr>
        <p:spPr>
          <a:xfrm>
            <a:off x="1931308" y="2192686"/>
            <a:ext cx="508058" cy="332739"/>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sz="1600" dirty="0"/>
              <a:t>High</a:t>
            </a:r>
          </a:p>
        </p:txBody>
      </p:sp>
      <p:sp>
        <p:nvSpPr>
          <p:cNvPr id="32" name="Shape 495"/>
          <p:cNvSpPr/>
          <p:nvPr/>
        </p:nvSpPr>
        <p:spPr>
          <a:xfrm>
            <a:off x="1931308" y="4232573"/>
            <a:ext cx="809981" cy="332739"/>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sz="1600"/>
              <a:t>Medium</a:t>
            </a:r>
          </a:p>
        </p:txBody>
      </p:sp>
      <p:sp>
        <p:nvSpPr>
          <p:cNvPr id="33" name="Shape 496"/>
          <p:cNvSpPr/>
          <p:nvPr/>
        </p:nvSpPr>
        <p:spPr>
          <a:xfrm>
            <a:off x="523287" y="3749040"/>
            <a:ext cx="978410" cy="484633"/>
          </a:xfrm>
          <a:prstGeom prst="rightArrow">
            <a:avLst>
              <a:gd name="adj1" fmla="val 50000"/>
              <a:gd name="adj2" fmla="val 50000"/>
            </a:avLst>
          </a:prstGeom>
          <a:solidFill>
            <a:srgbClr val="FFFFFF"/>
          </a:solidFill>
          <a:ln w="25400">
            <a:solidFill>
              <a:srgbClr val="4F81BD"/>
            </a:solidFill>
          </a:ln>
          <a:effectLst>
            <a:outerShdw blurRad="38100" dist="23000" dir="5400000" rotWithShape="0">
              <a:srgbClr val="000000">
                <a:alpha val="35000"/>
              </a:srgbClr>
            </a:outerShdw>
          </a:effectLst>
        </p:spPr>
        <p:txBody>
          <a:bodyPr lIns="45718" tIns="45718" rIns="45718" bIns="45718" anchor="ctr"/>
          <a:lstStyle/>
          <a:p>
            <a:pPr lvl="0">
              <a:defRPr>
                <a:latin typeface="Calibri"/>
                <a:ea typeface="Calibri"/>
                <a:cs typeface="Calibri"/>
                <a:sym typeface="Calibri"/>
              </a:defRPr>
            </a:pPr>
            <a:endParaRPr/>
          </a:p>
        </p:txBody>
      </p:sp>
      <p:grpSp>
        <p:nvGrpSpPr>
          <p:cNvPr id="34" name="Group 500"/>
          <p:cNvGrpSpPr/>
          <p:nvPr/>
        </p:nvGrpSpPr>
        <p:grpSpPr>
          <a:xfrm>
            <a:off x="7135290" y="1154005"/>
            <a:ext cx="757902" cy="431801"/>
            <a:chOff x="0" y="0"/>
            <a:chExt cx="757900" cy="431800"/>
          </a:xfrm>
        </p:grpSpPr>
        <p:pic>
          <p:nvPicPr>
            <p:cNvPr id="35" name="image61.png" descr="cell_grey.pdf"/>
            <p:cNvPicPr/>
            <p:nvPr/>
          </p:nvPicPr>
          <p:blipFill>
            <a:blip r:embed="rId4">
              <a:extLst/>
            </a:blip>
            <a:stretch>
              <a:fillRect/>
            </a:stretch>
          </p:blipFill>
          <p:spPr>
            <a:xfrm>
              <a:off x="0" y="0"/>
              <a:ext cx="469900" cy="431800"/>
            </a:xfrm>
            <a:prstGeom prst="rect">
              <a:avLst/>
            </a:prstGeom>
            <a:ln w="9525" cap="flat">
              <a:solidFill>
                <a:srgbClr val="000000"/>
              </a:solidFill>
              <a:prstDash val="solid"/>
              <a:bevel/>
            </a:ln>
            <a:effectLst/>
          </p:spPr>
        </p:pic>
        <p:sp>
          <p:nvSpPr>
            <p:cNvPr id="36" name="Shape 499"/>
            <p:cNvSpPr/>
            <p:nvPr/>
          </p:nvSpPr>
          <p:spPr>
            <a:xfrm>
              <a:off x="522160" y="40965"/>
              <a:ext cx="235741" cy="3581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a:latin typeface="Calibri"/>
                  <a:ea typeface="Calibri"/>
                  <a:cs typeface="Calibri"/>
                  <a:sym typeface="Calibri"/>
                </a:defRPr>
              </a:lvl1pPr>
            </a:lstStyle>
            <a:p>
              <a:pPr lvl="0"/>
              <a:r>
                <a:t>K</a:t>
              </a:r>
            </a:p>
          </p:txBody>
        </p:sp>
      </p:grpSp>
      <p:grpSp>
        <p:nvGrpSpPr>
          <p:cNvPr id="37" name="Group 503"/>
          <p:cNvGrpSpPr/>
          <p:nvPr/>
        </p:nvGrpSpPr>
        <p:grpSpPr>
          <a:xfrm>
            <a:off x="5997033" y="1154005"/>
            <a:ext cx="806144" cy="431801"/>
            <a:chOff x="0" y="0"/>
            <a:chExt cx="806142" cy="431800"/>
          </a:xfrm>
        </p:grpSpPr>
        <p:pic>
          <p:nvPicPr>
            <p:cNvPr id="38" name="image62.png" descr="cell_white.pdf"/>
            <p:cNvPicPr/>
            <p:nvPr/>
          </p:nvPicPr>
          <p:blipFill>
            <a:blip r:embed="rId5">
              <a:extLst/>
            </a:blip>
            <a:stretch>
              <a:fillRect/>
            </a:stretch>
          </p:blipFill>
          <p:spPr>
            <a:xfrm>
              <a:off x="0" y="0"/>
              <a:ext cx="457200" cy="431800"/>
            </a:xfrm>
            <a:prstGeom prst="rect">
              <a:avLst/>
            </a:prstGeom>
            <a:ln w="9525" cap="flat">
              <a:solidFill>
                <a:srgbClr val="000000"/>
              </a:solidFill>
              <a:prstDash val="solid"/>
              <a:bevel/>
            </a:ln>
            <a:effectLst/>
          </p:spPr>
        </p:pic>
        <p:sp>
          <p:nvSpPr>
            <p:cNvPr id="39" name="Shape 502"/>
            <p:cNvSpPr/>
            <p:nvPr/>
          </p:nvSpPr>
          <p:spPr>
            <a:xfrm>
              <a:off x="495806" y="40965"/>
              <a:ext cx="310336" cy="36932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a:latin typeface="Calibri"/>
                  <a:ea typeface="Calibri"/>
                  <a:cs typeface="Calibri"/>
                  <a:sym typeface="Calibri"/>
                </a:defRPr>
              </a:lvl1pPr>
            </a:lstStyle>
            <a:p>
              <a:pPr lvl="0"/>
              <a:r>
                <a:rPr dirty="0" smtClean="0"/>
                <a:t>S</a:t>
              </a:r>
              <a:r>
                <a:rPr lang="en-US" dirty="0" smtClean="0"/>
                <a:t>T</a:t>
              </a:r>
              <a:endParaRPr dirty="0"/>
            </a:p>
          </p:txBody>
        </p:sp>
      </p:grpSp>
      <p:grpSp>
        <p:nvGrpSpPr>
          <p:cNvPr id="40" name="Group 506"/>
          <p:cNvGrpSpPr/>
          <p:nvPr/>
        </p:nvGrpSpPr>
        <p:grpSpPr>
          <a:xfrm>
            <a:off x="8094171" y="1147655"/>
            <a:ext cx="869114" cy="444501"/>
            <a:chOff x="0" y="0"/>
            <a:chExt cx="869113" cy="444500"/>
          </a:xfrm>
        </p:grpSpPr>
        <p:pic>
          <p:nvPicPr>
            <p:cNvPr id="41" name="image63.png" descr="cell_black.pdf"/>
            <p:cNvPicPr/>
            <p:nvPr/>
          </p:nvPicPr>
          <p:blipFill>
            <a:blip r:embed="rId6">
              <a:extLst/>
            </a:blip>
            <a:stretch>
              <a:fillRect/>
            </a:stretch>
          </p:blipFill>
          <p:spPr>
            <a:xfrm>
              <a:off x="0" y="0"/>
              <a:ext cx="457200" cy="444500"/>
            </a:xfrm>
            <a:prstGeom prst="rect">
              <a:avLst/>
            </a:prstGeom>
            <a:ln w="9525" cap="flat">
              <a:solidFill>
                <a:srgbClr val="000000"/>
              </a:solidFill>
              <a:prstDash val="solid"/>
              <a:bevel/>
            </a:ln>
            <a:effectLst/>
          </p:spPr>
        </p:pic>
        <p:sp>
          <p:nvSpPr>
            <p:cNvPr id="42" name="Shape 505"/>
            <p:cNvSpPr/>
            <p:nvPr/>
          </p:nvSpPr>
          <p:spPr>
            <a:xfrm>
              <a:off x="500768" y="27309"/>
              <a:ext cx="368346" cy="3581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a:latin typeface="Calibri"/>
                  <a:ea typeface="Calibri"/>
                  <a:cs typeface="Calibri"/>
                  <a:sym typeface="Calibri"/>
                </a:defRPr>
              </a:lvl1pPr>
            </a:lstStyle>
            <a:p>
              <a:pPr lvl="0"/>
              <a:r>
                <a:t>CP</a:t>
              </a:r>
            </a:p>
          </p:txBody>
        </p:sp>
      </p:grpSp>
      <p:sp>
        <p:nvSpPr>
          <p:cNvPr id="43" name="Shape 507"/>
          <p:cNvSpPr/>
          <p:nvPr/>
        </p:nvSpPr>
        <p:spPr>
          <a:xfrm>
            <a:off x="1931308" y="6388391"/>
            <a:ext cx="467279" cy="332739"/>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sz="1600" dirty="0"/>
              <a:t>Low</a:t>
            </a:r>
          </a:p>
        </p:txBody>
      </p:sp>
      <p:pic>
        <p:nvPicPr>
          <p:cNvPr id="44" name="Picture 43"/>
          <p:cNvPicPr>
            <a:picLocks noChangeAspect="1"/>
          </p:cNvPicPr>
          <p:nvPr/>
        </p:nvPicPr>
        <p:blipFill>
          <a:blip r:embed="rId7"/>
          <a:stretch>
            <a:fillRect/>
          </a:stretch>
        </p:blipFill>
        <p:spPr>
          <a:xfrm>
            <a:off x="1574807" y="2192686"/>
            <a:ext cx="292100" cy="4445000"/>
          </a:xfrm>
          <a:prstGeom prst="rect">
            <a:avLst/>
          </a:prstGeom>
          <a:noFill/>
        </p:spPr>
      </p:pic>
      <p:pic>
        <p:nvPicPr>
          <p:cNvPr id="45" name="Picture 44" descr="draft_regions_9.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85455" y="1842455"/>
            <a:ext cx="5715000" cy="4978400"/>
          </a:xfrm>
          <a:prstGeom prst="rect">
            <a:avLst/>
          </a:prstGeom>
        </p:spPr>
      </p:pic>
      <p:sp>
        <p:nvSpPr>
          <p:cNvPr id="46" name="Slide Number Placeholder 2"/>
          <p:cNvSpPr>
            <a:spLocks noGrp="1"/>
          </p:cNvSpPr>
          <p:nvPr>
            <p:ph type="sldNum" sz="quarter" idx="2"/>
          </p:nvPr>
        </p:nvSpPr>
        <p:spPr>
          <a:xfrm>
            <a:off x="6553200" y="6356691"/>
            <a:ext cx="2133600" cy="364439"/>
          </a:xfrm>
        </p:spPr>
        <p:txBody>
          <a:bodyPr/>
          <a:lstStyle/>
          <a:p>
            <a:pPr lvl="0"/>
            <a:fld id="{86CB4B4D-7CA3-9044-876B-883B54F8677D}" type="slidenum">
              <a:rPr lang="en-US" smtClean="0"/>
              <a:t>29</a:t>
            </a:fld>
            <a:endParaRPr lang="en-US"/>
          </a:p>
        </p:txBody>
      </p:sp>
      <p:pic>
        <p:nvPicPr>
          <p:cNvPr id="47" name="Picture 46" descr="draft_regions_8.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87011" y="1852956"/>
            <a:ext cx="5715000" cy="4978400"/>
          </a:xfrm>
          <a:prstGeom prst="rect">
            <a:avLst/>
          </a:prstGeom>
        </p:spPr>
      </p:pic>
      <p:pic>
        <p:nvPicPr>
          <p:cNvPr id="48" name="Picture 47" descr="draft_regions_7.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71800" y="1856110"/>
            <a:ext cx="5715000" cy="4978400"/>
          </a:xfrm>
          <a:prstGeom prst="rect">
            <a:avLst/>
          </a:prstGeom>
        </p:spPr>
      </p:pic>
      <p:pic>
        <p:nvPicPr>
          <p:cNvPr id="49" name="Picture 48" descr="draft_regions_6.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73355" y="1852290"/>
            <a:ext cx="5715000" cy="4978400"/>
          </a:xfrm>
          <a:prstGeom prst="rect">
            <a:avLst/>
          </a:prstGeom>
        </p:spPr>
      </p:pic>
      <p:pic>
        <p:nvPicPr>
          <p:cNvPr id="50" name="Picture 49" descr="draft_regions_5.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71800" y="1856232"/>
            <a:ext cx="5715000" cy="4978400"/>
          </a:xfrm>
          <a:prstGeom prst="rect">
            <a:avLst/>
          </a:prstGeom>
        </p:spPr>
      </p:pic>
      <p:sp>
        <p:nvSpPr>
          <p:cNvPr id="51" name="Shape 497"/>
          <p:cNvSpPr/>
          <p:nvPr/>
        </p:nvSpPr>
        <p:spPr>
          <a:xfrm>
            <a:off x="457199" y="1716240"/>
            <a:ext cx="2753314"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Calibri"/>
                <a:ea typeface="Calibri"/>
                <a:cs typeface="Calibri"/>
                <a:sym typeface="Calibri"/>
              </a:defRPr>
            </a:lvl1pPr>
          </a:lstStyle>
          <a:p>
            <a:pPr lvl="0"/>
            <a:r>
              <a:rPr lang="en-US" smtClean="0"/>
              <a:t>Variability</a:t>
            </a:r>
            <a:r>
              <a:rPr smtClean="0"/>
              <a:t> threshold</a:t>
            </a:r>
            <a:r>
              <a:rPr lang="en-US" smtClean="0"/>
              <a:t> = 3e-13</a:t>
            </a:r>
            <a:endParaRPr dirty="0"/>
          </a:p>
        </p:txBody>
      </p:sp>
      <p:sp>
        <p:nvSpPr>
          <p:cNvPr id="52" name="Slide Number Placeholder 1"/>
          <p:cNvSpPr txBox="1">
            <a:spLocks/>
          </p:cNvSpPr>
          <p:nvPr/>
        </p:nvSpPr>
        <p:spPr>
          <a:xfrm>
            <a:off x="6900336" y="6354247"/>
            <a:ext cx="2133600" cy="369328"/>
          </a:xfrm>
          <a:prstGeom prst="rect">
            <a:avLst/>
          </a:prstGeom>
          <a:ln w="12700">
            <a:miter lim="400000"/>
          </a:ln>
        </p:spPr>
        <p:txBody>
          <a:bodyPr lIns="45718" tIns="45718" rIns="45718" bIns="45718" anchor="ctr">
            <a:spAutoFit/>
          </a:bodyPr>
          <a:lstStyle>
            <a:lvl1pPr algn="r" defTabSz="457200">
              <a:defRPr>
                <a:solidFill>
                  <a:srgbClr val="1F497D"/>
                </a:solidFill>
                <a:latin typeface="+mn-lt"/>
                <a:ea typeface="+mn-ea"/>
                <a:cs typeface="+mn-cs"/>
                <a:sym typeface="Helvetica Neue"/>
              </a:defRPr>
            </a:lvl1pPr>
            <a:lvl2pPr defTabSz="457200">
              <a:defRPr>
                <a:latin typeface="+mj-lt"/>
                <a:ea typeface="+mj-ea"/>
                <a:cs typeface="+mj-cs"/>
                <a:sym typeface="Helvetica"/>
              </a:defRPr>
            </a:lvl2pPr>
            <a:lvl3pPr defTabSz="457200">
              <a:defRPr>
                <a:latin typeface="+mj-lt"/>
                <a:ea typeface="+mj-ea"/>
                <a:cs typeface="+mj-cs"/>
                <a:sym typeface="Helvetica"/>
              </a:defRPr>
            </a:lvl3pPr>
            <a:lvl4pPr defTabSz="457200">
              <a:defRPr>
                <a:latin typeface="+mj-lt"/>
                <a:ea typeface="+mj-ea"/>
                <a:cs typeface="+mj-cs"/>
                <a:sym typeface="Helvetica"/>
              </a:defRPr>
            </a:lvl4pPr>
            <a:lvl5pPr defTabSz="457200">
              <a:defRPr>
                <a:latin typeface="+mj-lt"/>
                <a:ea typeface="+mj-ea"/>
                <a:cs typeface="+mj-cs"/>
                <a:sym typeface="Helvetica"/>
              </a:defRPr>
            </a:lvl5pPr>
            <a:lvl6pPr defTabSz="457200">
              <a:defRPr>
                <a:latin typeface="+mj-lt"/>
                <a:ea typeface="+mj-ea"/>
                <a:cs typeface="+mj-cs"/>
                <a:sym typeface="Helvetica"/>
              </a:defRPr>
            </a:lvl6pPr>
            <a:lvl7pPr defTabSz="457200">
              <a:defRPr>
                <a:latin typeface="+mj-lt"/>
                <a:ea typeface="+mj-ea"/>
                <a:cs typeface="+mj-cs"/>
                <a:sym typeface="Helvetica"/>
              </a:defRPr>
            </a:lvl7pPr>
            <a:lvl8pPr defTabSz="457200">
              <a:defRPr>
                <a:latin typeface="+mj-lt"/>
                <a:ea typeface="+mj-ea"/>
                <a:cs typeface="+mj-cs"/>
                <a:sym typeface="Helvetica"/>
              </a:defRPr>
            </a:lvl8pPr>
            <a:lvl9pPr defTabSz="457200">
              <a:defRPr>
                <a:latin typeface="+mj-lt"/>
                <a:ea typeface="+mj-ea"/>
                <a:cs typeface="+mj-cs"/>
                <a:sym typeface="Helvetica"/>
              </a:defRPr>
            </a:lvl9pPr>
          </a:lstStyle>
          <a:p>
            <a:r>
              <a:rPr lang="en-US" dirty="0" smtClean="0"/>
              <a:t>29</a:t>
            </a:r>
            <a:endParaRPr lang="en-US" dirty="0"/>
          </a:p>
        </p:txBody>
      </p:sp>
    </p:spTree>
    <p:extLst>
      <p:ext uri="{BB962C8B-B14F-4D97-AF65-F5344CB8AC3E}">
        <p14:creationId xmlns:p14="http://schemas.microsoft.com/office/powerpoint/2010/main" val="925178632"/>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Thesis Statement</a:t>
            </a:r>
            <a:endParaRPr lang="en-US" dirty="0"/>
          </a:p>
        </p:txBody>
      </p:sp>
      <p:sp>
        <p:nvSpPr>
          <p:cNvPr id="5" name="Text Placeholder 4"/>
          <p:cNvSpPr>
            <a:spLocks noGrp="1"/>
          </p:cNvSpPr>
          <p:nvPr>
            <p:ph type="body" idx="1"/>
          </p:nvPr>
        </p:nvSpPr>
        <p:spPr>
          <a:xfrm>
            <a:off x="457200" y="1828800"/>
            <a:ext cx="8406384" cy="5029200"/>
          </a:xfrm>
        </p:spPr>
        <p:txBody>
          <a:bodyPr/>
          <a:lstStyle/>
          <a:p>
            <a:r>
              <a:rPr lang="en-US" dirty="0" smtClean="0"/>
              <a:t>Impending increase </a:t>
            </a:r>
            <a:r>
              <a:rPr lang="en-US" smtClean="0"/>
              <a:t>in concurrency of HPC systems </a:t>
            </a:r>
            <a:r>
              <a:rPr lang="en-US" dirty="0" smtClean="0"/>
              <a:t>will amplify:</a:t>
            </a:r>
          </a:p>
          <a:p>
            <a:pPr lvl="1"/>
            <a:r>
              <a:rPr lang="en-US" dirty="0" smtClean="0"/>
              <a:t>Numerical irreproducibility</a:t>
            </a:r>
          </a:p>
          <a:p>
            <a:pPr lvl="1"/>
            <a:r>
              <a:rPr lang="en-US" dirty="0" smtClean="0"/>
              <a:t>Impeded debugging</a:t>
            </a:r>
          </a:p>
          <a:p>
            <a:r>
              <a:rPr lang="en-US" dirty="0" smtClean="0"/>
              <a:t>We address the </a:t>
            </a:r>
            <a:r>
              <a:rPr lang="en-US" b="1" dirty="0" smtClean="0"/>
              <a:t>numerical challenge</a:t>
            </a:r>
            <a:r>
              <a:rPr lang="en-US" dirty="0" smtClean="0"/>
              <a:t> by demonstrating the need for runtime selection of reduction operators for problematic floating-point inputs</a:t>
            </a:r>
          </a:p>
          <a:p>
            <a:r>
              <a:rPr lang="en-US" dirty="0" smtClean="0"/>
              <a:t>We address the </a:t>
            </a:r>
            <a:r>
              <a:rPr lang="en-US" b="1" dirty="0" smtClean="0"/>
              <a:t>debugging challenge</a:t>
            </a:r>
            <a:r>
              <a:rPr lang="en-US" dirty="0" smtClean="0"/>
              <a:t> by demonstrating the need for improved logical clock ticking policies for the Clock-Delta Compression record-and-replay technique </a:t>
            </a:r>
          </a:p>
        </p:txBody>
      </p:sp>
      <p:sp>
        <p:nvSpPr>
          <p:cNvPr id="6" name="Slide Number Placeholder 1"/>
          <p:cNvSpPr>
            <a:spLocks noGrp="1"/>
          </p:cNvSpPr>
          <p:nvPr>
            <p:ph type="sldNum" sz="quarter" idx="2"/>
          </p:nvPr>
        </p:nvSpPr>
        <p:spPr>
          <a:xfrm>
            <a:off x="6565392" y="6354247"/>
            <a:ext cx="2133600" cy="369328"/>
          </a:xfrm>
        </p:spPr>
        <p:txBody>
          <a:bodyPr/>
          <a:lstStyle/>
          <a:p>
            <a:pPr lvl="0"/>
            <a:r>
              <a:rPr lang="en-US" dirty="0"/>
              <a:t>3</a:t>
            </a:r>
          </a:p>
        </p:txBody>
      </p:sp>
    </p:spTree>
    <p:extLst>
      <p:ext uri="{BB962C8B-B14F-4D97-AF65-F5344CB8AC3E}">
        <p14:creationId xmlns:p14="http://schemas.microsoft.com/office/powerpoint/2010/main" val="457772087"/>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491"/>
          <p:cNvSpPr>
            <a:spLocks noGrp="1"/>
          </p:cNvSpPr>
          <p:nvPr>
            <p:ph type="title"/>
          </p:nvPr>
        </p:nvSpPr>
        <p:spPr>
          <a:xfrm>
            <a:off x="457199" y="838200"/>
            <a:ext cx="5332693" cy="990600"/>
          </a:xfrm>
          <a:prstGeom prst="rect">
            <a:avLst/>
          </a:prstGeom>
        </p:spPr>
        <p:txBody>
          <a:bodyPr lIns="0" tIns="0" rIns="0" bIns="0">
            <a:normAutofit/>
          </a:bodyPr>
          <a:lstStyle/>
          <a:p>
            <a:pPr lvl="0">
              <a:defRPr sz="1800">
                <a:solidFill>
                  <a:srgbClr val="000000"/>
                </a:solidFill>
              </a:defRPr>
            </a:pPr>
            <a:r>
              <a:rPr sz="3200" dirty="0">
                <a:solidFill>
                  <a:srgbClr val="000090"/>
                </a:solidFill>
              </a:rPr>
              <a:t>Selecting </a:t>
            </a:r>
            <a:r>
              <a:rPr lang="en-US" sz="3200" dirty="0" smtClean="0">
                <a:solidFill>
                  <a:srgbClr val="000090"/>
                </a:solidFill>
              </a:rPr>
              <a:t>a Sufficient</a:t>
            </a:r>
            <a:r>
              <a:rPr sz="3200" dirty="0" smtClean="0">
                <a:solidFill>
                  <a:srgbClr val="000090"/>
                </a:solidFill>
              </a:rPr>
              <a:t> </a:t>
            </a:r>
            <a:r>
              <a:rPr sz="3200" dirty="0">
                <a:solidFill>
                  <a:srgbClr val="000090"/>
                </a:solidFill>
              </a:rPr>
              <a:t>Algorithm </a:t>
            </a:r>
          </a:p>
        </p:txBody>
      </p:sp>
      <p:pic>
        <p:nvPicPr>
          <p:cNvPr id="5" name="image59.pdf" descr="draft_regions_9.pdf"/>
          <p:cNvPicPr/>
          <p:nvPr/>
        </p:nvPicPr>
        <p:blipFill>
          <a:blip r:embed="rId2">
            <a:extLst/>
          </a:blip>
          <a:stretch>
            <a:fillRect/>
          </a:stretch>
        </p:blipFill>
        <p:spPr>
          <a:xfrm>
            <a:off x="2985454" y="1842454"/>
            <a:ext cx="5715001" cy="4978401"/>
          </a:xfrm>
          <a:prstGeom prst="rect">
            <a:avLst/>
          </a:prstGeom>
          <a:ln w="12700">
            <a:miter lim="400000"/>
          </a:ln>
        </p:spPr>
      </p:pic>
      <p:pic>
        <p:nvPicPr>
          <p:cNvPr id="6" name="image60.png" descr="draft_region_bar.pdf"/>
          <p:cNvPicPr/>
          <p:nvPr/>
        </p:nvPicPr>
        <p:blipFill>
          <a:blip r:embed="rId3">
            <a:extLst/>
          </a:blip>
          <a:stretch>
            <a:fillRect/>
          </a:stretch>
        </p:blipFill>
        <p:spPr>
          <a:xfrm>
            <a:off x="1133397" y="1787835"/>
            <a:ext cx="736601" cy="4686301"/>
          </a:xfrm>
          <a:prstGeom prst="rect">
            <a:avLst/>
          </a:prstGeom>
          <a:ln w="12700">
            <a:miter lim="400000"/>
          </a:ln>
        </p:spPr>
      </p:pic>
      <p:sp>
        <p:nvSpPr>
          <p:cNvPr id="7" name="Shape 494"/>
          <p:cNvSpPr/>
          <p:nvPr/>
        </p:nvSpPr>
        <p:spPr>
          <a:xfrm>
            <a:off x="1931308" y="2192686"/>
            <a:ext cx="508058" cy="332739"/>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sz="1600" dirty="0"/>
              <a:t>High</a:t>
            </a:r>
          </a:p>
        </p:txBody>
      </p:sp>
      <p:sp>
        <p:nvSpPr>
          <p:cNvPr id="8" name="Shape 495"/>
          <p:cNvSpPr/>
          <p:nvPr/>
        </p:nvSpPr>
        <p:spPr>
          <a:xfrm>
            <a:off x="1931308" y="4232573"/>
            <a:ext cx="809981" cy="332739"/>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sz="1600"/>
              <a:t>Medium</a:t>
            </a:r>
          </a:p>
        </p:txBody>
      </p:sp>
      <p:sp>
        <p:nvSpPr>
          <p:cNvPr id="9" name="Shape 496"/>
          <p:cNvSpPr/>
          <p:nvPr/>
        </p:nvSpPr>
        <p:spPr>
          <a:xfrm>
            <a:off x="523287" y="4297680"/>
            <a:ext cx="978410" cy="484633"/>
          </a:xfrm>
          <a:prstGeom prst="rightArrow">
            <a:avLst>
              <a:gd name="adj1" fmla="val 50000"/>
              <a:gd name="adj2" fmla="val 50000"/>
            </a:avLst>
          </a:prstGeom>
          <a:solidFill>
            <a:srgbClr val="FFFFFF"/>
          </a:solidFill>
          <a:ln w="25400">
            <a:solidFill>
              <a:srgbClr val="4F81BD"/>
            </a:solidFill>
          </a:ln>
          <a:effectLst>
            <a:outerShdw blurRad="38100" dist="23000" dir="5400000" rotWithShape="0">
              <a:srgbClr val="000000">
                <a:alpha val="35000"/>
              </a:srgbClr>
            </a:outerShdw>
          </a:effectLst>
        </p:spPr>
        <p:txBody>
          <a:bodyPr lIns="45718" tIns="45718" rIns="45718" bIns="45718" anchor="ctr"/>
          <a:lstStyle/>
          <a:p>
            <a:pPr lvl="0">
              <a:defRPr>
                <a:latin typeface="Calibri"/>
                <a:ea typeface="Calibri"/>
                <a:cs typeface="Calibri"/>
                <a:sym typeface="Calibri"/>
              </a:defRPr>
            </a:pPr>
            <a:endParaRPr/>
          </a:p>
        </p:txBody>
      </p:sp>
      <p:grpSp>
        <p:nvGrpSpPr>
          <p:cNvPr id="10" name="Group 500"/>
          <p:cNvGrpSpPr/>
          <p:nvPr/>
        </p:nvGrpSpPr>
        <p:grpSpPr>
          <a:xfrm>
            <a:off x="7135290" y="1154005"/>
            <a:ext cx="757902" cy="431801"/>
            <a:chOff x="0" y="0"/>
            <a:chExt cx="757900" cy="431800"/>
          </a:xfrm>
        </p:grpSpPr>
        <p:pic>
          <p:nvPicPr>
            <p:cNvPr id="11" name="image61.png" descr="cell_grey.pdf"/>
            <p:cNvPicPr/>
            <p:nvPr/>
          </p:nvPicPr>
          <p:blipFill>
            <a:blip r:embed="rId4">
              <a:extLst/>
            </a:blip>
            <a:stretch>
              <a:fillRect/>
            </a:stretch>
          </p:blipFill>
          <p:spPr>
            <a:xfrm>
              <a:off x="0" y="0"/>
              <a:ext cx="469900" cy="431800"/>
            </a:xfrm>
            <a:prstGeom prst="rect">
              <a:avLst/>
            </a:prstGeom>
            <a:ln w="9525" cap="flat">
              <a:solidFill>
                <a:srgbClr val="000000"/>
              </a:solidFill>
              <a:prstDash val="solid"/>
              <a:bevel/>
            </a:ln>
            <a:effectLst/>
          </p:spPr>
        </p:pic>
        <p:sp>
          <p:nvSpPr>
            <p:cNvPr id="12" name="Shape 499"/>
            <p:cNvSpPr/>
            <p:nvPr/>
          </p:nvSpPr>
          <p:spPr>
            <a:xfrm>
              <a:off x="522160" y="40965"/>
              <a:ext cx="235741" cy="3581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a:latin typeface="Calibri"/>
                  <a:ea typeface="Calibri"/>
                  <a:cs typeface="Calibri"/>
                  <a:sym typeface="Calibri"/>
                </a:defRPr>
              </a:lvl1pPr>
            </a:lstStyle>
            <a:p>
              <a:pPr lvl="0"/>
              <a:r>
                <a:t>K</a:t>
              </a:r>
            </a:p>
          </p:txBody>
        </p:sp>
      </p:grpSp>
      <p:grpSp>
        <p:nvGrpSpPr>
          <p:cNvPr id="13" name="Group 503"/>
          <p:cNvGrpSpPr/>
          <p:nvPr/>
        </p:nvGrpSpPr>
        <p:grpSpPr>
          <a:xfrm>
            <a:off x="5997033" y="1154005"/>
            <a:ext cx="806144" cy="431801"/>
            <a:chOff x="0" y="0"/>
            <a:chExt cx="806142" cy="431800"/>
          </a:xfrm>
        </p:grpSpPr>
        <p:pic>
          <p:nvPicPr>
            <p:cNvPr id="14" name="image62.png" descr="cell_white.pdf"/>
            <p:cNvPicPr/>
            <p:nvPr/>
          </p:nvPicPr>
          <p:blipFill>
            <a:blip r:embed="rId5">
              <a:extLst/>
            </a:blip>
            <a:stretch>
              <a:fillRect/>
            </a:stretch>
          </p:blipFill>
          <p:spPr>
            <a:xfrm>
              <a:off x="0" y="0"/>
              <a:ext cx="457200" cy="431800"/>
            </a:xfrm>
            <a:prstGeom prst="rect">
              <a:avLst/>
            </a:prstGeom>
            <a:ln w="9525" cap="flat">
              <a:solidFill>
                <a:srgbClr val="000000"/>
              </a:solidFill>
              <a:prstDash val="solid"/>
              <a:bevel/>
            </a:ln>
            <a:effectLst/>
          </p:spPr>
        </p:pic>
        <p:sp>
          <p:nvSpPr>
            <p:cNvPr id="15" name="Shape 502"/>
            <p:cNvSpPr/>
            <p:nvPr/>
          </p:nvSpPr>
          <p:spPr>
            <a:xfrm>
              <a:off x="495806" y="40965"/>
              <a:ext cx="310336" cy="36932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a:latin typeface="Calibri"/>
                  <a:ea typeface="Calibri"/>
                  <a:cs typeface="Calibri"/>
                  <a:sym typeface="Calibri"/>
                </a:defRPr>
              </a:lvl1pPr>
            </a:lstStyle>
            <a:p>
              <a:pPr lvl="0"/>
              <a:r>
                <a:rPr dirty="0" smtClean="0"/>
                <a:t>S</a:t>
              </a:r>
              <a:r>
                <a:rPr lang="en-US" dirty="0" smtClean="0"/>
                <a:t>T</a:t>
              </a:r>
              <a:endParaRPr dirty="0"/>
            </a:p>
          </p:txBody>
        </p:sp>
      </p:grpSp>
      <p:grpSp>
        <p:nvGrpSpPr>
          <p:cNvPr id="16" name="Group 506"/>
          <p:cNvGrpSpPr/>
          <p:nvPr/>
        </p:nvGrpSpPr>
        <p:grpSpPr>
          <a:xfrm>
            <a:off x="8094171" y="1147655"/>
            <a:ext cx="869114" cy="444501"/>
            <a:chOff x="0" y="0"/>
            <a:chExt cx="869113" cy="444500"/>
          </a:xfrm>
        </p:grpSpPr>
        <p:pic>
          <p:nvPicPr>
            <p:cNvPr id="17" name="image63.png" descr="cell_black.pdf"/>
            <p:cNvPicPr/>
            <p:nvPr/>
          </p:nvPicPr>
          <p:blipFill>
            <a:blip r:embed="rId6">
              <a:extLst/>
            </a:blip>
            <a:stretch>
              <a:fillRect/>
            </a:stretch>
          </p:blipFill>
          <p:spPr>
            <a:xfrm>
              <a:off x="0" y="0"/>
              <a:ext cx="457200" cy="444500"/>
            </a:xfrm>
            <a:prstGeom prst="rect">
              <a:avLst/>
            </a:prstGeom>
            <a:ln w="9525" cap="flat">
              <a:solidFill>
                <a:srgbClr val="000000"/>
              </a:solidFill>
              <a:prstDash val="solid"/>
              <a:bevel/>
            </a:ln>
            <a:effectLst/>
          </p:spPr>
        </p:pic>
        <p:sp>
          <p:nvSpPr>
            <p:cNvPr id="18" name="Shape 505"/>
            <p:cNvSpPr/>
            <p:nvPr/>
          </p:nvSpPr>
          <p:spPr>
            <a:xfrm>
              <a:off x="500768" y="27309"/>
              <a:ext cx="368346" cy="3581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a:latin typeface="Calibri"/>
                  <a:ea typeface="Calibri"/>
                  <a:cs typeface="Calibri"/>
                  <a:sym typeface="Calibri"/>
                </a:defRPr>
              </a:lvl1pPr>
            </a:lstStyle>
            <a:p>
              <a:pPr lvl="0"/>
              <a:r>
                <a:t>CP</a:t>
              </a:r>
            </a:p>
          </p:txBody>
        </p:sp>
      </p:grpSp>
      <p:sp>
        <p:nvSpPr>
          <p:cNvPr id="19" name="Shape 507"/>
          <p:cNvSpPr/>
          <p:nvPr/>
        </p:nvSpPr>
        <p:spPr>
          <a:xfrm>
            <a:off x="1931308" y="6388391"/>
            <a:ext cx="467279" cy="332739"/>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sz="1600" dirty="0"/>
              <a:t>Low</a:t>
            </a:r>
          </a:p>
        </p:txBody>
      </p:sp>
      <p:pic>
        <p:nvPicPr>
          <p:cNvPr id="20" name="Picture 19"/>
          <p:cNvPicPr>
            <a:picLocks noChangeAspect="1"/>
          </p:cNvPicPr>
          <p:nvPr/>
        </p:nvPicPr>
        <p:blipFill>
          <a:blip r:embed="rId7"/>
          <a:stretch>
            <a:fillRect/>
          </a:stretch>
        </p:blipFill>
        <p:spPr>
          <a:xfrm>
            <a:off x="1574807" y="2192686"/>
            <a:ext cx="292100" cy="4445000"/>
          </a:xfrm>
          <a:prstGeom prst="rect">
            <a:avLst/>
          </a:prstGeom>
          <a:noFill/>
        </p:spPr>
      </p:pic>
      <p:pic>
        <p:nvPicPr>
          <p:cNvPr id="21" name="Picture 20" descr="draft_regions_9.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85455" y="1842455"/>
            <a:ext cx="5715000" cy="4978400"/>
          </a:xfrm>
          <a:prstGeom prst="rect">
            <a:avLst/>
          </a:prstGeom>
        </p:spPr>
      </p:pic>
      <p:sp>
        <p:nvSpPr>
          <p:cNvPr id="22" name="Slide Number Placeholder 2"/>
          <p:cNvSpPr>
            <a:spLocks noGrp="1"/>
          </p:cNvSpPr>
          <p:nvPr>
            <p:ph type="sldNum" sz="quarter" idx="2"/>
          </p:nvPr>
        </p:nvSpPr>
        <p:spPr>
          <a:xfrm>
            <a:off x="6553200" y="6356691"/>
            <a:ext cx="2133600" cy="364439"/>
          </a:xfrm>
        </p:spPr>
        <p:txBody>
          <a:bodyPr/>
          <a:lstStyle/>
          <a:p>
            <a:pPr lvl="0"/>
            <a:fld id="{86CB4B4D-7CA3-9044-876B-883B54F8677D}" type="slidenum">
              <a:rPr lang="en-US" smtClean="0"/>
              <a:t>30</a:t>
            </a:fld>
            <a:endParaRPr lang="en-US"/>
          </a:p>
        </p:txBody>
      </p:sp>
      <p:pic>
        <p:nvPicPr>
          <p:cNvPr id="23" name="Picture 22" descr="draft_regions_8.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87011" y="1852956"/>
            <a:ext cx="5715000" cy="4978400"/>
          </a:xfrm>
          <a:prstGeom prst="rect">
            <a:avLst/>
          </a:prstGeom>
        </p:spPr>
      </p:pic>
      <p:pic>
        <p:nvPicPr>
          <p:cNvPr id="24" name="Picture 23" descr="draft_regions_7.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71800" y="1856110"/>
            <a:ext cx="5715000" cy="4978400"/>
          </a:xfrm>
          <a:prstGeom prst="rect">
            <a:avLst/>
          </a:prstGeom>
        </p:spPr>
      </p:pic>
      <p:pic>
        <p:nvPicPr>
          <p:cNvPr id="25" name="Picture 24" descr="draft_regions_6.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73355" y="1852290"/>
            <a:ext cx="5715000" cy="4978400"/>
          </a:xfrm>
          <a:prstGeom prst="rect">
            <a:avLst/>
          </a:prstGeom>
        </p:spPr>
      </p:pic>
      <p:pic>
        <p:nvPicPr>
          <p:cNvPr id="26" name="Picture 25" descr="draft_regions_5.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62403" y="1925986"/>
            <a:ext cx="5715000" cy="4978400"/>
          </a:xfrm>
          <a:prstGeom prst="rect">
            <a:avLst/>
          </a:prstGeom>
        </p:spPr>
      </p:pic>
      <p:pic>
        <p:nvPicPr>
          <p:cNvPr id="27" name="Picture 26" descr="draft_regions_4.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73345" y="1856232"/>
            <a:ext cx="5715000" cy="4978400"/>
          </a:xfrm>
          <a:prstGeom prst="rect">
            <a:avLst/>
          </a:prstGeom>
        </p:spPr>
      </p:pic>
      <p:sp>
        <p:nvSpPr>
          <p:cNvPr id="28" name="Shape 497"/>
          <p:cNvSpPr/>
          <p:nvPr/>
        </p:nvSpPr>
        <p:spPr>
          <a:xfrm>
            <a:off x="457199" y="1716240"/>
            <a:ext cx="2928042"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Calibri"/>
                <a:ea typeface="Calibri"/>
                <a:cs typeface="Calibri"/>
                <a:sym typeface="Calibri"/>
              </a:defRPr>
            </a:lvl1pPr>
          </a:lstStyle>
          <a:p>
            <a:pPr lvl="0"/>
            <a:r>
              <a:rPr lang="en-US" smtClean="0"/>
              <a:t>Variability</a:t>
            </a:r>
            <a:r>
              <a:rPr smtClean="0"/>
              <a:t> threshold</a:t>
            </a:r>
            <a:r>
              <a:rPr lang="en-US" smtClean="0"/>
              <a:t> = 2.5e-13</a:t>
            </a:r>
            <a:endParaRPr dirty="0"/>
          </a:p>
        </p:txBody>
      </p:sp>
      <p:sp>
        <p:nvSpPr>
          <p:cNvPr id="29" name="Slide Number Placeholder 1"/>
          <p:cNvSpPr txBox="1">
            <a:spLocks/>
          </p:cNvSpPr>
          <p:nvPr/>
        </p:nvSpPr>
        <p:spPr>
          <a:xfrm>
            <a:off x="6900336" y="6354247"/>
            <a:ext cx="2133600" cy="369328"/>
          </a:xfrm>
          <a:prstGeom prst="rect">
            <a:avLst/>
          </a:prstGeom>
          <a:ln w="12700">
            <a:miter lim="400000"/>
          </a:ln>
        </p:spPr>
        <p:txBody>
          <a:bodyPr lIns="45718" tIns="45718" rIns="45718" bIns="45718" anchor="ctr">
            <a:spAutoFit/>
          </a:bodyPr>
          <a:lstStyle>
            <a:lvl1pPr algn="r" defTabSz="457200">
              <a:defRPr>
                <a:solidFill>
                  <a:srgbClr val="1F497D"/>
                </a:solidFill>
                <a:latin typeface="+mn-lt"/>
                <a:ea typeface="+mn-ea"/>
                <a:cs typeface="+mn-cs"/>
                <a:sym typeface="Helvetica Neue"/>
              </a:defRPr>
            </a:lvl1pPr>
            <a:lvl2pPr defTabSz="457200">
              <a:defRPr>
                <a:latin typeface="+mj-lt"/>
                <a:ea typeface="+mj-ea"/>
                <a:cs typeface="+mj-cs"/>
                <a:sym typeface="Helvetica"/>
              </a:defRPr>
            </a:lvl2pPr>
            <a:lvl3pPr defTabSz="457200">
              <a:defRPr>
                <a:latin typeface="+mj-lt"/>
                <a:ea typeface="+mj-ea"/>
                <a:cs typeface="+mj-cs"/>
                <a:sym typeface="Helvetica"/>
              </a:defRPr>
            </a:lvl3pPr>
            <a:lvl4pPr defTabSz="457200">
              <a:defRPr>
                <a:latin typeface="+mj-lt"/>
                <a:ea typeface="+mj-ea"/>
                <a:cs typeface="+mj-cs"/>
                <a:sym typeface="Helvetica"/>
              </a:defRPr>
            </a:lvl4pPr>
            <a:lvl5pPr defTabSz="457200">
              <a:defRPr>
                <a:latin typeface="+mj-lt"/>
                <a:ea typeface="+mj-ea"/>
                <a:cs typeface="+mj-cs"/>
                <a:sym typeface="Helvetica"/>
              </a:defRPr>
            </a:lvl5pPr>
            <a:lvl6pPr defTabSz="457200">
              <a:defRPr>
                <a:latin typeface="+mj-lt"/>
                <a:ea typeface="+mj-ea"/>
                <a:cs typeface="+mj-cs"/>
                <a:sym typeface="Helvetica"/>
              </a:defRPr>
            </a:lvl6pPr>
            <a:lvl7pPr defTabSz="457200">
              <a:defRPr>
                <a:latin typeface="+mj-lt"/>
                <a:ea typeface="+mj-ea"/>
                <a:cs typeface="+mj-cs"/>
                <a:sym typeface="Helvetica"/>
              </a:defRPr>
            </a:lvl7pPr>
            <a:lvl8pPr defTabSz="457200">
              <a:defRPr>
                <a:latin typeface="+mj-lt"/>
                <a:ea typeface="+mj-ea"/>
                <a:cs typeface="+mj-cs"/>
                <a:sym typeface="Helvetica"/>
              </a:defRPr>
            </a:lvl8pPr>
            <a:lvl9pPr defTabSz="457200">
              <a:defRPr>
                <a:latin typeface="+mj-lt"/>
                <a:ea typeface="+mj-ea"/>
                <a:cs typeface="+mj-cs"/>
                <a:sym typeface="Helvetica"/>
              </a:defRPr>
            </a:lvl9pPr>
          </a:lstStyle>
          <a:p>
            <a:r>
              <a:rPr lang="en-US" dirty="0" smtClean="0"/>
              <a:t>30</a:t>
            </a:r>
            <a:endParaRPr lang="en-US" dirty="0"/>
          </a:p>
        </p:txBody>
      </p:sp>
    </p:spTree>
    <p:extLst>
      <p:ext uri="{BB962C8B-B14F-4D97-AF65-F5344CB8AC3E}">
        <p14:creationId xmlns:p14="http://schemas.microsoft.com/office/powerpoint/2010/main" val="1695663744"/>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491"/>
          <p:cNvSpPr>
            <a:spLocks noGrp="1"/>
          </p:cNvSpPr>
          <p:nvPr>
            <p:ph type="title"/>
          </p:nvPr>
        </p:nvSpPr>
        <p:spPr>
          <a:xfrm>
            <a:off x="457199" y="838200"/>
            <a:ext cx="5332693" cy="990600"/>
          </a:xfrm>
          <a:prstGeom prst="rect">
            <a:avLst/>
          </a:prstGeom>
        </p:spPr>
        <p:txBody>
          <a:bodyPr lIns="0" tIns="0" rIns="0" bIns="0">
            <a:normAutofit/>
          </a:bodyPr>
          <a:lstStyle/>
          <a:p>
            <a:pPr lvl="0">
              <a:defRPr sz="1800">
                <a:solidFill>
                  <a:srgbClr val="000000"/>
                </a:solidFill>
              </a:defRPr>
            </a:pPr>
            <a:r>
              <a:rPr sz="3200" dirty="0">
                <a:solidFill>
                  <a:srgbClr val="000090"/>
                </a:solidFill>
              </a:rPr>
              <a:t>Selecting </a:t>
            </a:r>
            <a:r>
              <a:rPr lang="en-US" sz="3200" dirty="0" smtClean="0">
                <a:solidFill>
                  <a:srgbClr val="000090"/>
                </a:solidFill>
              </a:rPr>
              <a:t>a Sufficient</a:t>
            </a:r>
            <a:r>
              <a:rPr sz="3200" dirty="0" smtClean="0">
                <a:solidFill>
                  <a:srgbClr val="000090"/>
                </a:solidFill>
              </a:rPr>
              <a:t> </a:t>
            </a:r>
            <a:r>
              <a:rPr sz="3200" dirty="0">
                <a:solidFill>
                  <a:srgbClr val="000090"/>
                </a:solidFill>
              </a:rPr>
              <a:t>Algorithm </a:t>
            </a:r>
          </a:p>
        </p:txBody>
      </p:sp>
      <p:pic>
        <p:nvPicPr>
          <p:cNvPr id="5" name="image59.pdf" descr="draft_regions_9.pdf"/>
          <p:cNvPicPr/>
          <p:nvPr/>
        </p:nvPicPr>
        <p:blipFill>
          <a:blip r:embed="rId2">
            <a:extLst/>
          </a:blip>
          <a:stretch>
            <a:fillRect/>
          </a:stretch>
        </p:blipFill>
        <p:spPr>
          <a:xfrm>
            <a:off x="2985454" y="1842454"/>
            <a:ext cx="5715001" cy="4978401"/>
          </a:xfrm>
          <a:prstGeom prst="rect">
            <a:avLst/>
          </a:prstGeom>
          <a:ln w="12700">
            <a:miter lim="400000"/>
          </a:ln>
        </p:spPr>
      </p:pic>
      <p:pic>
        <p:nvPicPr>
          <p:cNvPr id="6" name="image60.png" descr="draft_region_bar.pdf"/>
          <p:cNvPicPr/>
          <p:nvPr/>
        </p:nvPicPr>
        <p:blipFill>
          <a:blip r:embed="rId3">
            <a:extLst/>
          </a:blip>
          <a:stretch>
            <a:fillRect/>
          </a:stretch>
        </p:blipFill>
        <p:spPr>
          <a:xfrm>
            <a:off x="1133397" y="1787835"/>
            <a:ext cx="736601" cy="4686301"/>
          </a:xfrm>
          <a:prstGeom prst="rect">
            <a:avLst/>
          </a:prstGeom>
          <a:ln w="12700">
            <a:miter lim="400000"/>
          </a:ln>
        </p:spPr>
      </p:pic>
      <p:sp>
        <p:nvSpPr>
          <p:cNvPr id="7" name="Shape 494"/>
          <p:cNvSpPr/>
          <p:nvPr/>
        </p:nvSpPr>
        <p:spPr>
          <a:xfrm>
            <a:off x="1931308" y="2192686"/>
            <a:ext cx="508058" cy="332739"/>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sz="1600" dirty="0"/>
              <a:t>High</a:t>
            </a:r>
          </a:p>
        </p:txBody>
      </p:sp>
      <p:sp>
        <p:nvSpPr>
          <p:cNvPr id="8" name="Shape 495"/>
          <p:cNvSpPr/>
          <p:nvPr/>
        </p:nvSpPr>
        <p:spPr>
          <a:xfrm>
            <a:off x="1931308" y="4232573"/>
            <a:ext cx="809981" cy="332739"/>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sz="1600"/>
              <a:t>Medium</a:t>
            </a:r>
          </a:p>
        </p:txBody>
      </p:sp>
      <p:sp>
        <p:nvSpPr>
          <p:cNvPr id="9" name="Shape 496"/>
          <p:cNvSpPr/>
          <p:nvPr/>
        </p:nvSpPr>
        <p:spPr>
          <a:xfrm>
            <a:off x="523287" y="4663440"/>
            <a:ext cx="978410" cy="484633"/>
          </a:xfrm>
          <a:prstGeom prst="rightArrow">
            <a:avLst>
              <a:gd name="adj1" fmla="val 50000"/>
              <a:gd name="adj2" fmla="val 50000"/>
            </a:avLst>
          </a:prstGeom>
          <a:solidFill>
            <a:srgbClr val="FFFFFF"/>
          </a:solidFill>
          <a:ln w="25400">
            <a:solidFill>
              <a:srgbClr val="4F81BD"/>
            </a:solidFill>
          </a:ln>
          <a:effectLst>
            <a:outerShdw blurRad="38100" dist="23000" dir="5400000" rotWithShape="0">
              <a:srgbClr val="000000">
                <a:alpha val="35000"/>
              </a:srgbClr>
            </a:outerShdw>
          </a:effectLst>
        </p:spPr>
        <p:txBody>
          <a:bodyPr lIns="45718" tIns="45718" rIns="45718" bIns="45718" anchor="ctr"/>
          <a:lstStyle/>
          <a:p>
            <a:pPr lvl="0">
              <a:defRPr>
                <a:latin typeface="Calibri"/>
                <a:ea typeface="Calibri"/>
                <a:cs typeface="Calibri"/>
                <a:sym typeface="Calibri"/>
              </a:defRPr>
            </a:pPr>
            <a:endParaRPr/>
          </a:p>
        </p:txBody>
      </p:sp>
      <p:grpSp>
        <p:nvGrpSpPr>
          <p:cNvPr id="10" name="Group 500"/>
          <p:cNvGrpSpPr/>
          <p:nvPr/>
        </p:nvGrpSpPr>
        <p:grpSpPr>
          <a:xfrm>
            <a:off x="7135290" y="1154005"/>
            <a:ext cx="757902" cy="431801"/>
            <a:chOff x="0" y="0"/>
            <a:chExt cx="757900" cy="431800"/>
          </a:xfrm>
        </p:grpSpPr>
        <p:pic>
          <p:nvPicPr>
            <p:cNvPr id="11" name="image61.png" descr="cell_grey.pdf"/>
            <p:cNvPicPr/>
            <p:nvPr/>
          </p:nvPicPr>
          <p:blipFill>
            <a:blip r:embed="rId4">
              <a:extLst/>
            </a:blip>
            <a:stretch>
              <a:fillRect/>
            </a:stretch>
          </p:blipFill>
          <p:spPr>
            <a:xfrm>
              <a:off x="0" y="0"/>
              <a:ext cx="469900" cy="431800"/>
            </a:xfrm>
            <a:prstGeom prst="rect">
              <a:avLst/>
            </a:prstGeom>
            <a:ln w="9525" cap="flat">
              <a:solidFill>
                <a:srgbClr val="000000"/>
              </a:solidFill>
              <a:prstDash val="solid"/>
              <a:bevel/>
            </a:ln>
            <a:effectLst/>
          </p:spPr>
        </p:pic>
        <p:sp>
          <p:nvSpPr>
            <p:cNvPr id="12" name="Shape 499"/>
            <p:cNvSpPr/>
            <p:nvPr/>
          </p:nvSpPr>
          <p:spPr>
            <a:xfrm>
              <a:off x="522160" y="40965"/>
              <a:ext cx="235741" cy="3581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a:latin typeface="Calibri"/>
                  <a:ea typeface="Calibri"/>
                  <a:cs typeface="Calibri"/>
                  <a:sym typeface="Calibri"/>
                </a:defRPr>
              </a:lvl1pPr>
            </a:lstStyle>
            <a:p>
              <a:pPr lvl="0"/>
              <a:r>
                <a:t>K</a:t>
              </a:r>
            </a:p>
          </p:txBody>
        </p:sp>
      </p:grpSp>
      <p:grpSp>
        <p:nvGrpSpPr>
          <p:cNvPr id="13" name="Group 503"/>
          <p:cNvGrpSpPr/>
          <p:nvPr/>
        </p:nvGrpSpPr>
        <p:grpSpPr>
          <a:xfrm>
            <a:off x="5997033" y="1154005"/>
            <a:ext cx="806144" cy="431801"/>
            <a:chOff x="0" y="0"/>
            <a:chExt cx="806142" cy="431800"/>
          </a:xfrm>
        </p:grpSpPr>
        <p:pic>
          <p:nvPicPr>
            <p:cNvPr id="14" name="image62.png" descr="cell_white.pdf"/>
            <p:cNvPicPr/>
            <p:nvPr/>
          </p:nvPicPr>
          <p:blipFill>
            <a:blip r:embed="rId5">
              <a:extLst/>
            </a:blip>
            <a:stretch>
              <a:fillRect/>
            </a:stretch>
          </p:blipFill>
          <p:spPr>
            <a:xfrm>
              <a:off x="0" y="0"/>
              <a:ext cx="457200" cy="431800"/>
            </a:xfrm>
            <a:prstGeom prst="rect">
              <a:avLst/>
            </a:prstGeom>
            <a:ln w="9525" cap="flat">
              <a:solidFill>
                <a:srgbClr val="000000"/>
              </a:solidFill>
              <a:prstDash val="solid"/>
              <a:bevel/>
            </a:ln>
            <a:effectLst/>
          </p:spPr>
        </p:pic>
        <p:sp>
          <p:nvSpPr>
            <p:cNvPr id="15" name="Shape 502"/>
            <p:cNvSpPr/>
            <p:nvPr/>
          </p:nvSpPr>
          <p:spPr>
            <a:xfrm>
              <a:off x="495806" y="40965"/>
              <a:ext cx="310336" cy="36932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a:latin typeface="Calibri"/>
                  <a:ea typeface="Calibri"/>
                  <a:cs typeface="Calibri"/>
                  <a:sym typeface="Calibri"/>
                </a:defRPr>
              </a:lvl1pPr>
            </a:lstStyle>
            <a:p>
              <a:pPr lvl="0"/>
              <a:r>
                <a:rPr dirty="0" smtClean="0"/>
                <a:t>S</a:t>
              </a:r>
              <a:r>
                <a:rPr lang="en-US" dirty="0" smtClean="0"/>
                <a:t>T</a:t>
              </a:r>
              <a:endParaRPr dirty="0"/>
            </a:p>
          </p:txBody>
        </p:sp>
      </p:grpSp>
      <p:grpSp>
        <p:nvGrpSpPr>
          <p:cNvPr id="16" name="Group 506"/>
          <p:cNvGrpSpPr/>
          <p:nvPr/>
        </p:nvGrpSpPr>
        <p:grpSpPr>
          <a:xfrm>
            <a:off x="8094171" y="1147655"/>
            <a:ext cx="869114" cy="444501"/>
            <a:chOff x="0" y="0"/>
            <a:chExt cx="869113" cy="444500"/>
          </a:xfrm>
        </p:grpSpPr>
        <p:pic>
          <p:nvPicPr>
            <p:cNvPr id="17" name="image63.png" descr="cell_black.pdf"/>
            <p:cNvPicPr/>
            <p:nvPr/>
          </p:nvPicPr>
          <p:blipFill>
            <a:blip r:embed="rId6">
              <a:extLst/>
            </a:blip>
            <a:stretch>
              <a:fillRect/>
            </a:stretch>
          </p:blipFill>
          <p:spPr>
            <a:xfrm>
              <a:off x="0" y="0"/>
              <a:ext cx="457200" cy="444500"/>
            </a:xfrm>
            <a:prstGeom prst="rect">
              <a:avLst/>
            </a:prstGeom>
            <a:ln w="9525" cap="flat">
              <a:solidFill>
                <a:srgbClr val="000000"/>
              </a:solidFill>
              <a:prstDash val="solid"/>
              <a:bevel/>
            </a:ln>
            <a:effectLst/>
          </p:spPr>
        </p:pic>
        <p:sp>
          <p:nvSpPr>
            <p:cNvPr id="18" name="Shape 505"/>
            <p:cNvSpPr/>
            <p:nvPr/>
          </p:nvSpPr>
          <p:spPr>
            <a:xfrm>
              <a:off x="500768" y="27309"/>
              <a:ext cx="368346" cy="3581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a:latin typeface="Calibri"/>
                  <a:ea typeface="Calibri"/>
                  <a:cs typeface="Calibri"/>
                  <a:sym typeface="Calibri"/>
                </a:defRPr>
              </a:lvl1pPr>
            </a:lstStyle>
            <a:p>
              <a:pPr lvl="0"/>
              <a:r>
                <a:t>CP</a:t>
              </a:r>
            </a:p>
          </p:txBody>
        </p:sp>
      </p:grpSp>
      <p:sp>
        <p:nvSpPr>
          <p:cNvPr id="19" name="Shape 507"/>
          <p:cNvSpPr/>
          <p:nvPr/>
        </p:nvSpPr>
        <p:spPr>
          <a:xfrm>
            <a:off x="1931308" y="6388391"/>
            <a:ext cx="467279" cy="332739"/>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sz="1600" dirty="0"/>
              <a:t>Low</a:t>
            </a:r>
          </a:p>
        </p:txBody>
      </p:sp>
      <p:pic>
        <p:nvPicPr>
          <p:cNvPr id="20" name="Picture 19"/>
          <p:cNvPicPr>
            <a:picLocks noChangeAspect="1"/>
          </p:cNvPicPr>
          <p:nvPr/>
        </p:nvPicPr>
        <p:blipFill>
          <a:blip r:embed="rId7"/>
          <a:stretch>
            <a:fillRect/>
          </a:stretch>
        </p:blipFill>
        <p:spPr>
          <a:xfrm>
            <a:off x="1574807" y="2192686"/>
            <a:ext cx="292100" cy="4445000"/>
          </a:xfrm>
          <a:prstGeom prst="rect">
            <a:avLst/>
          </a:prstGeom>
          <a:noFill/>
        </p:spPr>
      </p:pic>
      <p:pic>
        <p:nvPicPr>
          <p:cNvPr id="21" name="Picture 20" descr="draft_regions_9.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85455" y="1842455"/>
            <a:ext cx="5715000" cy="4978400"/>
          </a:xfrm>
          <a:prstGeom prst="rect">
            <a:avLst/>
          </a:prstGeom>
        </p:spPr>
      </p:pic>
      <p:sp>
        <p:nvSpPr>
          <p:cNvPr id="22" name="Slide Number Placeholder 2"/>
          <p:cNvSpPr>
            <a:spLocks noGrp="1"/>
          </p:cNvSpPr>
          <p:nvPr>
            <p:ph type="sldNum" sz="quarter" idx="2"/>
          </p:nvPr>
        </p:nvSpPr>
        <p:spPr>
          <a:xfrm>
            <a:off x="6553200" y="6356691"/>
            <a:ext cx="2133600" cy="364439"/>
          </a:xfrm>
        </p:spPr>
        <p:txBody>
          <a:bodyPr/>
          <a:lstStyle/>
          <a:p>
            <a:pPr lvl="0"/>
            <a:fld id="{86CB4B4D-7CA3-9044-876B-883B54F8677D}" type="slidenum">
              <a:rPr lang="en-US" smtClean="0"/>
              <a:t>31</a:t>
            </a:fld>
            <a:endParaRPr lang="en-US"/>
          </a:p>
        </p:txBody>
      </p:sp>
      <p:pic>
        <p:nvPicPr>
          <p:cNvPr id="23" name="Picture 22" descr="draft_regions_8.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87011" y="1852956"/>
            <a:ext cx="5715000" cy="4978400"/>
          </a:xfrm>
          <a:prstGeom prst="rect">
            <a:avLst/>
          </a:prstGeom>
        </p:spPr>
      </p:pic>
      <p:pic>
        <p:nvPicPr>
          <p:cNvPr id="24" name="Picture 23" descr="draft_regions_7.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71800" y="1856110"/>
            <a:ext cx="5715000" cy="4978400"/>
          </a:xfrm>
          <a:prstGeom prst="rect">
            <a:avLst/>
          </a:prstGeom>
        </p:spPr>
      </p:pic>
      <p:pic>
        <p:nvPicPr>
          <p:cNvPr id="25" name="Picture 24" descr="draft_regions_6.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73355" y="1852290"/>
            <a:ext cx="5715000" cy="4978400"/>
          </a:xfrm>
          <a:prstGeom prst="rect">
            <a:avLst/>
          </a:prstGeom>
        </p:spPr>
      </p:pic>
      <p:pic>
        <p:nvPicPr>
          <p:cNvPr id="26" name="Picture 25" descr="draft_regions_5.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62403" y="1925986"/>
            <a:ext cx="5715000" cy="4978400"/>
          </a:xfrm>
          <a:prstGeom prst="rect">
            <a:avLst/>
          </a:prstGeom>
        </p:spPr>
      </p:pic>
      <p:pic>
        <p:nvPicPr>
          <p:cNvPr id="27" name="Picture 26" descr="draft_regions_4.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73345" y="1865945"/>
            <a:ext cx="5715000" cy="4978400"/>
          </a:xfrm>
          <a:prstGeom prst="rect">
            <a:avLst/>
          </a:prstGeom>
        </p:spPr>
      </p:pic>
      <p:pic>
        <p:nvPicPr>
          <p:cNvPr id="28" name="Picture 27" descr="draft_regions_2.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971800" y="1856232"/>
            <a:ext cx="5715000" cy="4978400"/>
          </a:xfrm>
          <a:prstGeom prst="rect">
            <a:avLst/>
          </a:prstGeom>
        </p:spPr>
      </p:pic>
      <p:sp>
        <p:nvSpPr>
          <p:cNvPr id="29" name="Shape 497"/>
          <p:cNvSpPr/>
          <p:nvPr/>
        </p:nvSpPr>
        <p:spPr>
          <a:xfrm>
            <a:off x="457199" y="1716240"/>
            <a:ext cx="2928042"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Calibri"/>
                <a:ea typeface="Calibri"/>
                <a:cs typeface="Calibri"/>
                <a:sym typeface="Calibri"/>
              </a:defRPr>
            </a:lvl1pPr>
          </a:lstStyle>
          <a:p>
            <a:pPr lvl="0"/>
            <a:r>
              <a:rPr lang="en-US" smtClean="0"/>
              <a:t>Variability</a:t>
            </a:r>
            <a:r>
              <a:rPr smtClean="0"/>
              <a:t> threshold</a:t>
            </a:r>
            <a:r>
              <a:rPr lang="en-US" smtClean="0"/>
              <a:t> = 1.5e-13</a:t>
            </a:r>
            <a:endParaRPr dirty="0"/>
          </a:p>
        </p:txBody>
      </p:sp>
      <p:sp>
        <p:nvSpPr>
          <p:cNvPr id="30" name="Slide Number Placeholder 1"/>
          <p:cNvSpPr txBox="1">
            <a:spLocks/>
          </p:cNvSpPr>
          <p:nvPr/>
        </p:nvSpPr>
        <p:spPr>
          <a:xfrm>
            <a:off x="6900336" y="6354247"/>
            <a:ext cx="2133600" cy="369328"/>
          </a:xfrm>
          <a:prstGeom prst="rect">
            <a:avLst/>
          </a:prstGeom>
          <a:ln w="12700">
            <a:miter lim="400000"/>
          </a:ln>
        </p:spPr>
        <p:txBody>
          <a:bodyPr lIns="45718" tIns="45718" rIns="45718" bIns="45718" anchor="ctr">
            <a:spAutoFit/>
          </a:bodyPr>
          <a:lstStyle>
            <a:lvl1pPr algn="r" defTabSz="457200">
              <a:defRPr>
                <a:solidFill>
                  <a:srgbClr val="1F497D"/>
                </a:solidFill>
                <a:latin typeface="+mn-lt"/>
                <a:ea typeface="+mn-ea"/>
                <a:cs typeface="+mn-cs"/>
                <a:sym typeface="Helvetica Neue"/>
              </a:defRPr>
            </a:lvl1pPr>
            <a:lvl2pPr defTabSz="457200">
              <a:defRPr>
                <a:latin typeface="+mj-lt"/>
                <a:ea typeface="+mj-ea"/>
                <a:cs typeface="+mj-cs"/>
                <a:sym typeface="Helvetica"/>
              </a:defRPr>
            </a:lvl2pPr>
            <a:lvl3pPr defTabSz="457200">
              <a:defRPr>
                <a:latin typeface="+mj-lt"/>
                <a:ea typeface="+mj-ea"/>
                <a:cs typeface="+mj-cs"/>
                <a:sym typeface="Helvetica"/>
              </a:defRPr>
            </a:lvl3pPr>
            <a:lvl4pPr defTabSz="457200">
              <a:defRPr>
                <a:latin typeface="+mj-lt"/>
                <a:ea typeface="+mj-ea"/>
                <a:cs typeface="+mj-cs"/>
                <a:sym typeface="Helvetica"/>
              </a:defRPr>
            </a:lvl4pPr>
            <a:lvl5pPr defTabSz="457200">
              <a:defRPr>
                <a:latin typeface="+mj-lt"/>
                <a:ea typeface="+mj-ea"/>
                <a:cs typeface="+mj-cs"/>
                <a:sym typeface="Helvetica"/>
              </a:defRPr>
            </a:lvl5pPr>
            <a:lvl6pPr defTabSz="457200">
              <a:defRPr>
                <a:latin typeface="+mj-lt"/>
                <a:ea typeface="+mj-ea"/>
                <a:cs typeface="+mj-cs"/>
                <a:sym typeface="Helvetica"/>
              </a:defRPr>
            </a:lvl6pPr>
            <a:lvl7pPr defTabSz="457200">
              <a:defRPr>
                <a:latin typeface="+mj-lt"/>
                <a:ea typeface="+mj-ea"/>
                <a:cs typeface="+mj-cs"/>
                <a:sym typeface="Helvetica"/>
              </a:defRPr>
            </a:lvl7pPr>
            <a:lvl8pPr defTabSz="457200">
              <a:defRPr>
                <a:latin typeface="+mj-lt"/>
                <a:ea typeface="+mj-ea"/>
                <a:cs typeface="+mj-cs"/>
                <a:sym typeface="Helvetica"/>
              </a:defRPr>
            </a:lvl8pPr>
            <a:lvl9pPr defTabSz="457200">
              <a:defRPr>
                <a:latin typeface="+mj-lt"/>
                <a:ea typeface="+mj-ea"/>
                <a:cs typeface="+mj-cs"/>
                <a:sym typeface="Helvetica"/>
              </a:defRPr>
            </a:lvl9pPr>
          </a:lstStyle>
          <a:p>
            <a:r>
              <a:rPr lang="en-US" dirty="0" smtClean="0"/>
              <a:t>31</a:t>
            </a:r>
            <a:endParaRPr lang="en-US" dirty="0"/>
          </a:p>
        </p:txBody>
      </p:sp>
    </p:spTree>
    <p:extLst>
      <p:ext uri="{BB962C8B-B14F-4D97-AF65-F5344CB8AC3E}">
        <p14:creationId xmlns:p14="http://schemas.microsoft.com/office/powerpoint/2010/main" val="1912549718"/>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491"/>
          <p:cNvSpPr>
            <a:spLocks noGrp="1"/>
          </p:cNvSpPr>
          <p:nvPr>
            <p:ph type="title"/>
          </p:nvPr>
        </p:nvSpPr>
        <p:spPr>
          <a:xfrm>
            <a:off x="457199" y="838200"/>
            <a:ext cx="5332693" cy="990600"/>
          </a:xfrm>
          <a:prstGeom prst="rect">
            <a:avLst/>
          </a:prstGeom>
        </p:spPr>
        <p:txBody>
          <a:bodyPr lIns="0" tIns="0" rIns="0" bIns="0">
            <a:normAutofit/>
          </a:bodyPr>
          <a:lstStyle/>
          <a:p>
            <a:pPr lvl="0">
              <a:defRPr sz="1800">
                <a:solidFill>
                  <a:srgbClr val="000000"/>
                </a:solidFill>
              </a:defRPr>
            </a:pPr>
            <a:r>
              <a:rPr sz="3200" dirty="0">
                <a:solidFill>
                  <a:srgbClr val="000090"/>
                </a:solidFill>
              </a:rPr>
              <a:t>Selecting </a:t>
            </a:r>
            <a:r>
              <a:rPr lang="en-US" sz="3200" dirty="0" smtClean="0">
                <a:solidFill>
                  <a:srgbClr val="000090"/>
                </a:solidFill>
              </a:rPr>
              <a:t>a Sufficient</a:t>
            </a:r>
            <a:r>
              <a:rPr sz="3200" dirty="0" smtClean="0">
                <a:solidFill>
                  <a:srgbClr val="000090"/>
                </a:solidFill>
              </a:rPr>
              <a:t> </a:t>
            </a:r>
            <a:r>
              <a:rPr sz="3200" dirty="0">
                <a:solidFill>
                  <a:srgbClr val="000090"/>
                </a:solidFill>
              </a:rPr>
              <a:t>Algorithm </a:t>
            </a:r>
          </a:p>
        </p:txBody>
      </p:sp>
      <p:pic>
        <p:nvPicPr>
          <p:cNvPr id="5" name="image59.pdf" descr="draft_regions_9.pdf"/>
          <p:cNvPicPr/>
          <p:nvPr/>
        </p:nvPicPr>
        <p:blipFill>
          <a:blip r:embed="rId2">
            <a:extLst/>
          </a:blip>
          <a:stretch>
            <a:fillRect/>
          </a:stretch>
        </p:blipFill>
        <p:spPr>
          <a:xfrm>
            <a:off x="2985454" y="1842454"/>
            <a:ext cx="5715001" cy="4978401"/>
          </a:xfrm>
          <a:prstGeom prst="rect">
            <a:avLst/>
          </a:prstGeom>
          <a:ln w="12700">
            <a:miter lim="400000"/>
          </a:ln>
        </p:spPr>
      </p:pic>
      <p:pic>
        <p:nvPicPr>
          <p:cNvPr id="6" name="image60.png" descr="draft_region_bar.pdf"/>
          <p:cNvPicPr/>
          <p:nvPr/>
        </p:nvPicPr>
        <p:blipFill>
          <a:blip r:embed="rId3">
            <a:extLst/>
          </a:blip>
          <a:stretch>
            <a:fillRect/>
          </a:stretch>
        </p:blipFill>
        <p:spPr>
          <a:xfrm>
            <a:off x="1133397" y="1787835"/>
            <a:ext cx="736601" cy="4686301"/>
          </a:xfrm>
          <a:prstGeom prst="rect">
            <a:avLst/>
          </a:prstGeom>
          <a:ln w="12700">
            <a:miter lim="400000"/>
          </a:ln>
        </p:spPr>
      </p:pic>
      <p:sp>
        <p:nvSpPr>
          <p:cNvPr id="7" name="Shape 494"/>
          <p:cNvSpPr/>
          <p:nvPr/>
        </p:nvSpPr>
        <p:spPr>
          <a:xfrm>
            <a:off x="1931308" y="2192686"/>
            <a:ext cx="508058" cy="332739"/>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sz="1600" dirty="0"/>
              <a:t>High</a:t>
            </a:r>
          </a:p>
        </p:txBody>
      </p:sp>
      <p:sp>
        <p:nvSpPr>
          <p:cNvPr id="8" name="Shape 495"/>
          <p:cNvSpPr/>
          <p:nvPr/>
        </p:nvSpPr>
        <p:spPr>
          <a:xfrm>
            <a:off x="1931308" y="4232573"/>
            <a:ext cx="809981" cy="332739"/>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sz="1600"/>
              <a:t>Medium</a:t>
            </a:r>
          </a:p>
        </p:txBody>
      </p:sp>
      <p:sp>
        <p:nvSpPr>
          <p:cNvPr id="9" name="Shape 496"/>
          <p:cNvSpPr/>
          <p:nvPr/>
        </p:nvSpPr>
        <p:spPr>
          <a:xfrm>
            <a:off x="523287" y="5120640"/>
            <a:ext cx="978410" cy="484633"/>
          </a:xfrm>
          <a:prstGeom prst="rightArrow">
            <a:avLst>
              <a:gd name="adj1" fmla="val 50000"/>
              <a:gd name="adj2" fmla="val 50000"/>
            </a:avLst>
          </a:prstGeom>
          <a:solidFill>
            <a:srgbClr val="FFFFFF"/>
          </a:solidFill>
          <a:ln w="25400">
            <a:solidFill>
              <a:srgbClr val="4F81BD"/>
            </a:solidFill>
          </a:ln>
          <a:effectLst>
            <a:outerShdw blurRad="38100" dist="23000" dir="5400000" rotWithShape="0">
              <a:srgbClr val="000000">
                <a:alpha val="35000"/>
              </a:srgbClr>
            </a:outerShdw>
          </a:effectLst>
        </p:spPr>
        <p:txBody>
          <a:bodyPr lIns="45718" tIns="45718" rIns="45718" bIns="45718" anchor="ctr"/>
          <a:lstStyle/>
          <a:p>
            <a:pPr lvl="0">
              <a:defRPr>
                <a:latin typeface="Calibri"/>
                <a:ea typeface="Calibri"/>
                <a:cs typeface="Calibri"/>
                <a:sym typeface="Calibri"/>
              </a:defRPr>
            </a:pPr>
            <a:endParaRPr/>
          </a:p>
        </p:txBody>
      </p:sp>
      <p:grpSp>
        <p:nvGrpSpPr>
          <p:cNvPr id="10" name="Group 500"/>
          <p:cNvGrpSpPr/>
          <p:nvPr/>
        </p:nvGrpSpPr>
        <p:grpSpPr>
          <a:xfrm>
            <a:off x="7135290" y="1154005"/>
            <a:ext cx="757902" cy="431801"/>
            <a:chOff x="0" y="0"/>
            <a:chExt cx="757900" cy="431800"/>
          </a:xfrm>
        </p:grpSpPr>
        <p:pic>
          <p:nvPicPr>
            <p:cNvPr id="11" name="image61.png" descr="cell_grey.pdf"/>
            <p:cNvPicPr/>
            <p:nvPr/>
          </p:nvPicPr>
          <p:blipFill>
            <a:blip r:embed="rId4">
              <a:extLst/>
            </a:blip>
            <a:stretch>
              <a:fillRect/>
            </a:stretch>
          </p:blipFill>
          <p:spPr>
            <a:xfrm>
              <a:off x="0" y="0"/>
              <a:ext cx="469900" cy="431800"/>
            </a:xfrm>
            <a:prstGeom prst="rect">
              <a:avLst/>
            </a:prstGeom>
            <a:ln w="9525" cap="flat">
              <a:solidFill>
                <a:srgbClr val="000000"/>
              </a:solidFill>
              <a:prstDash val="solid"/>
              <a:bevel/>
            </a:ln>
            <a:effectLst/>
          </p:spPr>
        </p:pic>
        <p:sp>
          <p:nvSpPr>
            <p:cNvPr id="12" name="Shape 499"/>
            <p:cNvSpPr/>
            <p:nvPr/>
          </p:nvSpPr>
          <p:spPr>
            <a:xfrm>
              <a:off x="522160" y="40965"/>
              <a:ext cx="235741" cy="3581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a:latin typeface="Calibri"/>
                  <a:ea typeface="Calibri"/>
                  <a:cs typeface="Calibri"/>
                  <a:sym typeface="Calibri"/>
                </a:defRPr>
              </a:lvl1pPr>
            </a:lstStyle>
            <a:p>
              <a:pPr lvl="0"/>
              <a:r>
                <a:t>K</a:t>
              </a:r>
            </a:p>
          </p:txBody>
        </p:sp>
      </p:grpSp>
      <p:grpSp>
        <p:nvGrpSpPr>
          <p:cNvPr id="13" name="Group 503"/>
          <p:cNvGrpSpPr/>
          <p:nvPr/>
        </p:nvGrpSpPr>
        <p:grpSpPr>
          <a:xfrm>
            <a:off x="5997033" y="1154005"/>
            <a:ext cx="806144" cy="431801"/>
            <a:chOff x="0" y="0"/>
            <a:chExt cx="806142" cy="431800"/>
          </a:xfrm>
        </p:grpSpPr>
        <p:pic>
          <p:nvPicPr>
            <p:cNvPr id="14" name="image62.png" descr="cell_white.pdf"/>
            <p:cNvPicPr/>
            <p:nvPr/>
          </p:nvPicPr>
          <p:blipFill>
            <a:blip r:embed="rId5">
              <a:extLst/>
            </a:blip>
            <a:stretch>
              <a:fillRect/>
            </a:stretch>
          </p:blipFill>
          <p:spPr>
            <a:xfrm>
              <a:off x="0" y="0"/>
              <a:ext cx="457200" cy="431800"/>
            </a:xfrm>
            <a:prstGeom prst="rect">
              <a:avLst/>
            </a:prstGeom>
            <a:ln w="9525" cap="flat">
              <a:solidFill>
                <a:srgbClr val="000000"/>
              </a:solidFill>
              <a:prstDash val="solid"/>
              <a:bevel/>
            </a:ln>
            <a:effectLst/>
          </p:spPr>
        </p:pic>
        <p:sp>
          <p:nvSpPr>
            <p:cNvPr id="15" name="Shape 502"/>
            <p:cNvSpPr/>
            <p:nvPr/>
          </p:nvSpPr>
          <p:spPr>
            <a:xfrm>
              <a:off x="495806" y="40965"/>
              <a:ext cx="310336" cy="36932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a:latin typeface="Calibri"/>
                  <a:ea typeface="Calibri"/>
                  <a:cs typeface="Calibri"/>
                  <a:sym typeface="Calibri"/>
                </a:defRPr>
              </a:lvl1pPr>
            </a:lstStyle>
            <a:p>
              <a:pPr lvl="0"/>
              <a:r>
                <a:rPr dirty="0" smtClean="0"/>
                <a:t>S</a:t>
              </a:r>
              <a:r>
                <a:rPr lang="en-US" dirty="0" smtClean="0"/>
                <a:t>T</a:t>
              </a:r>
              <a:endParaRPr dirty="0"/>
            </a:p>
          </p:txBody>
        </p:sp>
      </p:grpSp>
      <p:grpSp>
        <p:nvGrpSpPr>
          <p:cNvPr id="16" name="Group 506"/>
          <p:cNvGrpSpPr/>
          <p:nvPr/>
        </p:nvGrpSpPr>
        <p:grpSpPr>
          <a:xfrm>
            <a:off x="8094171" y="1147655"/>
            <a:ext cx="869114" cy="444501"/>
            <a:chOff x="0" y="0"/>
            <a:chExt cx="869113" cy="444500"/>
          </a:xfrm>
        </p:grpSpPr>
        <p:pic>
          <p:nvPicPr>
            <p:cNvPr id="17" name="image63.png" descr="cell_black.pdf"/>
            <p:cNvPicPr/>
            <p:nvPr/>
          </p:nvPicPr>
          <p:blipFill>
            <a:blip r:embed="rId6">
              <a:extLst/>
            </a:blip>
            <a:stretch>
              <a:fillRect/>
            </a:stretch>
          </p:blipFill>
          <p:spPr>
            <a:xfrm>
              <a:off x="0" y="0"/>
              <a:ext cx="457200" cy="444500"/>
            </a:xfrm>
            <a:prstGeom prst="rect">
              <a:avLst/>
            </a:prstGeom>
            <a:ln w="9525" cap="flat">
              <a:solidFill>
                <a:srgbClr val="000000"/>
              </a:solidFill>
              <a:prstDash val="solid"/>
              <a:bevel/>
            </a:ln>
            <a:effectLst/>
          </p:spPr>
        </p:pic>
        <p:sp>
          <p:nvSpPr>
            <p:cNvPr id="18" name="Shape 505"/>
            <p:cNvSpPr/>
            <p:nvPr/>
          </p:nvSpPr>
          <p:spPr>
            <a:xfrm>
              <a:off x="500768" y="27309"/>
              <a:ext cx="368346" cy="3581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a:latin typeface="Calibri"/>
                  <a:ea typeface="Calibri"/>
                  <a:cs typeface="Calibri"/>
                  <a:sym typeface="Calibri"/>
                </a:defRPr>
              </a:lvl1pPr>
            </a:lstStyle>
            <a:p>
              <a:pPr lvl="0"/>
              <a:r>
                <a:t>CP</a:t>
              </a:r>
            </a:p>
          </p:txBody>
        </p:sp>
      </p:grpSp>
      <p:sp>
        <p:nvSpPr>
          <p:cNvPr id="19" name="Shape 507"/>
          <p:cNvSpPr/>
          <p:nvPr/>
        </p:nvSpPr>
        <p:spPr>
          <a:xfrm>
            <a:off x="1931308" y="6388391"/>
            <a:ext cx="467279" cy="332739"/>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latin typeface="Calibri"/>
                <a:ea typeface="Calibri"/>
                <a:cs typeface="Calibri"/>
                <a:sym typeface="Calibri"/>
              </a:defRPr>
            </a:lvl1pPr>
          </a:lstStyle>
          <a:p>
            <a:pPr lvl="0">
              <a:defRPr sz="1800"/>
            </a:pPr>
            <a:r>
              <a:rPr sz="1600" dirty="0"/>
              <a:t>Low</a:t>
            </a:r>
          </a:p>
        </p:txBody>
      </p:sp>
      <p:pic>
        <p:nvPicPr>
          <p:cNvPr id="20" name="Picture 19"/>
          <p:cNvPicPr>
            <a:picLocks noChangeAspect="1"/>
          </p:cNvPicPr>
          <p:nvPr/>
        </p:nvPicPr>
        <p:blipFill>
          <a:blip r:embed="rId7"/>
          <a:stretch>
            <a:fillRect/>
          </a:stretch>
        </p:blipFill>
        <p:spPr>
          <a:xfrm>
            <a:off x="1574807" y="2192686"/>
            <a:ext cx="292100" cy="4445000"/>
          </a:xfrm>
          <a:prstGeom prst="rect">
            <a:avLst/>
          </a:prstGeom>
          <a:noFill/>
        </p:spPr>
      </p:pic>
      <p:pic>
        <p:nvPicPr>
          <p:cNvPr id="21" name="Picture 20" descr="draft_regions_9.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85455" y="1842455"/>
            <a:ext cx="5715000" cy="4978400"/>
          </a:xfrm>
          <a:prstGeom prst="rect">
            <a:avLst/>
          </a:prstGeom>
        </p:spPr>
      </p:pic>
      <p:sp>
        <p:nvSpPr>
          <p:cNvPr id="22" name="Slide Number Placeholder 2"/>
          <p:cNvSpPr>
            <a:spLocks noGrp="1"/>
          </p:cNvSpPr>
          <p:nvPr>
            <p:ph type="sldNum" sz="quarter" idx="2"/>
          </p:nvPr>
        </p:nvSpPr>
        <p:spPr>
          <a:xfrm>
            <a:off x="6553200" y="6356691"/>
            <a:ext cx="2133600" cy="364439"/>
          </a:xfrm>
        </p:spPr>
        <p:txBody>
          <a:bodyPr/>
          <a:lstStyle/>
          <a:p>
            <a:pPr lvl="0"/>
            <a:fld id="{86CB4B4D-7CA3-9044-876B-883B54F8677D}" type="slidenum">
              <a:rPr lang="en-US" smtClean="0"/>
              <a:t>32</a:t>
            </a:fld>
            <a:endParaRPr lang="en-US"/>
          </a:p>
        </p:txBody>
      </p:sp>
      <p:pic>
        <p:nvPicPr>
          <p:cNvPr id="23" name="Picture 22" descr="draft_regions_8.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87011" y="1852956"/>
            <a:ext cx="5715000" cy="4978400"/>
          </a:xfrm>
          <a:prstGeom prst="rect">
            <a:avLst/>
          </a:prstGeom>
        </p:spPr>
      </p:pic>
      <p:pic>
        <p:nvPicPr>
          <p:cNvPr id="24" name="Picture 23" descr="draft_regions_7.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71800" y="1856110"/>
            <a:ext cx="5715000" cy="4978400"/>
          </a:xfrm>
          <a:prstGeom prst="rect">
            <a:avLst/>
          </a:prstGeom>
        </p:spPr>
      </p:pic>
      <p:pic>
        <p:nvPicPr>
          <p:cNvPr id="25" name="Picture 24" descr="draft_regions_6.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73355" y="1852290"/>
            <a:ext cx="5715000" cy="4978400"/>
          </a:xfrm>
          <a:prstGeom prst="rect">
            <a:avLst/>
          </a:prstGeom>
        </p:spPr>
      </p:pic>
      <p:pic>
        <p:nvPicPr>
          <p:cNvPr id="26" name="Picture 25" descr="draft_regions_5.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62403" y="1925986"/>
            <a:ext cx="5715000" cy="4978400"/>
          </a:xfrm>
          <a:prstGeom prst="rect">
            <a:avLst/>
          </a:prstGeom>
        </p:spPr>
      </p:pic>
      <p:pic>
        <p:nvPicPr>
          <p:cNvPr id="27" name="Picture 26" descr="draft_regions_4.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73345" y="1865945"/>
            <a:ext cx="5715000" cy="4978400"/>
          </a:xfrm>
          <a:prstGeom prst="rect">
            <a:avLst/>
          </a:prstGeom>
        </p:spPr>
      </p:pic>
      <p:pic>
        <p:nvPicPr>
          <p:cNvPr id="28" name="Picture 27" descr="draft_regions_2.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74503" y="1895966"/>
            <a:ext cx="5715000" cy="4978400"/>
          </a:xfrm>
          <a:prstGeom prst="rect">
            <a:avLst/>
          </a:prstGeom>
        </p:spPr>
      </p:pic>
      <p:pic>
        <p:nvPicPr>
          <p:cNvPr id="29" name="Picture 28" descr="draft_regions_1.pdf"/>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010710" y="1852290"/>
            <a:ext cx="5715000" cy="4978400"/>
          </a:xfrm>
          <a:prstGeom prst="rect">
            <a:avLst/>
          </a:prstGeom>
        </p:spPr>
      </p:pic>
      <p:sp>
        <p:nvSpPr>
          <p:cNvPr id="30" name="Shape 497"/>
          <p:cNvSpPr/>
          <p:nvPr/>
        </p:nvSpPr>
        <p:spPr>
          <a:xfrm>
            <a:off x="457199" y="1716240"/>
            <a:ext cx="2980940"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Calibri"/>
                <a:ea typeface="Calibri"/>
                <a:cs typeface="Calibri"/>
                <a:sym typeface="Calibri"/>
              </a:defRPr>
            </a:lvl1pPr>
          </a:lstStyle>
          <a:p>
            <a:pPr lvl="0"/>
            <a:r>
              <a:rPr lang="en-US" dirty="0" smtClean="0"/>
              <a:t>Variability</a:t>
            </a:r>
            <a:r>
              <a:rPr dirty="0" smtClean="0"/>
              <a:t> </a:t>
            </a:r>
            <a:r>
              <a:rPr smtClean="0"/>
              <a:t>threshold</a:t>
            </a:r>
            <a:r>
              <a:rPr lang="en-US" smtClean="0"/>
              <a:t> = 2.5e-14 </a:t>
            </a:r>
            <a:endParaRPr dirty="0"/>
          </a:p>
        </p:txBody>
      </p:sp>
      <p:sp>
        <p:nvSpPr>
          <p:cNvPr id="31" name="Slide Number Placeholder 1"/>
          <p:cNvSpPr txBox="1">
            <a:spLocks/>
          </p:cNvSpPr>
          <p:nvPr/>
        </p:nvSpPr>
        <p:spPr>
          <a:xfrm>
            <a:off x="6900336" y="6354247"/>
            <a:ext cx="2133600" cy="369328"/>
          </a:xfrm>
          <a:prstGeom prst="rect">
            <a:avLst/>
          </a:prstGeom>
          <a:ln w="12700">
            <a:miter lim="400000"/>
          </a:ln>
        </p:spPr>
        <p:txBody>
          <a:bodyPr lIns="45718" tIns="45718" rIns="45718" bIns="45718" anchor="ctr">
            <a:spAutoFit/>
          </a:bodyPr>
          <a:lstStyle>
            <a:lvl1pPr algn="r" defTabSz="457200">
              <a:defRPr>
                <a:solidFill>
                  <a:srgbClr val="1F497D"/>
                </a:solidFill>
                <a:latin typeface="+mn-lt"/>
                <a:ea typeface="+mn-ea"/>
                <a:cs typeface="+mn-cs"/>
                <a:sym typeface="Helvetica Neue"/>
              </a:defRPr>
            </a:lvl1pPr>
            <a:lvl2pPr defTabSz="457200">
              <a:defRPr>
                <a:latin typeface="+mj-lt"/>
                <a:ea typeface="+mj-ea"/>
                <a:cs typeface="+mj-cs"/>
                <a:sym typeface="Helvetica"/>
              </a:defRPr>
            </a:lvl2pPr>
            <a:lvl3pPr defTabSz="457200">
              <a:defRPr>
                <a:latin typeface="+mj-lt"/>
                <a:ea typeface="+mj-ea"/>
                <a:cs typeface="+mj-cs"/>
                <a:sym typeface="Helvetica"/>
              </a:defRPr>
            </a:lvl3pPr>
            <a:lvl4pPr defTabSz="457200">
              <a:defRPr>
                <a:latin typeface="+mj-lt"/>
                <a:ea typeface="+mj-ea"/>
                <a:cs typeface="+mj-cs"/>
                <a:sym typeface="Helvetica"/>
              </a:defRPr>
            </a:lvl4pPr>
            <a:lvl5pPr defTabSz="457200">
              <a:defRPr>
                <a:latin typeface="+mj-lt"/>
                <a:ea typeface="+mj-ea"/>
                <a:cs typeface="+mj-cs"/>
                <a:sym typeface="Helvetica"/>
              </a:defRPr>
            </a:lvl5pPr>
            <a:lvl6pPr defTabSz="457200">
              <a:defRPr>
                <a:latin typeface="+mj-lt"/>
                <a:ea typeface="+mj-ea"/>
                <a:cs typeface="+mj-cs"/>
                <a:sym typeface="Helvetica"/>
              </a:defRPr>
            </a:lvl6pPr>
            <a:lvl7pPr defTabSz="457200">
              <a:defRPr>
                <a:latin typeface="+mj-lt"/>
                <a:ea typeface="+mj-ea"/>
                <a:cs typeface="+mj-cs"/>
                <a:sym typeface="Helvetica"/>
              </a:defRPr>
            </a:lvl7pPr>
            <a:lvl8pPr defTabSz="457200">
              <a:defRPr>
                <a:latin typeface="+mj-lt"/>
                <a:ea typeface="+mj-ea"/>
                <a:cs typeface="+mj-cs"/>
                <a:sym typeface="Helvetica"/>
              </a:defRPr>
            </a:lvl8pPr>
            <a:lvl9pPr defTabSz="457200">
              <a:defRPr>
                <a:latin typeface="+mj-lt"/>
                <a:ea typeface="+mj-ea"/>
                <a:cs typeface="+mj-cs"/>
                <a:sym typeface="Helvetica"/>
              </a:defRPr>
            </a:lvl9pPr>
          </a:lstStyle>
          <a:p>
            <a:r>
              <a:rPr lang="en-US" dirty="0" smtClean="0"/>
              <a:t>32</a:t>
            </a:r>
            <a:endParaRPr lang="en-US" dirty="0"/>
          </a:p>
        </p:txBody>
      </p:sp>
    </p:spTree>
    <p:extLst>
      <p:ext uri="{BB962C8B-B14F-4D97-AF65-F5344CB8AC3E}">
        <p14:creationId xmlns:p14="http://schemas.microsoft.com/office/powerpoint/2010/main" val="687882130"/>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74"/>
          <p:cNvSpPr>
            <a:spLocks noGrp="1"/>
          </p:cNvSpPr>
          <p:nvPr>
            <p:ph type="title"/>
          </p:nvPr>
        </p:nvSpPr>
        <p:spPr>
          <a:xfrm>
            <a:off x="457200" y="838200"/>
            <a:ext cx="8229600" cy="990600"/>
          </a:xfrm>
          <a:prstGeom prst="rect">
            <a:avLst/>
          </a:prstGeom>
        </p:spPr>
        <p:txBody>
          <a:bodyPr lIns="0" tIns="0" rIns="0" bIns="0">
            <a:normAutofit/>
          </a:bodyPr>
          <a:lstStyle/>
          <a:p>
            <a:pPr lvl="0">
              <a:defRPr sz="1800">
                <a:solidFill>
                  <a:srgbClr val="000000"/>
                </a:solidFill>
              </a:defRPr>
            </a:pPr>
            <a:r>
              <a:rPr lang="en-US" sz="3200" dirty="0" smtClean="0">
                <a:solidFill>
                  <a:srgbClr val="000090"/>
                </a:solidFill>
              </a:rPr>
              <a:t>Lessons Learned</a:t>
            </a:r>
            <a:endParaRPr sz="3200" dirty="0">
              <a:solidFill>
                <a:srgbClr val="000090"/>
              </a:solidFill>
            </a:endParaRPr>
          </a:p>
        </p:txBody>
      </p:sp>
      <p:sp>
        <p:nvSpPr>
          <p:cNvPr id="5" name="Text Placeholder 2"/>
          <p:cNvSpPr>
            <a:spLocks noGrp="1"/>
          </p:cNvSpPr>
          <p:nvPr>
            <p:ph type="body" idx="1"/>
          </p:nvPr>
        </p:nvSpPr>
        <p:spPr>
          <a:xfrm>
            <a:off x="457200" y="1828800"/>
            <a:ext cx="8229600" cy="5029200"/>
          </a:xfrm>
        </p:spPr>
        <p:txBody>
          <a:bodyPr/>
          <a:lstStyle/>
          <a:p>
            <a:r>
              <a:rPr lang="en-US" dirty="0" smtClean="0"/>
              <a:t>Non-determinism impacts reproducible accuracy of global summation on </a:t>
            </a:r>
            <a:r>
              <a:rPr lang="en-US" dirty="0" err="1" smtClean="0"/>
              <a:t>exascale</a:t>
            </a:r>
            <a:r>
              <a:rPr lang="en-US" dirty="0" smtClean="0"/>
              <a:t> platforms</a:t>
            </a:r>
          </a:p>
          <a:p>
            <a:r>
              <a:rPr lang="en-US" dirty="0" err="1" smtClean="0"/>
              <a:t>Exascale</a:t>
            </a:r>
            <a:r>
              <a:rPr lang="en-US" dirty="0" smtClean="0"/>
              <a:t> </a:t>
            </a:r>
            <a:r>
              <a:rPr lang="en-US" dirty="0"/>
              <a:t>applications need to maintain awareness of mathematical properties of </a:t>
            </a:r>
            <a:r>
              <a:rPr lang="en-US" dirty="0" smtClean="0"/>
              <a:t>summands</a:t>
            </a:r>
          </a:p>
          <a:p>
            <a:r>
              <a:rPr lang="en-US" dirty="0" smtClean="0"/>
              <a:t>Runtime selection of reduction operators can help tune the tradeoff between reproducibility, accuracy, and performance</a:t>
            </a:r>
          </a:p>
        </p:txBody>
      </p:sp>
      <p:sp>
        <p:nvSpPr>
          <p:cNvPr id="6" name="Slide Number Placeholder 1"/>
          <p:cNvSpPr>
            <a:spLocks noGrp="1"/>
          </p:cNvSpPr>
          <p:nvPr>
            <p:ph type="sldNum" sz="quarter" idx="2"/>
          </p:nvPr>
        </p:nvSpPr>
        <p:spPr>
          <a:xfrm>
            <a:off x="6900336" y="6354247"/>
            <a:ext cx="2133600" cy="369328"/>
          </a:xfrm>
        </p:spPr>
        <p:txBody>
          <a:bodyPr/>
          <a:lstStyle/>
          <a:p>
            <a:pPr lvl="0"/>
            <a:r>
              <a:rPr lang="en-US" dirty="0" smtClean="0"/>
              <a:t>33</a:t>
            </a:r>
            <a:endParaRPr lang="en-US" dirty="0"/>
          </a:p>
        </p:txBody>
      </p:sp>
    </p:spTree>
    <p:extLst>
      <p:ext uri="{BB962C8B-B14F-4D97-AF65-F5344CB8AC3E}">
        <p14:creationId xmlns:p14="http://schemas.microsoft.com/office/powerpoint/2010/main" val="1306969141"/>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Debugging Challenge</a:t>
            </a:r>
            <a:endParaRPr lang="en-US" dirty="0"/>
          </a:p>
        </p:txBody>
      </p:sp>
      <p:sp>
        <p:nvSpPr>
          <p:cNvPr id="5" name="Text Placeholder 4"/>
          <p:cNvSpPr>
            <a:spLocks noGrp="1"/>
          </p:cNvSpPr>
          <p:nvPr>
            <p:ph type="body" idx="1"/>
          </p:nvPr>
        </p:nvSpPr>
        <p:spPr>
          <a:xfrm>
            <a:off x="457200" y="1828800"/>
            <a:ext cx="8406384" cy="5029200"/>
          </a:xfrm>
        </p:spPr>
        <p:txBody>
          <a:bodyPr/>
          <a:lstStyle/>
          <a:p>
            <a:r>
              <a:rPr lang="en-US" dirty="0" smtClean="0">
                <a:solidFill>
                  <a:schemeClr val="tx2">
                    <a:lumMod val="60000"/>
                    <a:lumOff val="40000"/>
                  </a:schemeClr>
                </a:solidFill>
              </a:rPr>
              <a:t>Impending increase in concurrency of HPC systems will amplify:</a:t>
            </a:r>
          </a:p>
          <a:p>
            <a:pPr lvl="1"/>
            <a:r>
              <a:rPr lang="en-US" dirty="0" smtClean="0">
                <a:solidFill>
                  <a:schemeClr val="tx2">
                    <a:lumMod val="60000"/>
                    <a:lumOff val="40000"/>
                  </a:schemeClr>
                </a:solidFill>
              </a:rPr>
              <a:t>Numerical irreproducibility</a:t>
            </a:r>
          </a:p>
          <a:p>
            <a:pPr lvl="1"/>
            <a:r>
              <a:rPr lang="en-US" dirty="0" smtClean="0">
                <a:solidFill>
                  <a:schemeClr val="tx2">
                    <a:lumMod val="60000"/>
                    <a:lumOff val="40000"/>
                  </a:schemeClr>
                </a:solidFill>
              </a:rPr>
              <a:t>Impeded debugging</a:t>
            </a:r>
          </a:p>
          <a:p>
            <a:r>
              <a:rPr lang="en-US" dirty="0" smtClean="0">
                <a:solidFill>
                  <a:schemeClr val="tx2">
                    <a:lumMod val="60000"/>
                    <a:lumOff val="40000"/>
                  </a:schemeClr>
                </a:solidFill>
              </a:rPr>
              <a:t>We address the </a:t>
            </a:r>
            <a:r>
              <a:rPr lang="en-US" b="1" dirty="0" smtClean="0">
                <a:solidFill>
                  <a:schemeClr val="tx2">
                    <a:lumMod val="60000"/>
                    <a:lumOff val="40000"/>
                  </a:schemeClr>
                </a:solidFill>
              </a:rPr>
              <a:t>numerical challenge</a:t>
            </a:r>
            <a:r>
              <a:rPr lang="en-US" dirty="0" smtClean="0">
                <a:solidFill>
                  <a:schemeClr val="tx2">
                    <a:lumMod val="60000"/>
                    <a:lumOff val="40000"/>
                  </a:schemeClr>
                </a:solidFill>
              </a:rPr>
              <a:t> by demonstrating the need for runtime selection of reduction operators for problematic floating-point inputs</a:t>
            </a:r>
          </a:p>
          <a:p>
            <a:r>
              <a:rPr lang="en-US" dirty="0" smtClean="0">
                <a:solidFill>
                  <a:schemeClr val="tx1"/>
                </a:solidFill>
              </a:rPr>
              <a:t>We address the </a:t>
            </a:r>
            <a:r>
              <a:rPr lang="en-US" b="1" dirty="0" smtClean="0">
                <a:solidFill>
                  <a:schemeClr val="tx1"/>
                </a:solidFill>
              </a:rPr>
              <a:t>debugging challenge</a:t>
            </a:r>
            <a:r>
              <a:rPr lang="en-US" dirty="0" smtClean="0">
                <a:solidFill>
                  <a:schemeClr val="tx1"/>
                </a:solidFill>
              </a:rPr>
              <a:t> by demonstrating the need for improved logical clock ticking policies for the Clock-Delta Compression record-and-replay technique </a:t>
            </a:r>
          </a:p>
        </p:txBody>
      </p:sp>
      <p:sp>
        <p:nvSpPr>
          <p:cNvPr id="6" name="Slide Number Placeholder 1"/>
          <p:cNvSpPr>
            <a:spLocks noGrp="1"/>
          </p:cNvSpPr>
          <p:nvPr>
            <p:ph type="sldNum" sz="quarter" idx="2"/>
          </p:nvPr>
        </p:nvSpPr>
        <p:spPr>
          <a:xfrm>
            <a:off x="6565392" y="6354247"/>
            <a:ext cx="2133600" cy="369328"/>
          </a:xfrm>
        </p:spPr>
        <p:txBody>
          <a:bodyPr/>
          <a:lstStyle/>
          <a:p>
            <a:pPr lvl="0"/>
            <a:r>
              <a:rPr lang="en-US" dirty="0" smtClean="0"/>
              <a:t>34</a:t>
            </a:r>
            <a:endParaRPr lang="en-US" dirty="0"/>
          </a:p>
        </p:txBody>
      </p:sp>
    </p:spTree>
    <p:extLst>
      <p:ext uri="{BB962C8B-B14F-4D97-AF65-F5344CB8AC3E}">
        <p14:creationId xmlns:p14="http://schemas.microsoft.com/office/powerpoint/2010/main" val="130286811"/>
      </p:ext>
    </p:extLst>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838200"/>
            <a:ext cx="8498541" cy="990600"/>
          </a:xfrm>
        </p:spPr>
        <p:txBody>
          <a:bodyPr/>
          <a:lstStyle/>
          <a:p>
            <a:r>
              <a:rPr lang="en-US" dirty="0" smtClean="0"/>
              <a:t>Non-Determinism in Message Passing Applications</a:t>
            </a:r>
            <a:endParaRPr lang="en-US" dirty="0"/>
          </a:p>
        </p:txBody>
      </p:sp>
      <p:cxnSp>
        <p:nvCxnSpPr>
          <p:cNvPr id="86" name="Straight Arrow Connector 85"/>
          <p:cNvCxnSpPr/>
          <p:nvPr/>
        </p:nvCxnSpPr>
        <p:spPr>
          <a:xfrm flipV="1">
            <a:off x="2700647" y="5182170"/>
            <a:ext cx="5486400" cy="0"/>
          </a:xfrm>
          <a:prstGeom prst="straightConnector1">
            <a:avLst/>
          </a:prstGeom>
          <a:noFill/>
          <a:ln w="25400" cap="flat">
            <a:solidFill>
              <a:srgbClr val="4F81BD"/>
            </a:solidFill>
            <a:prstDash val="solid"/>
            <a:bevel/>
            <a:tailEnd type="triangle"/>
          </a:ln>
          <a:effectLst/>
        </p:spPr>
        <p:style>
          <a:lnRef idx="0">
            <a:scrgbClr r="0" g="0" b="0"/>
          </a:lnRef>
          <a:fillRef idx="0">
            <a:scrgbClr r="0" g="0" b="0"/>
          </a:fillRef>
          <a:effectRef idx="0">
            <a:scrgbClr r="0" g="0" b="0"/>
          </a:effectRef>
          <a:fontRef idx="none"/>
        </p:style>
      </p:cxnSp>
      <p:grpSp>
        <p:nvGrpSpPr>
          <p:cNvPr id="3" name="Group 2"/>
          <p:cNvGrpSpPr/>
          <p:nvPr/>
        </p:nvGrpSpPr>
        <p:grpSpPr>
          <a:xfrm>
            <a:off x="600054" y="1959471"/>
            <a:ext cx="7586993" cy="4524242"/>
            <a:chOff x="600054" y="1959471"/>
            <a:chExt cx="7586993" cy="4524242"/>
          </a:xfrm>
        </p:grpSpPr>
        <p:cxnSp>
          <p:nvCxnSpPr>
            <p:cNvPr id="5" name="Straight Arrow Connector 4"/>
            <p:cNvCxnSpPr/>
            <p:nvPr/>
          </p:nvCxnSpPr>
          <p:spPr>
            <a:xfrm flipV="1">
              <a:off x="2679059" y="2181222"/>
              <a:ext cx="5486400" cy="0"/>
            </a:xfrm>
            <a:prstGeom prst="straightConnector1">
              <a:avLst/>
            </a:prstGeom>
            <a:noFill/>
            <a:ln w="25400" cap="flat">
              <a:solidFill>
                <a:srgbClr val="4F81BD"/>
              </a:solidFill>
              <a:prstDash val="solid"/>
              <a:bevel/>
              <a:tailEnd type="triangle"/>
            </a:ln>
            <a:effectLst/>
          </p:spPr>
          <p:style>
            <a:lnRef idx="0">
              <a:scrgbClr r="0" g="0" b="0"/>
            </a:lnRef>
            <a:fillRef idx="0">
              <a:scrgbClr r="0" g="0" b="0"/>
            </a:fillRef>
            <a:effectRef idx="0">
              <a:scrgbClr r="0" g="0" b="0"/>
            </a:effectRef>
            <a:fontRef idx="none"/>
          </p:style>
        </p:cxnSp>
        <p:cxnSp>
          <p:nvCxnSpPr>
            <p:cNvPr id="7" name="Straight Arrow Connector 6"/>
            <p:cNvCxnSpPr/>
            <p:nvPr/>
          </p:nvCxnSpPr>
          <p:spPr>
            <a:xfrm flipV="1">
              <a:off x="2679059" y="3076331"/>
              <a:ext cx="5486400" cy="0"/>
            </a:xfrm>
            <a:prstGeom prst="straightConnector1">
              <a:avLst/>
            </a:prstGeom>
            <a:noFill/>
            <a:ln w="25400" cap="flat">
              <a:solidFill>
                <a:srgbClr val="4F81BD"/>
              </a:solidFill>
              <a:prstDash val="solid"/>
              <a:bevel/>
              <a:tailEnd type="triangle"/>
            </a:ln>
            <a:effectLst/>
          </p:spPr>
          <p:style>
            <a:lnRef idx="0">
              <a:scrgbClr r="0" g="0" b="0"/>
            </a:lnRef>
            <a:fillRef idx="0">
              <a:scrgbClr r="0" g="0" b="0"/>
            </a:fillRef>
            <a:effectRef idx="0">
              <a:scrgbClr r="0" g="0" b="0"/>
            </a:effectRef>
            <a:fontRef idx="none"/>
          </p:style>
        </p:cxnSp>
        <p:cxnSp>
          <p:nvCxnSpPr>
            <p:cNvPr id="8" name="Straight Arrow Connector 7"/>
            <p:cNvCxnSpPr/>
            <p:nvPr/>
          </p:nvCxnSpPr>
          <p:spPr>
            <a:xfrm flipV="1">
              <a:off x="2679059" y="2476376"/>
              <a:ext cx="5486400" cy="0"/>
            </a:xfrm>
            <a:prstGeom prst="straightConnector1">
              <a:avLst/>
            </a:prstGeom>
            <a:noFill/>
            <a:ln w="25400" cap="flat">
              <a:solidFill>
                <a:srgbClr val="4F81BD"/>
              </a:solidFill>
              <a:prstDash val="solid"/>
              <a:bevel/>
              <a:tailEnd type="triangle"/>
            </a:ln>
            <a:effectLst/>
          </p:spPr>
          <p:style>
            <a:lnRef idx="0">
              <a:scrgbClr r="0" g="0" b="0"/>
            </a:lnRef>
            <a:fillRef idx="0">
              <a:scrgbClr r="0" g="0" b="0"/>
            </a:fillRef>
            <a:effectRef idx="0">
              <a:scrgbClr r="0" g="0" b="0"/>
            </a:effectRef>
            <a:fontRef idx="none"/>
          </p:style>
        </p:cxnSp>
        <p:sp>
          <p:nvSpPr>
            <p:cNvPr id="9" name="TextBox 8"/>
            <p:cNvSpPr txBox="1"/>
            <p:nvPr/>
          </p:nvSpPr>
          <p:spPr>
            <a:xfrm rot="16200000">
              <a:off x="2233962" y="2542931"/>
              <a:ext cx="428263"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smtClean="0">
                  <a:ln>
                    <a:noFill/>
                  </a:ln>
                  <a:solidFill>
                    <a:srgbClr val="000000"/>
                  </a:solidFill>
                  <a:effectLst/>
                  <a:uFillTx/>
                  <a:latin typeface="+mj-lt"/>
                  <a:ea typeface="+mj-ea"/>
                  <a:cs typeface="+mj-cs"/>
                  <a:sym typeface="Helvetica"/>
                </a:rPr>
                <a:t>…</a:t>
              </a: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0" name="TextBox 9"/>
            <p:cNvSpPr txBox="1"/>
            <p:nvPr/>
          </p:nvSpPr>
          <p:spPr>
            <a:xfrm>
              <a:off x="2337605" y="1959472"/>
              <a:ext cx="59030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Helvetica"/>
                </a:rPr>
                <a:t>P</a:t>
              </a:r>
              <a:r>
                <a:rPr kumimoji="0" lang="en-US" sz="1800" b="0" i="0" u="none" strike="noStrike" cap="none" spc="0" normalizeH="0" baseline="-25000" dirty="0" smtClean="0">
                  <a:ln>
                    <a:noFill/>
                  </a:ln>
                  <a:solidFill>
                    <a:srgbClr val="000000"/>
                  </a:solidFill>
                  <a:effectLst/>
                  <a:uFillTx/>
                  <a:latin typeface="+mj-lt"/>
                  <a:ea typeface="+mj-ea"/>
                  <a:cs typeface="+mj-cs"/>
                  <a:sym typeface="Helvetica"/>
                </a:rPr>
                <a:t>0</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11" name="TextBox 10"/>
            <p:cNvSpPr txBox="1"/>
            <p:nvPr/>
          </p:nvSpPr>
          <p:spPr>
            <a:xfrm>
              <a:off x="2337604" y="2291712"/>
              <a:ext cx="59030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Helvetica"/>
                </a:rPr>
                <a:t>P</a:t>
              </a:r>
              <a:r>
                <a:rPr lang="en-US" baseline="-25000" dirty="0">
                  <a:solidFill>
                    <a:srgbClr val="000000"/>
                  </a:solidFill>
                </a:rPr>
                <a:t>1</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12" name="TextBox 11"/>
            <p:cNvSpPr txBox="1"/>
            <p:nvPr/>
          </p:nvSpPr>
          <p:spPr>
            <a:xfrm>
              <a:off x="2337603" y="2845704"/>
              <a:ext cx="59030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Helvetica"/>
                </a:rPr>
                <a:t>P</a:t>
              </a:r>
              <a:r>
                <a:rPr lang="en-US" baseline="-25000" dirty="0">
                  <a:solidFill>
                    <a:srgbClr val="000000"/>
                  </a:solidFill>
                </a:rPr>
                <a:t>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51" name="Left Brace 50"/>
            <p:cNvSpPr/>
            <p:nvPr/>
          </p:nvSpPr>
          <p:spPr>
            <a:xfrm>
              <a:off x="1915316" y="1989179"/>
              <a:ext cx="289367" cy="1255560"/>
            </a:xfrm>
            <a:prstGeom prst="leftBrace">
              <a:avLst/>
            </a:prstGeom>
            <a:no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52" name="TextBox 51"/>
            <p:cNvSpPr txBox="1"/>
            <p:nvPr/>
          </p:nvSpPr>
          <p:spPr>
            <a:xfrm>
              <a:off x="600054" y="2413224"/>
              <a:ext cx="128588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Helvetica"/>
                </a:rPr>
                <a:t>Execution</a:t>
              </a:r>
              <a:r>
                <a:rPr kumimoji="0" lang="en-US" sz="1800" b="0" i="0" u="none" strike="noStrike" cap="none" spc="0" normalizeH="0" dirty="0" smtClean="0">
                  <a:ln>
                    <a:noFill/>
                  </a:ln>
                  <a:solidFill>
                    <a:srgbClr val="000000"/>
                  </a:solidFill>
                  <a:effectLst/>
                  <a:uFillTx/>
                  <a:latin typeface="+mj-lt"/>
                  <a:ea typeface="+mj-ea"/>
                  <a:cs typeface="+mj-cs"/>
                  <a:sym typeface="Helvetica"/>
                </a:rPr>
                <a:t> 1</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cxnSp>
          <p:nvCxnSpPr>
            <p:cNvPr id="85" name="Straight Arrow Connector 84"/>
            <p:cNvCxnSpPr/>
            <p:nvPr/>
          </p:nvCxnSpPr>
          <p:spPr>
            <a:xfrm flipV="1">
              <a:off x="2700647" y="4287061"/>
              <a:ext cx="5486400" cy="0"/>
            </a:xfrm>
            <a:prstGeom prst="straightConnector1">
              <a:avLst/>
            </a:prstGeom>
            <a:noFill/>
            <a:ln w="25400" cap="flat">
              <a:solidFill>
                <a:srgbClr val="4F81BD"/>
              </a:solidFill>
              <a:prstDash val="solid"/>
              <a:bevel/>
              <a:tailEnd type="triangle"/>
            </a:ln>
            <a:effectLst/>
          </p:spPr>
          <p:style>
            <a:lnRef idx="0">
              <a:scrgbClr r="0" g="0" b="0"/>
            </a:lnRef>
            <a:fillRef idx="0">
              <a:scrgbClr r="0" g="0" b="0"/>
            </a:fillRef>
            <a:effectRef idx="0">
              <a:scrgbClr r="0" g="0" b="0"/>
            </a:effectRef>
            <a:fontRef idx="none"/>
          </p:style>
        </p:cxnSp>
        <p:cxnSp>
          <p:nvCxnSpPr>
            <p:cNvPr id="87" name="Straight Arrow Connector 86"/>
            <p:cNvCxnSpPr/>
            <p:nvPr/>
          </p:nvCxnSpPr>
          <p:spPr>
            <a:xfrm flipV="1">
              <a:off x="2700647" y="4582215"/>
              <a:ext cx="5486400" cy="0"/>
            </a:xfrm>
            <a:prstGeom prst="straightConnector1">
              <a:avLst/>
            </a:prstGeom>
            <a:noFill/>
            <a:ln w="25400" cap="flat">
              <a:solidFill>
                <a:srgbClr val="4F81BD"/>
              </a:solidFill>
              <a:prstDash val="solid"/>
              <a:bevel/>
              <a:tailEnd type="triangle"/>
            </a:ln>
            <a:effectLst/>
          </p:spPr>
          <p:style>
            <a:lnRef idx="0">
              <a:scrgbClr r="0" g="0" b="0"/>
            </a:lnRef>
            <a:fillRef idx="0">
              <a:scrgbClr r="0" g="0" b="0"/>
            </a:fillRef>
            <a:effectRef idx="0">
              <a:scrgbClr r="0" g="0" b="0"/>
            </a:effectRef>
            <a:fontRef idx="none"/>
          </p:style>
        </p:cxnSp>
        <p:sp>
          <p:nvSpPr>
            <p:cNvPr id="88" name="TextBox 87"/>
            <p:cNvSpPr txBox="1"/>
            <p:nvPr/>
          </p:nvSpPr>
          <p:spPr>
            <a:xfrm rot="16200000">
              <a:off x="2255550" y="4648770"/>
              <a:ext cx="428263"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smtClean="0">
                  <a:ln>
                    <a:noFill/>
                  </a:ln>
                  <a:solidFill>
                    <a:srgbClr val="000000"/>
                  </a:solidFill>
                  <a:effectLst/>
                  <a:uFillTx/>
                  <a:latin typeface="+mj-lt"/>
                  <a:ea typeface="+mj-ea"/>
                  <a:cs typeface="+mj-cs"/>
                  <a:sym typeface="Helvetica"/>
                </a:rPr>
                <a:t>…</a:t>
              </a: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89" name="TextBox 88"/>
            <p:cNvSpPr txBox="1"/>
            <p:nvPr/>
          </p:nvSpPr>
          <p:spPr>
            <a:xfrm>
              <a:off x="2359193" y="4065311"/>
              <a:ext cx="59030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Helvetica"/>
                </a:rPr>
                <a:t>P</a:t>
              </a:r>
              <a:r>
                <a:rPr kumimoji="0" lang="en-US" sz="1800" b="0" i="0" u="none" strike="noStrike" cap="none" spc="0" normalizeH="0" baseline="-25000" dirty="0" smtClean="0">
                  <a:ln>
                    <a:noFill/>
                  </a:ln>
                  <a:solidFill>
                    <a:srgbClr val="000000"/>
                  </a:solidFill>
                  <a:effectLst/>
                  <a:uFillTx/>
                  <a:latin typeface="+mj-lt"/>
                  <a:ea typeface="+mj-ea"/>
                  <a:cs typeface="+mj-cs"/>
                  <a:sym typeface="Helvetica"/>
                </a:rPr>
                <a:t>0</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0" name="TextBox 89"/>
            <p:cNvSpPr txBox="1"/>
            <p:nvPr/>
          </p:nvSpPr>
          <p:spPr>
            <a:xfrm>
              <a:off x="2359192" y="4397551"/>
              <a:ext cx="59030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Helvetica"/>
                </a:rPr>
                <a:t>P</a:t>
              </a:r>
              <a:r>
                <a:rPr lang="en-US" baseline="-25000" dirty="0">
                  <a:solidFill>
                    <a:srgbClr val="000000"/>
                  </a:solidFill>
                </a:rPr>
                <a:t>1</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1" name="TextBox 90"/>
            <p:cNvSpPr txBox="1"/>
            <p:nvPr/>
          </p:nvSpPr>
          <p:spPr>
            <a:xfrm>
              <a:off x="2359191" y="4951543"/>
              <a:ext cx="59030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Helvetica"/>
                </a:rPr>
                <a:t>P</a:t>
              </a:r>
              <a:r>
                <a:rPr lang="en-US" baseline="-25000" dirty="0">
                  <a:solidFill>
                    <a:srgbClr val="000000"/>
                  </a:solidFill>
                </a:rPr>
                <a:t>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83" name="Left Brace 82"/>
            <p:cNvSpPr/>
            <p:nvPr/>
          </p:nvSpPr>
          <p:spPr>
            <a:xfrm>
              <a:off x="1936904" y="4095018"/>
              <a:ext cx="289367" cy="1255560"/>
            </a:xfrm>
            <a:prstGeom prst="leftBrace">
              <a:avLst/>
            </a:prstGeom>
            <a:no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84" name="TextBox 83"/>
            <p:cNvSpPr txBox="1"/>
            <p:nvPr/>
          </p:nvSpPr>
          <p:spPr>
            <a:xfrm>
              <a:off x="602591" y="4538134"/>
              <a:ext cx="128588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Helvetica"/>
                </a:rPr>
                <a:t>Execution 2</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26" name="Group 25"/>
            <p:cNvGrpSpPr/>
            <p:nvPr/>
          </p:nvGrpSpPr>
          <p:grpSpPr>
            <a:xfrm>
              <a:off x="3433923" y="1959472"/>
              <a:ext cx="1407434" cy="3619525"/>
              <a:chOff x="5047564" y="1959472"/>
              <a:chExt cx="1407434" cy="3619525"/>
            </a:xfrm>
          </p:grpSpPr>
          <p:sp>
            <p:nvSpPr>
              <p:cNvPr id="13" name="Oval 12"/>
              <p:cNvSpPr/>
              <p:nvPr/>
            </p:nvSpPr>
            <p:spPr>
              <a:xfrm>
                <a:off x="5319869" y="2112112"/>
                <a:ext cx="137160" cy="137160"/>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4" name="Oval 13"/>
              <p:cNvSpPr/>
              <p:nvPr/>
            </p:nvSpPr>
            <p:spPr>
              <a:xfrm>
                <a:off x="5907167" y="3007751"/>
                <a:ext cx="137160" cy="137160"/>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41" name="Oval 40"/>
              <p:cNvSpPr/>
              <p:nvPr/>
            </p:nvSpPr>
            <p:spPr>
              <a:xfrm>
                <a:off x="5622663" y="2411319"/>
                <a:ext cx="137160" cy="137160"/>
              </a:xfrm>
              <a:prstGeom prst="ellipse">
                <a:avLst/>
              </a:prstGeom>
              <a:solidFill>
                <a:schemeClr val="accent2"/>
              </a:solidFill>
              <a:ln w="25400" cap="flat">
                <a:solidFill>
                  <a:schemeClr val="accent2"/>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cxnSp>
            <p:nvCxnSpPr>
              <p:cNvPr id="36" name="Straight Arrow Connector 35"/>
              <p:cNvCxnSpPr/>
              <p:nvPr/>
            </p:nvCxnSpPr>
            <p:spPr>
              <a:xfrm>
                <a:off x="5427182" y="2202407"/>
                <a:ext cx="254276" cy="268615"/>
              </a:xfrm>
              <a:prstGeom prst="straightConnector1">
                <a:avLst/>
              </a:prstGeom>
              <a:noFill/>
              <a:ln w="25400" cap="flat">
                <a:solidFill>
                  <a:srgbClr val="4F81BD"/>
                </a:solidFill>
                <a:prstDash val="solid"/>
                <a:bevel/>
                <a:tailEnd type="triangle"/>
              </a:ln>
              <a:effectLst/>
            </p:spPr>
            <p:style>
              <a:lnRef idx="0">
                <a:scrgbClr r="0" g="0" b="0"/>
              </a:lnRef>
              <a:fillRef idx="0">
                <a:scrgbClr r="0" g="0" b="0"/>
              </a:fillRef>
              <a:effectRef idx="0">
                <a:scrgbClr r="0" g="0" b="0"/>
              </a:effectRef>
              <a:fontRef idx="none"/>
            </p:style>
          </p:cxnSp>
          <p:sp>
            <p:nvSpPr>
              <p:cNvPr id="43" name="Oval 42"/>
              <p:cNvSpPr/>
              <p:nvPr/>
            </p:nvSpPr>
            <p:spPr>
              <a:xfrm>
                <a:off x="6088069" y="2413919"/>
                <a:ext cx="137160" cy="137160"/>
              </a:xfrm>
              <a:prstGeom prst="ellipse">
                <a:avLst/>
              </a:prstGeom>
              <a:solidFill>
                <a:schemeClr val="accent2"/>
              </a:solidFill>
              <a:ln w="25400" cap="flat">
                <a:solidFill>
                  <a:schemeClr val="accent2"/>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cxnSp>
            <p:nvCxnSpPr>
              <p:cNvPr id="39" name="Straight Arrow Connector 38"/>
              <p:cNvCxnSpPr/>
              <p:nvPr/>
            </p:nvCxnSpPr>
            <p:spPr>
              <a:xfrm flipV="1">
                <a:off x="5991221" y="2517152"/>
                <a:ext cx="146662" cy="542371"/>
              </a:xfrm>
              <a:prstGeom prst="straightConnector1">
                <a:avLst/>
              </a:prstGeom>
              <a:noFill/>
              <a:ln w="25400" cap="flat">
                <a:solidFill>
                  <a:srgbClr val="4F81BD"/>
                </a:solidFill>
                <a:prstDash val="solid"/>
                <a:bevel/>
                <a:tailEnd type="triangle"/>
              </a:ln>
              <a:effectLst/>
            </p:spPr>
            <p:style>
              <a:lnRef idx="0">
                <a:scrgbClr r="0" g="0" b="0"/>
              </a:lnRef>
              <a:fillRef idx="0">
                <a:scrgbClr r="0" g="0" b="0"/>
              </a:fillRef>
              <a:effectRef idx="0">
                <a:scrgbClr r="0" g="0" b="0"/>
              </a:effectRef>
              <a:fontRef idx="none"/>
            </p:style>
          </p:cxnSp>
          <p:sp>
            <p:nvSpPr>
              <p:cNvPr id="92" name="Oval 91"/>
              <p:cNvSpPr/>
              <p:nvPr/>
            </p:nvSpPr>
            <p:spPr>
              <a:xfrm>
                <a:off x="5564977" y="4217951"/>
                <a:ext cx="137160" cy="137160"/>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93" name="Oval 92"/>
              <p:cNvSpPr/>
              <p:nvPr/>
            </p:nvSpPr>
            <p:spPr>
              <a:xfrm>
                <a:off x="5278515" y="5113590"/>
                <a:ext cx="137160" cy="137160"/>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99" name="Oval 98"/>
              <p:cNvSpPr/>
              <p:nvPr/>
            </p:nvSpPr>
            <p:spPr>
              <a:xfrm>
                <a:off x="5867771" y="4517158"/>
                <a:ext cx="137160" cy="137160"/>
              </a:xfrm>
              <a:prstGeom prst="ellipse">
                <a:avLst/>
              </a:prstGeom>
              <a:solidFill>
                <a:schemeClr val="accent2"/>
              </a:solidFill>
              <a:ln w="25400" cap="flat">
                <a:solidFill>
                  <a:schemeClr val="accent2"/>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cxnSp>
            <p:nvCxnSpPr>
              <p:cNvPr id="100" name="Straight Arrow Connector 99"/>
              <p:cNvCxnSpPr/>
              <p:nvPr/>
            </p:nvCxnSpPr>
            <p:spPr>
              <a:xfrm>
                <a:off x="5672290" y="4308246"/>
                <a:ext cx="254276" cy="268615"/>
              </a:xfrm>
              <a:prstGeom prst="straightConnector1">
                <a:avLst/>
              </a:prstGeom>
              <a:noFill/>
              <a:ln w="25400" cap="flat">
                <a:solidFill>
                  <a:srgbClr val="4F81BD"/>
                </a:solidFill>
                <a:prstDash val="solid"/>
                <a:bevel/>
                <a:tailEnd type="triangle"/>
              </a:ln>
              <a:effectLst/>
            </p:spPr>
            <p:style>
              <a:lnRef idx="0">
                <a:scrgbClr r="0" g="0" b="0"/>
              </a:lnRef>
              <a:fillRef idx="0">
                <a:scrgbClr r="0" g="0" b="0"/>
              </a:fillRef>
              <a:effectRef idx="0">
                <a:scrgbClr r="0" g="0" b="0"/>
              </a:effectRef>
              <a:fontRef idx="none"/>
            </p:style>
          </p:cxnSp>
          <p:sp>
            <p:nvSpPr>
              <p:cNvPr id="101" name="Oval 100"/>
              <p:cNvSpPr/>
              <p:nvPr/>
            </p:nvSpPr>
            <p:spPr>
              <a:xfrm>
                <a:off x="5459417" y="4519758"/>
                <a:ext cx="137160" cy="137160"/>
              </a:xfrm>
              <a:prstGeom prst="ellipse">
                <a:avLst/>
              </a:prstGeom>
              <a:solidFill>
                <a:schemeClr val="accent2"/>
              </a:solidFill>
              <a:ln w="25400" cap="flat">
                <a:solidFill>
                  <a:schemeClr val="accent2"/>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cxnSp>
            <p:nvCxnSpPr>
              <p:cNvPr id="102" name="Straight Arrow Connector 101"/>
              <p:cNvCxnSpPr/>
              <p:nvPr/>
            </p:nvCxnSpPr>
            <p:spPr>
              <a:xfrm flipV="1">
                <a:off x="5362569" y="4622991"/>
                <a:ext cx="146662" cy="542371"/>
              </a:xfrm>
              <a:prstGeom prst="straightConnector1">
                <a:avLst/>
              </a:prstGeom>
              <a:noFill/>
              <a:ln w="25400" cap="flat">
                <a:solidFill>
                  <a:srgbClr val="4F81BD"/>
                </a:solidFill>
                <a:prstDash val="solid"/>
                <a:bevel/>
                <a:tailEnd type="triangle"/>
              </a:ln>
              <a:effectLst/>
            </p:spPr>
            <p:style>
              <a:lnRef idx="0">
                <a:scrgbClr r="0" g="0" b="0"/>
              </a:lnRef>
              <a:fillRef idx="0">
                <a:scrgbClr r="0" g="0" b="0"/>
              </a:fillRef>
              <a:effectRef idx="0">
                <a:scrgbClr r="0" g="0" b="0"/>
              </a:effectRef>
              <a:fontRef idx="none"/>
            </p:style>
          </p:cxnSp>
          <p:sp>
            <p:nvSpPr>
              <p:cNvPr id="22" name="Rectangle 21"/>
              <p:cNvSpPr/>
              <p:nvPr/>
            </p:nvSpPr>
            <p:spPr>
              <a:xfrm>
                <a:off x="5047564" y="1959472"/>
                <a:ext cx="1407434" cy="3619525"/>
              </a:xfrm>
              <a:prstGeom prst="rect">
                <a:avLst/>
              </a:prstGeom>
              <a:noFill/>
              <a:ln w="50800" cap="flat">
                <a:solidFill>
                  <a:schemeClr val="accent6"/>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grpSp>
        <p:grpSp>
          <p:nvGrpSpPr>
            <p:cNvPr id="29" name="Group 28"/>
            <p:cNvGrpSpPr/>
            <p:nvPr/>
          </p:nvGrpSpPr>
          <p:grpSpPr>
            <a:xfrm>
              <a:off x="5708393" y="1959471"/>
              <a:ext cx="901588" cy="3619525"/>
              <a:chOff x="6972411" y="1959471"/>
              <a:chExt cx="901588" cy="3619525"/>
            </a:xfrm>
          </p:grpSpPr>
          <p:sp>
            <p:nvSpPr>
              <p:cNvPr id="15" name="Oval 14"/>
              <p:cNvSpPr/>
              <p:nvPr/>
            </p:nvSpPr>
            <p:spPr>
              <a:xfrm>
                <a:off x="7095459" y="2416805"/>
                <a:ext cx="137160" cy="137160"/>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44" name="Oval 43"/>
              <p:cNvSpPr/>
              <p:nvPr/>
            </p:nvSpPr>
            <p:spPr>
              <a:xfrm>
                <a:off x="7523133" y="2112191"/>
                <a:ext cx="137160" cy="137160"/>
              </a:xfrm>
              <a:prstGeom prst="ellipse">
                <a:avLst/>
              </a:prstGeom>
              <a:solidFill>
                <a:schemeClr val="accent2"/>
              </a:solidFill>
              <a:ln w="25400" cap="flat">
                <a:solidFill>
                  <a:schemeClr val="accent2"/>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cxnSp>
            <p:nvCxnSpPr>
              <p:cNvPr id="34" name="Straight Arrow Connector 33"/>
              <p:cNvCxnSpPr/>
              <p:nvPr/>
            </p:nvCxnSpPr>
            <p:spPr>
              <a:xfrm flipV="1">
                <a:off x="7188528" y="2209830"/>
                <a:ext cx="371301" cy="268774"/>
              </a:xfrm>
              <a:prstGeom prst="straightConnector1">
                <a:avLst/>
              </a:prstGeom>
              <a:noFill/>
              <a:ln w="25400" cap="flat">
                <a:solidFill>
                  <a:srgbClr val="4F81BD"/>
                </a:solidFill>
                <a:prstDash val="solid"/>
                <a:bevel/>
                <a:tailEnd type="triangle"/>
              </a:ln>
              <a:effectLst/>
            </p:spPr>
            <p:style>
              <a:lnRef idx="0">
                <a:scrgbClr r="0" g="0" b="0"/>
              </a:lnRef>
              <a:fillRef idx="0">
                <a:scrgbClr r="0" g="0" b="0"/>
              </a:fillRef>
              <a:effectRef idx="0">
                <a:scrgbClr r="0" g="0" b="0"/>
              </a:effectRef>
              <a:fontRef idx="none"/>
            </p:style>
          </p:cxnSp>
          <p:sp>
            <p:nvSpPr>
              <p:cNvPr id="94" name="Oval 93"/>
              <p:cNvSpPr/>
              <p:nvPr/>
            </p:nvSpPr>
            <p:spPr>
              <a:xfrm>
                <a:off x="7117047" y="4522644"/>
                <a:ext cx="137160" cy="137160"/>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03" name="Oval 102"/>
              <p:cNvSpPr/>
              <p:nvPr/>
            </p:nvSpPr>
            <p:spPr>
              <a:xfrm>
                <a:off x="7325649" y="5113590"/>
                <a:ext cx="137160" cy="137160"/>
              </a:xfrm>
              <a:prstGeom prst="ellipse">
                <a:avLst/>
              </a:prstGeom>
              <a:solidFill>
                <a:schemeClr val="accent2"/>
              </a:solidFill>
              <a:ln w="25400" cap="flat">
                <a:solidFill>
                  <a:schemeClr val="accent2"/>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cxnSp>
            <p:nvCxnSpPr>
              <p:cNvPr id="104" name="Straight Arrow Connector 103"/>
              <p:cNvCxnSpPr/>
              <p:nvPr/>
            </p:nvCxnSpPr>
            <p:spPr>
              <a:xfrm>
                <a:off x="7203227" y="4624436"/>
                <a:ext cx="184113" cy="529147"/>
              </a:xfrm>
              <a:prstGeom prst="straightConnector1">
                <a:avLst/>
              </a:prstGeom>
              <a:noFill/>
              <a:ln w="25400" cap="flat">
                <a:solidFill>
                  <a:srgbClr val="4F81BD"/>
                </a:solidFill>
                <a:prstDash val="solid"/>
                <a:bevel/>
                <a:tailEnd type="triangle"/>
              </a:ln>
              <a:effectLst/>
            </p:spPr>
            <p:style>
              <a:lnRef idx="0">
                <a:scrgbClr r="0" g="0" b="0"/>
              </a:lnRef>
              <a:fillRef idx="0">
                <a:scrgbClr r="0" g="0" b="0"/>
              </a:fillRef>
              <a:effectRef idx="0">
                <a:scrgbClr r="0" g="0" b="0"/>
              </a:effectRef>
              <a:fontRef idx="none"/>
            </p:style>
          </p:cxnSp>
          <p:sp>
            <p:nvSpPr>
              <p:cNvPr id="72" name="Rectangle 71"/>
              <p:cNvSpPr/>
              <p:nvPr/>
            </p:nvSpPr>
            <p:spPr>
              <a:xfrm>
                <a:off x="6972411" y="1959471"/>
                <a:ext cx="901588" cy="3619525"/>
              </a:xfrm>
              <a:prstGeom prst="rect">
                <a:avLst/>
              </a:prstGeom>
              <a:noFill/>
              <a:ln w="50800" cap="flat">
                <a:solidFill>
                  <a:schemeClr val="accent6"/>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grpSp>
        <p:sp>
          <p:nvSpPr>
            <p:cNvPr id="31" name="TextBox 30"/>
            <p:cNvSpPr txBox="1"/>
            <p:nvPr/>
          </p:nvSpPr>
          <p:spPr>
            <a:xfrm>
              <a:off x="2949500" y="5791769"/>
              <a:ext cx="2087841" cy="6463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Helvetica"/>
                </a:rPr>
                <a:t>Same destinations</a:t>
              </a:r>
              <a:br>
                <a:rPr kumimoji="0" lang="en-US" sz="1800" b="0" i="0" u="none" strike="noStrike" cap="none" spc="0" normalizeH="0" baseline="0" dirty="0" smtClean="0">
                  <a:ln>
                    <a:noFill/>
                  </a:ln>
                  <a:solidFill>
                    <a:srgbClr val="000000"/>
                  </a:solidFill>
                  <a:effectLst/>
                  <a:uFillTx/>
                  <a:latin typeface="+mj-lt"/>
                  <a:ea typeface="+mj-ea"/>
                  <a:cs typeface="+mj-cs"/>
                  <a:sym typeface="Helvetica"/>
                </a:rPr>
              </a:br>
              <a:r>
                <a:rPr kumimoji="0" lang="en-US" sz="1800" b="0" i="0" u="none" strike="noStrike" cap="none" spc="0" normalizeH="0" baseline="0" dirty="0" smtClean="0">
                  <a:ln>
                    <a:noFill/>
                  </a:ln>
                  <a:solidFill>
                    <a:srgbClr val="000000"/>
                  </a:solidFill>
                  <a:effectLst/>
                  <a:uFillTx/>
                  <a:latin typeface="+mj-lt"/>
                  <a:ea typeface="+mj-ea"/>
                  <a:cs typeface="+mj-cs"/>
                  <a:sym typeface="Helvetica"/>
                </a:rPr>
                <a:t>Different ordering</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81" name="TextBox 80"/>
            <p:cNvSpPr txBox="1"/>
            <p:nvPr/>
          </p:nvSpPr>
          <p:spPr>
            <a:xfrm>
              <a:off x="5708393" y="5837386"/>
              <a:ext cx="1453305" cy="6463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smtClean="0">
                  <a:ln>
                    <a:noFill/>
                  </a:ln>
                  <a:solidFill>
                    <a:srgbClr val="000000"/>
                  </a:solidFill>
                  <a:effectLst/>
                  <a:uFillTx/>
                  <a:latin typeface="+mj-lt"/>
                  <a:ea typeface="+mj-ea"/>
                  <a:cs typeface="+mj-cs"/>
                  <a:sym typeface="Helvetica"/>
                </a:rPr>
                <a:t>Different </a:t>
              </a:r>
              <a:br>
                <a:rPr kumimoji="0" lang="en-US" sz="1800" b="0" i="0" u="none" strike="noStrike" cap="none" spc="0" normalizeH="0" baseline="0" smtClean="0">
                  <a:ln>
                    <a:noFill/>
                  </a:ln>
                  <a:solidFill>
                    <a:srgbClr val="000000"/>
                  </a:solidFill>
                  <a:effectLst/>
                  <a:uFillTx/>
                  <a:latin typeface="+mj-lt"/>
                  <a:ea typeface="+mj-ea"/>
                  <a:cs typeface="+mj-cs"/>
                  <a:sym typeface="Helvetica"/>
                </a:rPr>
              </a:br>
              <a:r>
                <a:rPr kumimoji="0" lang="en-US" sz="1800" b="0" i="0" u="none" strike="noStrike" cap="none" spc="0" normalizeH="0" baseline="0" smtClean="0">
                  <a:ln>
                    <a:noFill/>
                  </a:ln>
                  <a:solidFill>
                    <a:srgbClr val="000000"/>
                  </a:solidFill>
                  <a:effectLst/>
                  <a:uFillTx/>
                  <a:latin typeface="+mj-lt"/>
                  <a:ea typeface="+mj-ea"/>
                  <a:cs typeface="+mj-cs"/>
                  <a:sym typeface="Helvetica"/>
                </a:rPr>
                <a:t>destinations</a:t>
              </a: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grpSp>
      <p:sp>
        <p:nvSpPr>
          <p:cNvPr id="47" name="Slide Number Placeholder 1"/>
          <p:cNvSpPr>
            <a:spLocks noGrp="1"/>
          </p:cNvSpPr>
          <p:nvPr>
            <p:ph type="sldNum" sz="quarter" idx="2"/>
          </p:nvPr>
        </p:nvSpPr>
        <p:spPr>
          <a:xfrm>
            <a:off x="6900336" y="6354247"/>
            <a:ext cx="2133600" cy="369328"/>
          </a:xfrm>
        </p:spPr>
        <p:txBody>
          <a:bodyPr/>
          <a:lstStyle/>
          <a:p>
            <a:pPr lvl="0"/>
            <a:r>
              <a:rPr lang="en-US" dirty="0" smtClean="0"/>
              <a:t>35</a:t>
            </a:r>
            <a:endParaRPr lang="en-US" dirty="0"/>
          </a:p>
        </p:txBody>
      </p:sp>
    </p:spTree>
    <p:extLst>
      <p:ext uri="{BB962C8B-B14F-4D97-AF65-F5344CB8AC3E}">
        <p14:creationId xmlns:p14="http://schemas.microsoft.com/office/powerpoint/2010/main" val="1848113753"/>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on Debugging</a:t>
            </a:r>
            <a:endParaRPr lang="en-US" dirty="0"/>
          </a:p>
        </p:txBody>
      </p:sp>
      <p:sp>
        <p:nvSpPr>
          <p:cNvPr id="3" name="Text Placeholder 2"/>
          <p:cNvSpPr>
            <a:spLocks noGrp="1"/>
          </p:cNvSpPr>
          <p:nvPr>
            <p:ph type="body" idx="1"/>
          </p:nvPr>
        </p:nvSpPr>
        <p:spPr/>
        <p:txBody>
          <a:bodyPr/>
          <a:lstStyle/>
          <a:p>
            <a:r>
              <a:rPr lang="en-US" dirty="0" smtClean="0"/>
              <a:t>Case Study: A non-deterministic bug in Diablo/HYPRE</a:t>
            </a:r>
          </a:p>
          <a:p>
            <a:r>
              <a:rPr lang="en-US" dirty="0" smtClean="0"/>
              <a:t>Application hung several hours in, in approximately 1/50 runs</a:t>
            </a:r>
          </a:p>
          <a:p>
            <a:r>
              <a:rPr lang="en-US" dirty="0" smtClean="0"/>
              <a:t>Cost of debugging effort:</a:t>
            </a:r>
          </a:p>
          <a:p>
            <a:pPr lvl="1">
              <a:buClr>
                <a:schemeClr val="tx1"/>
              </a:buClr>
            </a:pPr>
            <a:r>
              <a:rPr lang="en-US" b="1" dirty="0" smtClean="0">
                <a:solidFill>
                  <a:schemeClr val="tx1"/>
                </a:solidFill>
              </a:rPr>
              <a:t>18 months</a:t>
            </a:r>
          </a:p>
          <a:p>
            <a:pPr lvl="1">
              <a:buClr>
                <a:schemeClr val="tx1"/>
              </a:buClr>
            </a:pPr>
            <a:r>
              <a:rPr lang="en-US" b="1" dirty="0" smtClean="0">
                <a:solidFill>
                  <a:schemeClr val="tx1"/>
                </a:solidFill>
              </a:rPr>
              <a:t>9560 node-hours</a:t>
            </a:r>
          </a:p>
        </p:txBody>
      </p:sp>
      <p:sp>
        <p:nvSpPr>
          <p:cNvPr id="5" name="TextBox 4"/>
          <p:cNvSpPr txBox="1"/>
          <p:nvPr/>
        </p:nvSpPr>
        <p:spPr>
          <a:xfrm>
            <a:off x="94129" y="6027007"/>
            <a:ext cx="7409330" cy="83099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l" rtl="0" latinLnBrk="1" hangingPunct="0"/>
            <a:r>
              <a:rPr lang="en-US" sz="1200" dirty="0" err="1"/>
              <a:t>Kento</a:t>
            </a:r>
            <a:r>
              <a:rPr lang="en-US" sz="1200" dirty="0"/>
              <a:t> Sato, Dong H. </a:t>
            </a:r>
            <a:r>
              <a:rPr lang="en-US" sz="1200" dirty="0" err="1"/>
              <a:t>Ahn</a:t>
            </a:r>
            <a:r>
              <a:rPr lang="en-US" sz="1200" dirty="0"/>
              <a:t>, Ignacio Laguna, Gregory L. Lee, Martin Schulz and Christopher M. </a:t>
            </a:r>
            <a:r>
              <a:rPr lang="en-US" sz="1200" dirty="0" err="1"/>
              <a:t>Chambreau</a:t>
            </a:r>
            <a:r>
              <a:rPr lang="en-US" sz="1200" dirty="0"/>
              <a:t>, “Noise Injection Techniques for Reproducing Subtle and Unintended Message Races”, Proceedings of the 20th ACM SIGPLAN Symposium on Principles and Practice of Parallel Programming (PPoPP17), Austin, USA, Feb, 2017. </a:t>
            </a:r>
            <a:endParaRPr kumimoji="0" lang="en-US" sz="1200" b="0" i="0" u="none" strike="noStrike" cap="none" spc="0" normalizeH="0" baseline="0" dirty="0">
              <a:ln>
                <a:noFill/>
              </a:ln>
              <a:solidFill>
                <a:srgbClr val="000000"/>
              </a:solidFill>
              <a:effectLst/>
              <a:uFillTx/>
              <a:sym typeface="Helvetica"/>
            </a:endParaRPr>
          </a:p>
        </p:txBody>
      </p:sp>
      <p:sp>
        <p:nvSpPr>
          <p:cNvPr id="8" name="Slide Number Placeholder 1"/>
          <p:cNvSpPr>
            <a:spLocks noGrp="1"/>
          </p:cNvSpPr>
          <p:nvPr>
            <p:ph type="sldNum" sz="quarter" idx="2"/>
          </p:nvPr>
        </p:nvSpPr>
        <p:spPr>
          <a:xfrm>
            <a:off x="6900336" y="6354247"/>
            <a:ext cx="2133600" cy="369328"/>
          </a:xfrm>
        </p:spPr>
        <p:txBody>
          <a:bodyPr/>
          <a:lstStyle/>
          <a:p>
            <a:pPr lvl="0"/>
            <a:r>
              <a:rPr lang="en-US" dirty="0" smtClean="0"/>
              <a:t>36</a:t>
            </a:r>
            <a:endParaRPr lang="en-US" dirty="0"/>
          </a:p>
        </p:txBody>
      </p:sp>
    </p:spTree>
    <p:extLst>
      <p:ext uri="{BB962C8B-B14F-4D97-AF65-F5344CB8AC3E}">
        <p14:creationId xmlns:p14="http://schemas.microsoft.com/office/powerpoint/2010/main" val="734294452"/>
      </p:ext>
    </p:ext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on Debugging</a:t>
            </a:r>
            <a:endParaRPr lang="en-US" dirty="0"/>
          </a:p>
        </p:txBody>
      </p:sp>
      <p:sp>
        <p:nvSpPr>
          <p:cNvPr id="3" name="Text Placeholder 2"/>
          <p:cNvSpPr>
            <a:spLocks noGrp="1"/>
          </p:cNvSpPr>
          <p:nvPr>
            <p:ph type="body" idx="1"/>
          </p:nvPr>
        </p:nvSpPr>
        <p:spPr/>
        <p:txBody>
          <a:bodyPr/>
          <a:lstStyle/>
          <a:p>
            <a:r>
              <a:rPr lang="en-US" dirty="0" smtClean="0"/>
              <a:t>Case Study: A non-deterministic bug in Diablo/HYPRE</a:t>
            </a:r>
          </a:p>
          <a:p>
            <a:r>
              <a:rPr lang="en-US" dirty="0" smtClean="0"/>
              <a:t>Application hung several hours in, in approximately 1/50 runs</a:t>
            </a:r>
          </a:p>
          <a:p>
            <a:r>
              <a:rPr lang="en-US" dirty="0" smtClean="0"/>
              <a:t>Cost of debugging effort:</a:t>
            </a:r>
          </a:p>
          <a:p>
            <a:pPr lvl="1">
              <a:buClr>
                <a:schemeClr val="tx1"/>
              </a:buClr>
            </a:pPr>
            <a:r>
              <a:rPr lang="en-US" b="1" dirty="0" smtClean="0">
                <a:solidFill>
                  <a:schemeClr val="tx1"/>
                </a:solidFill>
              </a:rPr>
              <a:t>18 months</a:t>
            </a:r>
          </a:p>
          <a:p>
            <a:pPr lvl="1">
              <a:buClr>
                <a:schemeClr val="tx1"/>
              </a:buClr>
            </a:pPr>
            <a:r>
              <a:rPr lang="en-US" b="1" dirty="0" smtClean="0">
                <a:solidFill>
                  <a:schemeClr val="tx1"/>
                </a:solidFill>
              </a:rPr>
              <a:t>9560 node-hours</a:t>
            </a:r>
          </a:p>
          <a:p>
            <a:r>
              <a:rPr lang="en-US" dirty="0" smtClean="0"/>
              <a:t>Bug not solved until a record-and-replay tool was deployed</a:t>
            </a:r>
          </a:p>
          <a:p>
            <a:pPr lvl="1"/>
            <a:r>
              <a:rPr lang="en-US" dirty="0" smtClean="0"/>
              <a:t>Bug was due to unintended message race that the tool</a:t>
            </a:r>
            <a:br>
              <a:rPr lang="en-US" dirty="0" smtClean="0"/>
            </a:br>
            <a:r>
              <a:rPr lang="en-US" dirty="0" smtClean="0"/>
              <a:t>was able to record and replay deterministically</a:t>
            </a:r>
          </a:p>
        </p:txBody>
      </p:sp>
      <p:sp>
        <p:nvSpPr>
          <p:cNvPr id="5" name="TextBox 4"/>
          <p:cNvSpPr txBox="1"/>
          <p:nvPr/>
        </p:nvSpPr>
        <p:spPr>
          <a:xfrm>
            <a:off x="94129" y="6027007"/>
            <a:ext cx="7409330" cy="83099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l" rtl="0" latinLnBrk="1" hangingPunct="0"/>
            <a:r>
              <a:rPr lang="en-US" sz="1200" dirty="0" err="1"/>
              <a:t>Kento</a:t>
            </a:r>
            <a:r>
              <a:rPr lang="en-US" sz="1200" dirty="0"/>
              <a:t> Sato, Dong H. </a:t>
            </a:r>
            <a:r>
              <a:rPr lang="en-US" sz="1200" dirty="0" err="1"/>
              <a:t>Ahn</a:t>
            </a:r>
            <a:r>
              <a:rPr lang="en-US" sz="1200" dirty="0"/>
              <a:t>, Ignacio Laguna, Gregory L. Lee, Martin Schulz and Christopher M. </a:t>
            </a:r>
            <a:r>
              <a:rPr lang="en-US" sz="1200" dirty="0" err="1"/>
              <a:t>Chambreau</a:t>
            </a:r>
            <a:r>
              <a:rPr lang="en-US" sz="1200" dirty="0"/>
              <a:t>, “Noise Injection Techniques for Reproducing Subtle and Unintended Message Races”, Proceedings of the 20th ACM SIGPLAN Symposium on Principles and Practice of Parallel Programming (PPoPP17), Austin, USA, Feb, 2017. </a:t>
            </a:r>
            <a:endParaRPr kumimoji="0" lang="en-US" sz="1200" b="0" i="0" u="none" strike="noStrike" cap="none" spc="0" normalizeH="0" baseline="0" dirty="0">
              <a:ln>
                <a:noFill/>
              </a:ln>
              <a:solidFill>
                <a:srgbClr val="000000"/>
              </a:solidFill>
              <a:effectLst/>
              <a:uFillTx/>
              <a:sym typeface="Helvetica"/>
            </a:endParaRPr>
          </a:p>
        </p:txBody>
      </p:sp>
      <p:sp>
        <p:nvSpPr>
          <p:cNvPr id="8" name="Slide Number Placeholder 1"/>
          <p:cNvSpPr>
            <a:spLocks noGrp="1"/>
          </p:cNvSpPr>
          <p:nvPr>
            <p:ph type="sldNum" sz="quarter" idx="2"/>
          </p:nvPr>
        </p:nvSpPr>
        <p:spPr>
          <a:xfrm>
            <a:off x="6900336" y="6354247"/>
            <a:ext cx="2133600" cy="369328"/>
          </a:xfrm>
        </p:spPr>
        <p:txBody>
          <a:bodyPr/>
          <a:lstStyle/>
          <a:p>
            <a:pPr lvl="0"/>
            <a:r>
              <a:rPr lang="en-US" dirty="0" smtClean="0"/>
              <a:t>37</a:t>
            </a:r>
            <a:endParaRPr lang="en-US" dirty="0"/>
          </a:p>
        </p:txBody>
      </p:sp>
    </p:spTree>
    <p:extLst>
      <p:ext uri="{BB962C8B-B14F-4D97-AF65-F5344CB8AC3E}">
        <p14:creationId xmlns:p14="http://schemas.microsoft.com/office/powerpoint/2010/main" val="2128949008"/>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39644" y="914394"/>
            <a:ext cx="8160140" cy="5943606"/>
            <a:chOff x="839644" y="914394"/>
            <a:chExt cx="8160140" cy="5943606"/>
          </a:xfrm>
        </p:grpSpPr>
        <p:grpSp>
          <p:nvGrpSpPr>
            <p:cNvPr id="53" name="Group 52"/>
            <p:cNvGrpSpPr/>
            <p:nvPr/>
          </p:nvGrpSpPr>
          <p:grpSpPr>
            <a:xfrm>
              <a:off x="839644" y="914394"/>
              <a:ext cx="7441563" cy="1285267"/>
              <a:chOff x="81451" y="1828800"/>
              <a:chExt cx="7441563" cy="1285267"/>
            </a:xfrm>
          </p:grpSpPr>
          <p:grpSp>
            <p:nvGrpSpPr>
              <p:cNvPr id="50" name="Group 49"/>
              <p:cNvGrpSpPr/>
              <p:nvPr/>
            </p:nvGrpSpPr>
            <p:grpSpPr>
              <a:xfrm>
                <a:off x="1620985" y="1828800"/>
                <a:ext cx="5902029" cy="1255560"/>
                <a:chOff x="383025" y="1954291"/>
                <a:chExt cx="5902029" cy="1255560"/>
              </a:xfrm>
            </p:grpSpPr>
            <p:cxnSp>
              <p:nvCxnSpPr>
                <p:cNvPr id="5" name="Straight Arrow Connector 4"/>
                <p:cNvCxnSpPr/>
                <p:nvPr/>
              </p:nvCxnSpPr>
              <p:spPr>
                <a:xfrm flipV="1">
                  <a:off x="798654" y="2176041"/>
                  <a:ext cx="5486400" cy="0"/>
                </a:xfrm>
                <a:prstGeom prst="straightConnector1">
                  <a:avLst/>
                </a:prstGeom>
                <a:noFill/>
                <a:ln w="25400" cap="flat">
                  <a:solidFill>
                    <a:srgbClr val="4F81BD"/>
                  </a:solidFill>
                  <a:prstDash val="solid"/>
                  <a:bevel/>
                  <a:tailEnd type="triangle"/>
                </a:ln>
                <a:effectLst/>
              </p:spPr>
              <p:style>
                <a:lnRef idx="0">
                  <a:scrgbClr r="0" g="0" b="0"/>
                </a:lnRef>
                <a:fillRef idx="0">
                  <a:scrgbClr r="0" g="0" b="0"/>
                </a:fillRef>
                <a:effectRef idx="0">
                  <a:scrgbClr r="0" g="0" b="0"/>
                </a:effectRef>
                <a:fontRef idx="none"/>
              </p:style>
            </p:cxnSp>
            <p:cxnSp>
              <p:nvCxnSpPr>
                <p:cNvPr id="7" name="Straight Arrow Connector 6"/>
                <p:cNvCxnSpPr/>
                <p:nvPr/>
              </p:nvCxnSpPr>
              <p:spPr>
                <a:xfrm flipV="1">
                  <a:off x="798654" y="3071150"/>
                  <a:ext cx="5486400" cy="0"/>
                </a:xfrm>
                <a:prstGeom prst="straightConnector1">
                  <a:avLst/>
                </a:prstGeom>
                <a:noFill/>
                <a:ln w="25400" cap="flat">
                  <a:solidFill>
                    <a:srgbClr val="4F81BD"/>
                  </a:solidFill>
                  <a:prstDash val="solid"/>
                  <a:bevel/>
                  <a:tailEnd type="triangle"/>
                </a:ln>
                <a:effectLst/>
              </p:spPr>
              <p:style>
                <a:lnRef idx="0">
                  <a:scrgbClr r="0" g="0" b="0"/>
                </a:lnRef>
                <a:fillRef idx="0">
                  <a:scrgbClr r="0" g="0" b="0"/>
                </a:fillRef>
                <a:effectRef idx="0">
                  <a:scrgbClr r="0" g="0" b="0"/>
                </a:effectRef>
                <a:fontRef idx="none"/>
              </p:style>
            </p:cxnSp>
            <p:cxnSp>
              <p:nvCxnSpPr>
                <p:cNvPr id="8" name="Straight Arrow Connector 7"/>
                <p:cNvCxnSpPr/>
                <p:nvPr/>
              </p:nvCxnSpPr>
              <p:spPr>
                <a:xfrm flipV="1">
                  <a:off x="798654" y="2471195"/>
                  <a:ext cx="5486400" cy="0"/>
                </a:xfrm>
                <a:prstGeom prst="straightConnector1">
                  <a:avLst/>
                </a:prstGeom>
                <a:noFill/>
                <a:ln w="25400" cap="flat">
                  <a:solidFill>
                    <a:srgbClr val="4F81BD"/>
                  </a:solidFill>
                  <a:prstDash val="solid"/>
                  <a:bevel/>
                  <a:tailEnd type="triangle"/>
                </a:ln>
                <a:effectLst/>
              </p:spPr>
              <p:style>
                <a:lnRef idx="0">
                  <a:scrgbClr r="0" g="0" b="0"/>
                </a:lnRef>
                <a:fillRef idx="0">
                  <a:scrgbClr r="0" g="0" b="0"/>
                </a:fillRef>
                <a:effectRef idx="0">
                  <a:scrgbClr r="0" g="0" b="0"/>
                </a:effectRef>
                <a:fontRef idx="none"/>
              </p:style>
            </p:cxnSp>
            <p:sp>
              <p:nvSpPr>
                <p:cNvPr id="9" name="TextBox 8"/>
                <p:cNvSpPr txBox="1"/>
                <p:nvPr/>
              </p:nvSpPr>
              <p:spPr>
                <a:xfrm rot="16200000">
                  <a:off x="353557" y="2537750"/>
                  <a:ext cx="428263"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smtClean="0">
                      <a:ln>
                        <a:noFill/>
                      </a:ln>
                      <a:solidFill>
                        <a:srgbClr val="000000"/>
                      </a:solidFill>
                      <a:effectLst/>
                      <a:uFillTx/>
                      <a:latin typeface="+mj-lt"/>
                      <a:ea typeface="+mj-ea"/>
                      <a:cs typeface="+mj-cs"/>
                      <a:sym typeface="Helvetica"/>
                    </a:rPr>
                    <a:t>…</a:t>
                  </a: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0" name="TextBox 9"/>
                <p:cNvSpPr txBox="1"/>
                <p:nvPr/>
              </p:nvSpPr>
              <p:spPr>
                <a:xfrm>
                  <a:off x="457200" y="1954291"/>
                  <a:ext cx="59030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Helvetica"/>
                    </a:rPr>
                    <a:t>P</a:t>
                  </a:r>
                  <a:r>
                    <a:rPr kumimoji="0" lang="en-US" sz="1800" b="0" i="0" u="none" strike="noStrike" cap="none" spc="0" normalizeH="0" baseline="-25000" dirty="0" smtClean="0">
                      <a:ln>
                        <a:noFill/>
                      </a:ln>
                      <a:solidFill>
                        <a:srgbClr val="000000"/>
                      </a:solidFill>
                      <a:effectLst/>
                      <a:uFillTx/>
                      <a:latin typeface="+mj-lt"/>
                      <a:ea typeface="+mj-ea"/>
                      <a:cs typeface="+mj-cs"/>
                      <a:sym typeface="Helvetica"/>
                    </a:rPr>
                    <a:t>0</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11" name="TextBox 10"/>
                <p:cNvSpPr txBox="1"/>
                <p:nvPr/>
              </p:nvSpPr>
              <p:spPr>
                <a:xfrm>
                  <a:off x="457199" y="2286531"/>
                  <a:ext cx="59030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Helvetica"/>
                    </a:rPr>
                    <a:t>P</a:t>
                  </a:r>
                  <a:r>
                    <a:rPr lang="en-US" baseline="-25000" dirty="0">
                      <a:solidFill>
                        <a:srgbClr val="000000"/>
                      </a:solidFill>
                    </a:rPr>
                    <a:t>1</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12" name="TextBox 11"/>
                <p:cNvSpPr txBox="1"/>
                <p:nvPr/>
              </p:nvSpPr>
              <p:spPr>
                <a:xfrm>
                  <a:off x="457198" y="2840523"/>
                  <a:ext cx="59030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Helvetica"/>
                    </a:rPr>
                    <a:t>P</a:t>
                  </a:r>
                  <a:r>
                    <a:rPr lang="en-US" baseline="-25000" dirty="0">
                      <a:solidFill>
                        <a:srgbClr val="000000"/>
                      </a:solidFill>
                    </a:rPr>
                    <a:t>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13" name="Oval 12"/>
                <p:cNvSpPr/>
                <p:nvPr/>
              </p:nvSpPr>
              <p:spPr>
                <a:xfrm>
                  <a:off x="1251803" y="2106931"/>
                  <a:ext cx="137160" cy="137160"/>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4" name="Oval 13"/>
                <p:cNvSpPr/>
                <p:nvPr/>
              </p:nvSpPr>
              <p:spPr>
                <a:xfrm>
                  <a:off x="1839101" y="3002570"/>
                  <a:ext cx="137160" cy="137160"/>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5" name="Oval 14"/>
                <p:cNvSpPr/>
                <p:nvPr/>
              </p:nvSpPr>
              <p:spPr>
                <a:xfrm>
                  <a:off x="2448701" y="2411624"/>
                  <a:ext cx="137160" cy="137160"/>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6" name="Oval 15"/>
                <p:cNvSpPr/>
                <p:nvPr/>
              </p:nvSpPr>
              <p:spPr>
                <a:xfrm>
                  <a:off x="3133323" y="3002570"/>
                  <a:ext cx="137160" cy="137160"/>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7" name="Oval 16"/>
                <p:cNvSpPr/>
                <p:nvPr/>
              </p:nvSpPr>
              <p:spPr>
                <a:xfrm>
                  <a:off x="3699848" y="2106931"/>
                  <a:ext cx="137160" cy="137160"/>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8" name="Oval 17"/>
                <p:cNvSpPr/>
                <p:nvPr/>
              </p:nvSpPr>
              <p:spPr>
                <a:xfrm>
                  <a:off x="4992451" y="2106931"/>
                  <a:ext cx="137160" cy="137160"/>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9" name="Oval 18"/>
                <p:cNvSpPr/>
                <p:nvPr/>
              </p:nvSpPr>
              <p:spPr>
                <a:xfrm>
                  <a:off x="5067580" y="2406138"/>
                  <a:ext cx="137160" cy="137160"/>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41" name="Oval 40"/>
                <p:cNvSpPr/>
                <p:nvPr/>
              </p:nvSpPr>
              <p:spPr>
                <a:xfrm>
                  <a:off x="1554597" y="2406138"/>
                  <a:ext cx="137160" cy="137160"/>
                </a:xfrm>
                <a:prstGeom prst="ellipse">
                  <a:avLst/>
                </a:prstGeom>
                <a:solidFill>
                  <a:schemeClr val="accent2"/>
                </a:solidFill>
                <a:ln w="25400" cap="flat">
                  <a:solidFill>
                    <a:schemeClr val="accent2"/>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cxnSp>
              <p:nvCxnSpPr>
                <p:cNvPr id="36" name="Straight Arrow Connector 35"/>
                <p:cNvCxnSpPr/>
                <p:nvPr/>
              </p:nvCxnSpPr>
              <p:spPr>
                <a:xfrm>
                  <a:off x="1359116" y="2197226"/>
                  <a:ext cx="254276" cy="268615"/>
                </a:xfrm>
                <a:prstGeom prst="straightConnector1">
                  <a:avLst/>
                </a:prstGeom>
                <a:noFill/>
                <a:ln w="25400" cap="flat">
                  <a:solidFill>
                    <a:srgbClr val="4F81BD"/>
                  </a:solidFill>
                  <a:prstDash val="solid"/>
                  <a:bevel/>
                  <a:tailEnd type="triangle"/>
                </a:ln>
                <a:effectLst/>
              </p:spPr>
              <p:style>
                <a:lnRef idx="0">
                  <a:scrgbClr r="0" g="0" b="0"/>
                </a:lnRef>
                <a:fillRef idx="0">
                  <a:scrgbClr r="0" g="0" b="0"/>
                </a:fillRef>
                <a:effectRef idx="0">
                  <a:scrgbClr r="0" g="0" b="0"/>
                </a:effectRef>
                <a:fontRef idx="none"/>
              </p:style>
            </p:cxnSp>
            <p:sp>
              <p:nvSpPr>
                <p:cNvPr id="43" name="Oval 42"/>
                <p:cNvSpPr/>
                <p:nvPr/>
              </p:nvSpPr>
              <p:spPr>
                <a:xfrm>
                  <a:off x="2020003" y="2408738"/>
                  <a:ext cx="137160" cy="137160"/>
                </a:xfrm>
                <a:prstGeom prst="ellipse">
                  <a:avLst/>
                </a:prstGeom>
                <a:solidFill>
                  <a:schemeClr val="accent2"/>
                </a:solidFill>
                <a:ln w="25400" cap="flat">
                  <a:solidFill>
                    <a:schemeClr val="accent2"/>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cxnSp>
              <p:nvCxnSpPr>
                <p:cNvPr id="39" name="Straight Arrow Connector 38"/>
                <p:cNvCxnSpPr/>
                <p:nvPr/>
              </p:nvCxnSpPr>
              <p:spPr>
                <a:xfrm flipV="1">
                  <a:off x="1923155" y="2511971"/>
                  <a:ext cx="146662" cy="542371"/>
                </a:xfrm>
                <a:prstGeom prst="straightConnector1">
                  <a:avLst/>
                </a:prstGeom>
                <a:noFill/>
                <a:ln w="25400" cap="flat">
                  <a:solidFill>
                    <a:srgbClr val="4F81BD"/>
                  </a:solidFill>
                  <a:prstDash val="solid"/>
                  <a:bevel/>
                  <a:tailEnd type="triangle"/>
                </a:ln>
                <a:effectLst/>
              </p:spPr>
              <p:style>
                <a:lnRef idx="0">
                  <a:scrgbClr r="0" g="0" b="0"/>
                </a:lnRef>
                <a:fillRef idx="0">
                  <a:scrgbClr r="0" g="0" b="0"/>
                </a:fillRef>
                <a:effectRef idx="0">
                  <a:scrgbClr r="0" g="0" b="0"/>
                </a:effectRef>
                <a:fontRef idx="none"/>
              </p:style>
            </p:cxnSp>
            <p:sp>
              <p:nvSpPr>
                <p:cNvPr id="44" name="Oval 43"/>
                <p:cNvSpPr/>
                <p:nvPr/>
              </p:nvSpPr>
              <p:spPr>
                <a:xfrm>
                  <a:off x="2876375" y="2107010"/>
                  <a:ext cx="137160" cy="137160"/>
                </a:xfrm>
                <a:prstGeom prst="ellipse">
                  <a:avLst/>
                </a:prstGeom>
                <a:solidFill>
                  <a:schemeClr val="accent2"/>
                </a:solidFill>
                <a:ln w="25400" cap="flat">
                  <a:solidFill>
                    <a:schemeClr val="accent2"/>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cxnSp>
              <p:nvCxnSpPr>
                <p:cNvPr id="34" name="Straight Arrow Connector 33"/>
                <p:cNvCxnSpPr/>
                <p:nvPr/>
              </p:nvCxnSpPr>
              <p:spPr>
                <a:xfrm flipV="1">
                  <a:off x="2541770" y="2204649"/>
                  <a:ext cx="371301" cy="268774"/>
                </a:xfrm>
                <a:prstGeom prst="straightConnector1">
                  <a:avLst/>
                </a:prstGeom>
                <a:noFill/>
                <a:ln w="25400" cap="flat">
                  <a:solidFill>
                    <a:srgbClr val="4F81BD"/>
                  </a:solidFill>
                  <a:prstDash val="solid"/>
                  <a:bevel/>
                  <a:tailEnd type="triangle"/>
                </a:ln>
                <a:effectLst/>
              </p:spPr>
              <p:style>
                <a:lnRef idx="0">
                  <a:scrgbClr r="0" g="0" b="0"/>
                </a:lnRef>
                <a:fillRef idx="0">
                  <a:scrgbClr r="0" g="0" b="0"/>
                </a:fillRef>
                <a:effectRef idx="0">
                  <a:scrgbClr r="0" g="0" b="0"/>
                </a:effectRef>
                <a:fontRef idx="none"/>
              </p:style>
            </p:cxnSp>
            <p:sp>
              <p:nvSpPr>
                <p:cNvPr id="45" name="Oval 44"/>
                <p:cNvSpPr/>
                <p:nvPr/>
              </p:nvSpPr>
              <p:spPr>
                <a:xfrm>
                  <a:off x="3474548" y="2106931"/>
                  <a:ext cx="137160" cy="137160"/>
                </a:xfrm>
                <a:prstGeom prst="ellipse">
                  <a:avLst/>
                </a:prstGeom>
                <a:solidFill>
                  <a:schemeClr val="accent2"/>
                </a:solidFill>
                <a:ln w="25400" cap="flat">
                  <a:solidFill>
                    <a:schemeClr val="accent2"/>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cxnSp>
              <p:nvCxnSpPr>
                <p:cNvPr id="32" name="Straight Arrow Connector 31"/>
                <p:cNvCxnSpPr/>
                <p:nvPr/>
              </p:nvCxnSpPr>
              <p:spPr>
                <a:xfrm flipV="1">
                  <a:off x="3229885" y="2196398"/>
                  <a:ext cx="293754" cy="841825"/>
                </a:xfrm>
                <a:prstGeom prst="straightConnector1">
                  <a:avLst/>
                </a:prstGeom>
                <a:noFill/>
                <a:ln w="25400" cap="flat">
                  <a:solidFill>
                    <a:srgbClr val="4F81BD"/>
                  </a:solidFill>
                  <a:prstDash val="solid"/>
                  <a:bevel/>
                  <a:tailEnd type="triangle"/>
                </a:ln>
                <a:effectLst/>
              </p:spPr>
              <p:style>
                <a:lnRef idx="0">
                  <a:scrgbClr r="0" g="0" b="0"/>
                </a:lnRef>
                <a:fillRef idx="0">
                  <a:scrgbClr r="0" g="0" b="0"/>
                </a:fillRef>
                <a:effectRef idx="0">
                  <a:scrgbClr r="0" g="0" b="0"/>
                </a:effectRef>
                <a:fontRef idx="none"/>
              </p:style>
            </p:cxnSp>
            <p:sp>
              <p:nvSpPr>
                <p:cNvPr id="47" name="Oval 46"/>
                <p:cNvSpPr/>
                <p:nvPr/>
              </p:nvSpPr>
              <p:spPr>
                <a:xfrm>
                  <a:off x="4213291" y="3004562"/>
                  <a:ext cx="137160" cy="137160"/>
                </a:xfrm>
                <a:prstGeom prst="ellipse">
                  <a:avLst/>
                </a:prstGeom>
                <a:solidFill>
                  <a:schemeClr val="accent2"/>
                </a:solidFill>
                <a:ln w="25400" cap="flat">
                  <a:solidFill>
                    <a:schemeClr val="accent2"/>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cxnSp>
              <p:nvCxnSpPr>
                <p:cNvPr id="30" name="Straight Arrow Connector 29"/>
                <p:cNvCxnSpPr/>
                <p:nvPr/>
              </p:nvCxnSpPr>
              <p:spPr>
                <a:xfrm>
                  <a:off x="3791385" y="2188701"/>
                  <a:ext cx="467910" cy="857218"/>
                </a:xfrm>
                <a:prstGeom prst="straightConnector1">
                  <a:avLst/>
                </a:prstGeom>
                <a:noFill/>
                <a:ln w="25400" cap="flat">
                  <a:solidFill>
                    <a:srgbClr val="4F81BD"/>
                  </a:solidFill>
                  <a:prstDash val="solid"/>
                  <a:bevel/>
                  <a:tailEnd type="triangle"/>
                </a:ln>
                <a:effectLst/>
              </p:spPr>
              <p:style>
                <a:lnRef idx="0">
                  <a:scrgbClr r="0" g="0" b="0"/>
                </a:lnRef>
                <a:fillRef idx="0">
                  <a:scrgbClr r="0" g="0" b="0"/>
                </a:fillRef>
                <a:effectRef idx="0">
                  <a:scrgbClr r="0" g="0" b="0"/>
                </a:effectRef>
                <a:fontRef idx="none"/>
              </p:style>
            </p:cxnSp>
            <p:sp>
              <p:nvSpPr>
                <p:cNvPr id="48" name="Oval 47"/>
                <p:cNvSpPr/>
                <p:nvPr/>
              </p:nvSpPr>
              <p:spPr>
                <a:xfrm>
                  <a:off x="5507513" y="3002570"/>
                  <a:ext cx="137160" cy="137160"/>
                </a:xfrm>
                <a:prstGeom prst="ellipse">
                  <a:avLst/>
                </a:prstGeom>
                <a:solidFill>
                  <a:schemeClr val="accent2"/>
                </a:solidFill>
                <a:ln w="25400" cap="flat">
                  <a:solidFill>
                    <a:schemeClr val="accent2"/>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cxnSp>
              <p:nvCxnSpPr>
                <p:cNvPr id="27" name="Straight Arrow Connector 26"/>
                <p:cNvCxnSpPr/>
                <p:nvPr/>
              </p:nvCxnSpPr>
              <p:spPr>
                <a:xfrm>
                  <a:off x="5158736" y="2493865"/>
                  <a:ext cx="396750" cy="547939"/>
                </a:xfrm>
                <a:prstGeom prst="straightConnector1">
                  <a:avLst/>
                </a:prstGeom>
                <a:noFill/>
                <a:ln w="25400" cap="flat">
                  <a:solidFill>
                    <a:srgbClr val="4F81BD"/>
                  </a:solidFill>
                  <a:prstDash val="solid"/>
                  <a:bevel/>
                  <a:tailEnd type="triangle"/>
                </a:ln>
                <a:effectLst/>
              </p:spPr>
              <p:style>
                <a:lnRef idx="0">
                  <a:scrgbClr r="0" g="0" b="0"/>
                </a:lnRef>
                <a:fillRef idx="0">
                  <a:scrgbClr r="0" g="0" b="0"/>
                </a:fillRef>
                <a:effectRef idx="0">
                  <a:scrgbClr r="0" g="0" b="0"/>
                </a:effectRef>
                <a:fontRef idx="none"/>
              </p:style>
            </p:cxnSp>
            <p:sp>
              <p:nvSpPr>
                <p:cNvPr id="49" name="Oval 48"/>
                <p:cNvSpPr/>
                <p:nvPr/>
              </p:nvSpPr>
              <p:spPr>
                <a:xfrm>
                  <a:off x="5505589" y="2406138"/>
                  <a:ext cx="137160" cy="137160"/>
                </a:xfrm>
                <a:prstGeom prst="ellipse">
                  <a:avLst/>
                </a:prstGeom>
                <a:solidFill>
                  <a:schemeClr val="accent2"/>
                </a:solidFill>
                <a:ln w="25400" cap="flat">
                  <a:solidFill>
                    <a:schemeClr val="accent2"/>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cxnSp>
              <p:nvCxnSpPr>
                <p:cNvPr id="28" name="Straight Arrow Connector 27"/>
                <p:cNvCxnSpPr/>
                <p:nvPr/>
              </p:nvCxnSpPr>
              <p:spPr>
                <a:xfrm>
                  <a:off x="5123438" y="2214952"/>
                  <a:ext cx="422757" cy="250889"/>
                </a:xfrm>
                <a:prstGeom prst="straightConnector1">
                  <a:avLst/>
                </a:prstGeom>
                <a:noFill/>
                <a:ln w="25400" cap="flat">
                  <a:solidFill>
                    <a:srgbClr val="4F81BD"/>
                  </a:solidFill>
                  <a:prstDash val="solid"/>
                  <a:bevel/>
                  <a:tailEnd type="triangle"/>
                </a:ln>
                <a:effectLst/>
              </p:spPr>
              <p:style>
                <a:lnRef idx="0">
                  <a:scrgbClr r="0" g="0" b="0"/>
                </a:lnRef>
                <a:fillRef idx="0">
                  <a:scrgbClr r="0" g="0" b="0"/>
                </a:fillRef>
                <a:effectRef idx="0">
                  <a:scrgbClr r="0" g="0" b="0"/>
                </a:effectRef>
                <a:fontRef idx="none"/>
              </p:style>
            </p:cxnSp>
          </p:grpSp>
          <p:sp>
            <p:nvSpPr>
              <p:cNvPr id="51" name="Left Brace 50"/>
              <p:cNvSpPr/>
              <p:nvPr/>
            </p:nvSpPr>
            <p:spPr>
              <a:xfrm>
                <a:off x="1272871" y="1858507"/>
                <a:ext cx="289367" cy="1255560"/>
              </a:xfrm>
              <a:prstGeom prst="leftBrace">
                <a:avLst/>
              </a:prstGeom>
              <a:no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52" name="TextBox 51"/>
              <p:cNvSpPr txBox="1"/>
              <p:nvPr/>
            </p:nvSpPr>
            <p:spPr>
              <a:xfrm>
                <a:off x="81451" y="2161040"/>
                <a:ext cx="1285889" cy="6463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smtClean="0">
                    <a:solidFill>
                      <a:srgbClr val="000000"/>
                    </a:solidFill>
                  </a:rPr>
                  <a:t>Recorded</a:t>
                </a:r>
                <a:br>
                  <a:rPr lang="en-US" dirty="0" smtClean="0">
                    <a:solidFill>
                      <a:srgbClr val="000000"/>
                    </a:solidFill>
                  </a:rPr>
                </a:br>
                <a:r>
                  <a:rPr lang="en-US" dirty="0" smtClean="0">
                    <a:solidFill>
                      <a:srgbClr val="000000"/>
                    </a:solidFill>
                  </a:rPr>
                  <a:t>Execution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cxnSp>
          <p:nvCxnSpPr>
            <p:cNvPr id="55" name="Straight Arrow Connector 54"/>
            <p:cNvCxnSpPr/>
            <p:nvPr/>
          </p:nvCxnSpPr>
          <p:spPr>
            <a:xfrm flipV="1">
              <a:off x="2785082" y="2843410"/>
              <a:ext cx="5486400" cy="0"/>
            </a:xfrm>
            <a:prstGeom prst="straightConnector1">
              <a:avLst/>
            </a:prstGeom>
            <a:noFill/>
            <a:ln w="25400" cap="flat">
              <a:solidFill>
                <a:schemeClr val="accent2"/>
              </a:solidFill>
              <a:prstDash val="solid"/>
              <a:bevel/>
              <a:tailEnd type="triangle"/>
            </a:ln>
            <a:effectLst/>
          </p:spPr>
          <p:style>
            <a:lnRef idx="0">
              <a:scrgbClr r="0" g="0" b="0"/>
            </a:lnRef>
            <a:fillRef idx="0">
              <a:scrgbClr r="0" g="0" b="0"/>
            </a:fillRef>
            <a:effectRef idx="0">
              <a:scrgbClr r="0" g="0" b="0"/>
            </a:effectRef>
            <a:fontRef idx="none"/>
          </p:style>
        </p:cxnSp>
        <p:sp>
          <p:nvSpPr>
            <p:cNvPr id="56" name="Can 55"/>
            <p:cNvSpPr/>
            <p:nvPr/>
          </p:nvSpPr>
          <p:spPr>
            <a:xfrm>
              <a:off x="5242101" y="3505292"/>
              <a:ext cx="640080" cy="640080"/>
            </a:xfrm>
            <a:prstGeom prst="can">
              <a:avLst/>
            </a:prstGeom>
            <a:solidFill>
              <a:schemeClr val="tx2"/>
            </a:solidFill>
            <a:ln w="25400" cap="flat">
              <a:solidFill>
                <a:schemeClr val="tx2"/>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58" name="Rectangle 57"/>
            <p:cNvSpPr/>
            <p:nvPr/>
          </p:nvSpPr>
          <p:spPr>
            <a:xfrm>
              <a:off x="3550750" y="2740395"/>
              <a:ext cx="182880" cy="182880"/>
            </a:xfrm>
            <a:prstGeom prst="rect">
              <a:avLst/>
            </a:prstGeom>
            <a:solidFill>
              <a:schemeClr val="accent2"/>
            </a:solidFill>
            <a:ln w="25400" cap="flat">
              <a:solidFill>
                <a:schemeClr val="accent2"/>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59" name="Rectangle 58"/>
            <p:cNvSpPr/>
            <p:nvPr/>
          </p:nvSpPr>
          <p:spPr>
            <a:xfrm>
              <a:off x="4015401" y="2740395"/>
              <a:ext cx="182880" cy="182880"/>
            </a:xfrm>
            <a:prstGeom prst="rect">
              <a:avLst/>
            </a:prstGeom>
            <a:solidFill>
              <a:schemeClr val="accent2"/>
            </a:solidFill>
            <a:ln w="25400" cap="flat">
              <a:solidFill>
                <a:schemeClr val="accent2"/>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0" name="Rectangle 59"/>
            <p:cNvSpPr/>
            <p:nvPr/>
          </p:nvSpPr>
          <p:spPr>
            <a:xfrm>
              <a:off x="4872528" y="2744372"/>
              <a:ext cx="182880" cy="182880"/>
            </a:xfrm>
            <a:prstGeom prst="rect">
              <a:avLst/>
            </a:prstGeom>
            <a:solidFill>
              <a:schemeClr val="accent2"/>
            </a:solidFill>
            <a:ln w="25400" cap="flat">
              <a:solidFill>
                <a:schemeClr val="accent2"/>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1" name="Rectangle 60"/>
            <p:cNvSpPr/>
            <p:nvPr/>
          </p:nvSpPr>
          <p:spPr>
            <a:xfrm>
              <a:off x="5470701" y="2737496"/>
              <a:ext cx="182880" cy="182880"/>
            </a:xfrm>
            <a:prstGeom prst="rect">
              <a:avLst/>
            </a:prstGeom>
            <a:solidFill>
              <a:schemeClr val="accent2"/>
            </a:solidFill>
            <a:ln w="25400" cap="flat">
              <a:solidFill>
                <a:schemeClr val="accent2"/>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2" name="Rectangle 61"/>
            <p:cNvSpPr/>
            <p:nvPr/>
          </p:nvSpPr>
          <p:spPr>
            <a:xfrm>
              <a:off x="6209444" y="2737496"/>
              <a:ext cx="182880" cy="182880"/>
            </a:xfrm>
            <a:prstGeom prst="rect">
              <a:avLst/>
            </a:prstGeom>
            <a:solidFill>
              <a:schemeClr val="accent2"/>
            </a:solidFill>
            <a:ln w="25400" cap="flat">
              <a:solidFill>
                <a:schemeClr val="accent2"/>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3" name="Rectangle 62"/>
            <p:cNvSpPr/>
            <p:nvPr/>
          </p:nvSpPr>
          <p:spPr>
            <a:xfrm>
              <a:off x="7368759" y="2737496"/>
              <a:ext cx="182880" cy="182880"/>
            </a:xfrm>
            <a:prstGeom prst="rect">
              <a:avLst/>
            </a:prstGeom>
            <a:solidFill>
              <a:schemeClr val="accent2"/>
            </a:solidFill>
            <a:ln w="25400" cap="flat">
              <a:solidFill>
                <a:schemeClr val="accent2"/>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4" name="Rectangle 63"/>
            <p:cNvSpPr/>
            <p:nvPr/>
          </p:nvSpPr>
          <p:spPr>
            <a:xfrm>
              <a:off x="7728680" y="2737496"/>
              <a:ext cx="182880" cy="182880"/>
            </a:xfrm>
            <a:prstGeom prst="rect">
              <a:avLst/>
            </a:prstGeom>
            <a:solidFill>
              <a:schemeClr val="accent2"/>
            </a:solidFill>
            <a:ln w="25400" cap="flat">
              <a:solidFill>
                <a:schemeClr val="accent2"/>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cxnSp>
          <p:nvCxnSpPr>
            <p:cNvPr id="65" name="Straight Arrow Connector 64"/>
            <p:cNvCxnSpPr>
              <a:endCxn id="58" idx="0"/>
            </p:cNvCxnSpPr>
            <p:nvPr/>
          </p:nvCxnSpPr>
          <p:spPr>
            <a:xfrm>
              <a:off x="3618459" y="1509251"/>
              <a:ext cx="23731" cy="1231144"/>
            </a:xfrm>
            <a:prstGeom prst="straightConnector1">
              <a:avLst/>
            </a:prstGeom>
            <a:noFill/>
            <a:ln w="25400" cap="flat">
              <a:solidFill>
                <a:schemeClr val="accent2"/>
              </a:solidFill>
              <a:prstDash val="dash"/>
              <a:bevel/>
              <a:tailEnd type="triangle"/>
            </a:ln>
            <a:effectLst/>
          </p:spPr>
          <p:style>
            <a:lnRef idx="0">
              <a:scrgbClr r="0" g="0" b="0"/>
            </a:lnRef>
            <a:fillRef idx="0">
              <a:scrgbClr r="0" g="0" b="0"/>
            </a:fillRef>
            <a:effectRef idx="0">
              <a:scrgbClr r="0" g="0" b="0"/>
            </a:effectRef>
            <a:fontRef idx="none"/>
          </p:style>
        </p:cxnSp>
        <p:cxnSp>
          <p:nvCxnSpPr>
            <p:cNvPr id="68" name="Straight Arrow Connector 67"/>
            <p:cNvCxnSpPr/>
            <p:nvPr/>
          </p:nvCxnSpPr>
          <p:spPr>
            <a:xfrm>
              <a:off x="4108116" y="1490870"/>
              <a:ext cx="23731" cy="1231144"/>
            </a:xfrm>
            <a:prstGeom prst="straightConnector1">
              <a:avLst/>
            </a:prstGeom>
            <a:noFill/>
            <a:ln w="25400" cap="flat">
              <a:solidFill>
                <a:schemeClr val="accent2"/>
              </a:solidFill>
              <a:prstDash val="dash"/>
              <a:bevel/>
              <a:tailEnd type="triangle"/>
            </a:ln>
            <a:effectLst/>
          </p:spPr>
          <p:style>
            <a:lnRef idx="0">
              <a:scrgbClr r="0" g="0" b="0"/>
            </a:lnRef>
            <a:fillRef idx="0">
              <a:scrgbClr r="0" g="0" b="0"/>
            </a:fillRef>
            <a:effectRef idx="0">
              <a:scrgbClr r="0" g="0" b="0"/>
            </a:effectRef>
            <a:fontRef idx="none"/>
          </p:style>
        </p:cxnSp>
        <p:cxnSp>
          <p:nvCxnSpPr>
            <p:cNvPr id="69" name="Straight Arrow Connector 68"/>
            <p:cNvCxnSpPr>
              <a:endCxn id="60" idx="0"/>
            </p:cNvCxnSpPr>
            <p:nvPr/>
          </p:nvCxnSpPr>
          <p:spPr>
            <a:xfrm>
              <a:off x="4947055" y="1200401"/>
              <a:ext cx="16913" cy="1543971"/>
            </a:xfrm>
            <a:prstGeom prst="straightConnector1">
              <a:avLst/>
            </a:prstGeom>
            <a:noFill/>
            <a:ln w="25400" cap="flat">
              <a:solidFill>
                <a:schemeClr val="accent2"/>
              </a:solidFill>
              <a:prstDash val="dash"/>
              <a:bevel/>
              <a:tailEnd type="triangle"/>
            </a:ln>
            <a:effectLst/>
          </p:spPr>
          <p:style>
            <a:lnRef idx="0">
              <a:scrgbClr r="0" g="0" b="0"/>
            </a:lnRef>
            <a:fillRef idx="0">
              <a:scrgbClr r="0" g="0" b="0"/>
            </a:fillRef>
            <a:effectRef idx="0">
              <a:scrgbClr r="0" g="0" b="0"/>
            </a:effectRef>
            <a:fontRef idx="none"/>
          </p:style>
        </p:cxnSp>
        <p:cxnSp>
          <p:nvCxnSpPr>
            <p:cNvPr id="71" name="Straight Arrow Connector 70"/>
            <p:cNvCxnSpPr>
              <a:endCxn id="61" idx="0"/>
            </p:cNvCxnSpPr>
            <p:nvPr/>
          </p:nvCxnSpPr>
          <p:spPr>
            <a:xfrm>
              <a:off x="5553557" y="1200401"/>
              <a:ext cx="8584" cy="1537095"/>
            </a:xfrm>
            <a:prstGeom prst="straightConnector1">
              <a:avLst/>
            </a:prstGeom>
            <a:noFill/>
            <a:ln w="25400" cap="flat">
              <a:solidFill>
                <a:schemeClr val="accent2"/>
              </a:solidFill>
              <a:prstDash val="dash"/>
              <a:bevel/>
              <a:tailEnd type="triangle"/>
            </a:ln>
            <a:effectLst/>
          </p:spPr>
          <p:style>
            <a:lnRef idx="0">
              <a:scrgbClr r="0" g="0" b="0"/>
            </a:lnRef>
            <a:fillRef idx="0">
              <a:scrgbClr r="0" g="0" b="0"/>
            </a:fillRef>
            <a:effectRef idx="0">
              <a:scrgbClr r="0" g="0" b="0"/>
            </a:effectRef>
            <a:fontRef idx="none"/>
          </p:style>
        </p:cxnSp>
        <p:cxnSp>
          <p:nvCxnSpPr>
            <p:cNvPr id="73" name="Straight Arrow Connector 72"/>
            <p:cNvCxnSpPr>
              <a:endCxn id="62" idx="0"/>
            </p:cNvCxnSpPr>
            <p:nvPr/>
          </p:nvCxnSpPr>
          <p:spPr>
            <a:xfrm>
              <a:off x="6291282" y="2047212"/>
              <a:ext cx="9602" cy="690284"/>
            </a:xfrm>
            <a:prstGeom prst="straightConnector1">
              <a:avLst/>
            </a:prstGeom>
            <a:noFill/>
            <a:ln w="25400" cap="flat">
              <a:solidFill>
                <a:schemeClr val="accent2"/>
              </a:solidFill>
              <a:prstDash val="dash"/>
              <a:bevel/>
              <a:tailEnd type="triangle"/>
            </a:ln>
            <a:effectLst/>
          </p:spPr>
          <p:style>
            <a:lnRef idx="0">
              <a:scrgbClr r="0" g="0" b="0"/>
            </a:lnRef>
            <a:fillRef idx="0">
              <a:scrgbClr r="0" g="0" b="0"/>
            </a:fillRef>
            <a:effectRef idx="0">
              <a:scrgbClr r="0" g="0" b="0"/>
            </a:effectRef>
            <a:fontRef idx="none"/>
          </p:style>
        </p:cxnSp>
        <p:cxnSp>
          <p:nvCxnSpPr>
            <p:cNvPr id="75" name="Straight Arrow Connector 74"/>
            <p:cNvCxnSpPr/>
            <p:nvPr/>
          </p:nvCxnSpPr>
          <p:spPr>
            <a:xfrm flipH="1">
              <a:off x="7446680" y="2090200"/>
              <a:ext cx="110123" cy="653995"/>
            </a:xfrm>
            <a:prstGeom prst="straightConnector1">
              <a:avLst/>
            </a:prstGeom>
            <a:noFill/>
            <a:ln w="25400" cap="flat">
              <a:solidFill>
                <a:schemeClr val="accent2"/>
              </a:solidFill>
              <a:prstDash val="dash"/>
              <a:bevel/>
              <a:tailEnd type="triangle"/>
            </a:ln>
            <a:effectLst/>
          </p:spPr>
          <p:style>
            <a:lnRef idx="0">
              <a:scrgbClr r="0" g="0" b="0"/>
            </a:lnRef>
            <a:fillRef idx="0">
              <a:scrgbClr r="0" g="0" b="0"/>
            </a:fillRef>
            <a:effectRef idx="0">
              <a:scrgbClr r="0" g="0" b="0"/>
            </a:effectRef>
            <a:fontRef idx="none"/>
          </p:style>
        </p:cxnSp>
        <p:cxnSp>
          <p:nvCxnSpPr>
            <p:cNvPr id="77" name="Straight Arrow Connector 76"/>
            <p:cNvCxnSpPr>
              <a:endCxn id="64" idx="0"/>
            </p:cNvCxnSpPr>
            <p:nvPr/>
          </p:nvCxnSpPr>
          <p:spPr>
            <a:xfrm>
              <a:off x="7611865" y="1425075"/>
              <a:ext cx="208255" cy="1312421"/>
            </a:xfrm>
            <a:prstGeom prst="straightConnector1">
              <a:avLst/>
            </a:prstGeom>
            <a:noFill/>
            <a:ln w="25400" cap="flat">
              <a:solidFill>
                <a:schemeClr val="accent2"/>
              </a:solidFill>
              <a:prstDash val="dash"/>
              <a:bevel/>
              <a:tailEnd type="triangle"/>
            </a:ln>
            <a:effectLst/>
          </p:spPr>
          <p:style>
            <a:lnRef idx="0">
              <a:scrgbClr r="0" g="0" b="0"/>
            </a:lnRef>
            <a:fillRef idx="0">
              <a:scrgbClr r="0" g="0" b="0"/>
            </a:fillRef>
            <a:effectRef idx="0">
              <a:scrgbClr r="0" g="0" b="0"/>
            </a:effectRef>
            <a:fontRef idx="none"/>
          </p:style>
        </p:cxnSp>
        <p:sp>
          <p:nvSpPr>
            <p:cNvPr id="3" name="TextBox 2"/>
            <p:cNvSpPr txBox="1"/>
            <p:nvPr/>
          </p:nvSpPr>
          <p:spPr>
            <a:xfrm>
              <a:off x="3247956" y="2268530"/>
              <a:ext cx="5023526" cy="369328"/>
            </a:xfrm>
            <a:prstGeom prst="rect">
              <a:avLst/>
            </a:prstGeom>
            <a:solidFill>
              <a:schemeClr val="bg1"/>
            </a:solidFill>
            <a:ln w="25400" cap="flat">
              <a:solidFill>
                <a:schemeClr val="bg2"/>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smtClean="0">
                  <a:solidFill>
                    <a:srgbClr val="000000"/>
                  </a:solidFill>
                </a:rPr>
                <a:t>Observe and </a:t>
              </a:r>
              <a:r>
                <a:rPr lang="en-US" smtClean="0">
                  <a:solidFill>
                    <a:srgbClr val="000000"/>
                  </a:solidFill>
                </a:rPr>
                <a:t>record message-matching events</a:t>
              </a: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cxnSp>
          <p:nvCxnSpPr>
            <p:cNvPr id="66" name="Straight Arrow Connector 65"/>
            <p:cNvCxnSpPr/>
            <p:nvPr/>
          </p:nvCxnSpPr>
          <p:spPr>
            <a:xfrm>
              <a:off x="3669694" y="2919299"/>
              <a:ext cx="1543349" cy="713118"/>
            </a:xfrm>
            <a:prstGeom prst="straightConnector1">
              <a:avLst/>
            </a:prstGeom>
            <a:noFill/>
            <a:ln w="25400" cap="flat">
              <a:solidFill>
                <a:schemeClr val="accent2"/>
              </a:solidFill>
              <a:prstDash val="solid"/>
              <a:bevel/>
              <a:tailEnd type="triangle"/>
            </a:ln>
            <a:effectLst/>
          </p:spPr>
          <p:style>
            <a:lnRef idx="0">
              <a:scrgbClr r="0" g="0" b="0"/>
            </a:lnRef>
            <a:fillRef idx="0">
              <a:scrgbClr r="0" g="0" b="0"/>
            </a:fillRef>
            <a:effectRef idx="0">
              <a:scrgbClr r="0" g="0" b="0"/>
            </a:effectRef>
            <a:fontRef idx="none"/>
          </p:style>
        </p:cxnSp>
        <p:cxnSp>
          <p:nvCxnSpPr>
            <p:cNvPr id="67" name="Straight Arrow Connector 66"/>
            <p:cNvCxnSpPr/>
            <p:nvPr/>
          </p:nvCxnSpPr>
          <p:spPr>
            <a:xfrm>
              <a:off x="4119981" y="2887457"/>
              <a:ext cx="1146655" cy="657496"/>
            </a:xfrm>
            <a:prstGeom prst="straightConnector1">
              <a:avLst/>
            </a:prstGeom>
            <a:noFill/>
            <a:ln w="25400" cap="flat">
              <a:solidFill>
                <a:schemeClr val="accent2"/>
              </a:solidFill>
              <a:prstDash val="solid"/>
              <a:bevel/>
              <a:tailEnd type="triangle"/>
            </a:ln>
            <a:effectLst/>
          </p:spPr>
          <p:style>
            <a:lnRef idx="0">
              <a:scrgbClr r="0" g="0" b="0"/>
            </a:lnRef>
            <a:fillRef idx="0">
              <a:scrgbClr r="0" g="0" b="0"/>
            </a:fillRef>
            <a:effectRef idx="0">
              <a:scrgbClr r="0" g="0" b="0"/>
            </a:effectRef>
            <a:fontRef idx="none"/>
          </p:style>
        </p:cxnSp>
        <p:cxnSp>
          <p:nvCxnSpPr>
            <p:cNvPr id="70" name="Straight Arrow Connector 69"/>
            <p:cNvCxnSpPr/>
            <p:nvPr/>
          </p:nvCxnSpPr>
          <p:spPr>
            <a:xfrm>
              <a:off x="4984521" y="2907472"/>
              <a:ext cx="405563" cy="586245"/>
            </a:xfrm>
            <a:prstGeom prst="straightConnector1">
              <a:avLst/>
            </a:prstGeom>
            <a:noFill/>
            <a:ln w="25400" cap="flat">
              <a:solidFill>
                <a:schemeClr val="accent2"/>
              </a:solidFill>
              <a:prstDash val="solid"/>
              <a:bevel/>
              <a:tailEnd type="triangle"/>
            </a:ln>
            <a:effectLst/>
          </p:spPr>
          <p:style>
            <a:lnRef idx="0">
              <a:scrgbClr r="0" g="0" b="0"/>
            </a:lnRef>
            <a:fillRef idx="0">
              <a:scrgbClr r="0" g="0" b="0"/>
            </a:fillRef>
            <a:effectRef idx="0">
              <a:scrgbClr r="0" g="0" b="0"/>
            </a:effectRef>
            <a:fontRef idx="none"/>
          </p:style>
        </p:cxnSp>
        <p:cxnSp>
          <p:nvCxnSpPr>
            <p:cNvPr id="72" name="Straight Arrow Connector 71"/>
            <p:cNvCxnSpPr/>
            <p:nvPr/>
          </p:nvCxnSpPr>
          <p:spPr>
            <a:xfrm>
              <a:off x="5552522" y="2910708"/>
              <a:ext cx="9619" cy="583009"/>
            </a:xfrm>
            <a:prstGeom prst="straightConnector1">
              <a:avLst/>
            </a:prstGeom>
            <a:noFill/>
            <a:ln w="25400" cap="flat">
              <a:solidFill>
                <a:schemeClr val="accent2"/>
              </a:solidFill>
              <a:prstDash val="solid"/>
              <a:bevel/>
              <a:tailEnd type="triangle"/>
            </a:ln>
            <a:effectLst/>
          </p:spPr>
          <p:style>
            <a:lnRef idx="0">
              <a:scrgbClr r="0" g="0" b="0"/>
            </a:lnRef>
            <a:fillRef idx="0">
              <a:scrgbClr r="0" g="0" b="0"/>
            </a:fillRef>
            <a:effectRef idx="0">
              <a:scrgbClr r="0" g="0" b="0"/>
            </a:effectRef>
            <a:fontRef idx="none"/>
          </p:style>
        </p:cxnSp>
        <p:cxnSp>
          <p:nvCxnSpPr>
            <p:cNvPr id="74" name="Straight Arrow Connector 73"/>
            <p:cNvCxnSpPr/>
            <p:nvPr/>
          </p:nvCxnSpPr>
          <p:spPr>
            <a:xfrm flipH="1">
              <a:off x="5734018" y="2924700"/>
              <a:ext cx="562065" cy="569017"/>
            </a:xfrm>
            <a:prstGeom prst="straightConnector1">
              <a:avLst/>
            </a:prstGeom>
            <a:noFill/>
            <a:ln w="25400" cap="flat">
              <a:solidFill>
                <a:schemeClr val="accent2"/>
              </a:solidFill>
              <a:prstDash val="solid"/>
              <a:bevel/>
              <a:tailEnd type="triangle"/>
            </a:ln>
            <a:effectLst/>
          </p:spPr>
          <p:style>
            <a:lnRef idx="0">
              <a:scrgbClr r="0" g="0" b="0"/>
            </a:lnRef>
            <a:fillRef idx="0">
              <a:scrgbClr r="0" g="0" b="0"/>
            </a:fillRef>
            <a:effectRef idx="0">
              <a:scrgbClr r="0" g="0" b="0"/>
            </a:effectRef>
            <a:fontRef idx="none"/>
          </p:style>
        </p:cxnSp>
        <p:cxnSp>
          <p:nvCxnSpPr>
            <p:cNvPr id="76" name="Straight Arrow Connector 75"/>
            <p:cNvCxnSpPr/>
            <p:nvPr/>
          </p:nvCxnSpPr>
          <p:spPr>
            <a:xfrm flipH="1">
              <a:off x="5857645" y="2901646"/>
              <a:ext cx="1576466" cy="592071"/>
            </a:xfrm>
            <a:prstGeom prst="straightConnector1">
              <a:avLst/>
            </a:prstGeom>
            <a:noFill/>
            <a:ln w="25400" cap="flat">
              <a:solidFill>
                <a:schemeClr val="accent2"/>
              </a:solidFill>
              <a:prstDash val="solid"/>
              <a:bevel/>
              <a:tailEnd type="triangle"/>
            </a:ln>
            <a:effectLst/>
          </p:spPr>
          <p:style>
            <a:lnRef idx="0">
              <a:scrgbClr r="0" g="0" b="0"/>
            </a:lnRef>
            <a:fillRef idx="0">
              <a:scrgbClr r="0" g="0" b="0"/>
            </a:fillRef>
            <a:effectRef idx="0">
              <a:scrgbClr r="0" g="0" b="0"/>
            </a:effectRef>
            <a:fontRef idx="none"/>
          </p:style>
        </p:cxnSp>
        <p:cxnSp>
          <p:nvCxnSpPr>
            <p:cNvPr id="78" name="Straight Arrow Connector 77"/>
            <p:cNvCxnSpPr/>
            <p:nvPr/>
          </p:nvCxnSpPr>
          <p:spPr>
            <a:xfrm flipH="1">
              <a:off x="5896817" y="2913172"/>
              <a:ext cx="1923303" cy="719245"/>
            </a:xfrm>
            <a:prstGeom prst="straightConnector1">
              <a:avLst/>
            </a:prstGeom>
            <a:noFill/>
            <a:ln w="25400" cap="flat">
              <a:solidFill>
                <a:schemeClr val="accent2"/>
              </a:solidFill>
              <a:prstDash val="solid"/>
              <a:bevel/>
              <a:tailEnd type="triangle"/>
            </a:ln>
            <a:effectLst/>
          </p:spPr>
          <p:style>
            <a:lnRef idx="0">
              <a:scrgbClr r="0" g="0" b="0"/>
            </a:lnRef>
            <a:fillRef idx="0">
              <a:scrgbClr r="0" g="0" b="0"/>
            </a:fillRef>
            <a:effectRef idx="0">
              <a:scrgbClr r="0" g="0" b="0"/>
            </a:effectRef>
            <a:fontRef idx="none"/>
          </p:style>
        </p:cxnSp>
        <p:sp>
          <p:nvSpPr>
            <p:cNvPr id="79" name="TextBox 78"/>
            <p:cNvSpPr txBox="1"/>
            <p:nvPr/>
          </p:nvSpPr>
          <p:spPr>
            <a:xfrm>
              <a:off x="6202815" y="3152266"/>
              <a:ext cx="1897914" cy="646327"/>
            </a:xfrm>
            <a:prstGeom prst="rect">
              <a:avLst/>
            </a:prstGeom>
            <a:solidFill>
              <a:schemeClr val="bg1"/>
            </a:solidFill>
            <a:ln w="25400" cap="flat">
              <a:solidFill>
                <a:schemeClr val="bg2"/>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smtClean="0">
                  <a:solidFill>
                    <a:srgbClr val="000000"/>
                  </a:solidFill>
                </a:rPr>
                <a:t>Persist record of </a:t>
              </a:r>
              <a:br>
                <a:rPr lang="en-US" dirty="0" smtClean="0">
                  <a:solidFill>
                    <a:srgbClr val="000000"/>
                  </a:solidFill>
                </a:rPr>
              </a:br>
              <a:r>
                <a:rPr lang="en-US" dirty="0" smtClean="0">
                  <a:solidFill>
                    <a:srgbClr val="000000"/>
                  </a:solidFill>
                </a:rPr>
                <a:t>events to storage</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80" name="Group 79"/>
            <p:cNvGrpSpPr/>
            <p:nvPr/>
          </p:nvGrpSpPr>
          <p:grpSpPr>
            <a:xfrm>
              <a:off x="839644" y="5485808"/>
              <a:ext cx="7441563" cy="1285267"/>
              <a:chOff x="81451" y="1828800"/>
              <a:chExt cx="7441563" cy="1285267"/>
            </a:xfrm>
          </p:grpSpPr>
          <p:grpSp>
            <p:nvGrpSpPr>
              <p:cNvPr id="81" name="Group 80"/>
              <p:cNvGrpSpPr/>
              <p:nvPr/>
            </p:nvGrpSpPr>
            <p:grpSpPr>
              <a:xfrm>
                <a:off x="1620985" y="1828800"/>
                <a:ext cx="5902029" cy="1255560"/>
                <a:chOff x="383025" y="1954291"/>
                <a:chExt cx="5902029" cy="1255560"/>
              </a:xfrm>
            </p:grpSpPr>
            <p:cxnSp>
              <p:nvCxnSpPr>
                <p:cNvPr id="84" name="Straight Arrow Connector 83"/>
                <p:cNvCxnSpPr/>
                <p:nvPr/>
              </p:nvCxnSpPr>
              <p:spPr>
                <a:xfrm flipV="1">
                  <a:off x="798654" y="2176041"/>
                  <a:ext cx="5486400" cy="0"/>
                </a:xfrm>
                <a:prstGeom prst="straightConnector1">
                  <a:avLst/>
                </a:prstGeom>
                <a:noFill/>
                <a:ln w="25400" cap="flat">
                  <a:solidFill>
                    <a:srgbClr val="4F81BD"/>
                  </a:solidFill>
                  <a:prstDash val="solid"/>
                  <a:bevel/>
                  <a:tailEnd type="triangle"/>
                </a:ln>
                <a:effectLst/>
              </p:spPr>
              <p:style>
                <a:lnRef idx="0">
                  <a:scrgbClr r="0" g="0" b="0"/>
                </a:lnRef>
                <a:fillRef idx="0">
                  <a:scrgbClr r="0" g="0" b="0"/>
                </a:fillRef>
                <a:effectRef idx="0">
                  <a:scrgbClr r="0" g="0" b="0"/>
                </a:effectRef>
                <a:fontRef idx="none"/>
              </p:style>
            </p:cxnSp>
            <p:cxnSp>
              <p:nvCxnSpPr>
                <p:cNvPr id="85" name="Straight Arrow Connector 84"/>
                <p:cNvCxnSpPr/>
                <p:nvPr/>
              </p:nvCxnSpPr>
              <p:spPr>
                <a:xfrm flipV="1">
                  <a:off x="798654" y="3071150"/>
                  <a:ext cx="5486400" cy="0"/>
                </a:xfrm>
                <a:prstGeom prst="straightConnector1">
                  <a:avLst/>
                </a:prstGeom>
                <a:noFill/>
                <a:ln w="25400" cap="flat">
                  <a:solidFill>
                    <a:srgbClr val="4F81BD"/>
                  </a:solidFill>
                  <a:prstDash val="solid"/>
                  <a:bevel/>
                  <a:tailEnd type="triangle"/>
                </a:ln>
                <a:effectLst/>
              </p:spPr>
              <p:style>
                <a:lnRef idx="0">
                  <a:scrgbClr r="0" g="0" b="0"/>
                </a:lnRef>
                <a:fillRef idx="0">
                  <a:scrgbClr r="0" g="0" b="0"/>
                </a:fillRef>
                <a:effectRef idx="0">
                  <a:scrgbClr r="0" g="0" b="0"/>
                </a:effectRef>
                <a:fontRef idx="none"/>
              </p:style>
            </p:cxnSp>
            <p:cxnSp>
              <p:nvCxnSpPr>
                <p:cNvPr id="86" name="Straight Arrow Connector 85"/>
                <p:cNvCxnSpPr/>
                <p:nvPr/>
              </p:nvCxnSpPr>
              <p:spPr>
                <a:xfrm flipV="1">
                  <a:off x="798654" y="2471195"/>
                  <a:ext cx="5486400" cy="0"/>
                </a:xfrm>
                <a:prstGeom prst="straightConnector1">
                  <a:avLst/>
                </a:prstGeom>
                <a:noFill/>
                <a:ln w="25400" cap="flat">
                  <a:solidFill>
                    <a:srgbClr val="4F81BD"/>
                  </a:solidFill>
                  <a:prstDash val="solid"/>
                  <a:bevel/>
                  <a:tailEnd type="triangle"/>
                </a:ln>
                <a:effectLst/>
              </p:spPr>
              <p:style>
                <a:lnRef idx="0">
                  <a:scrgbClr r="0" g="0" b="0"/>
                </a:lnRef>
                <a:fillRef idx="0">
                  <a:scrgbClr r="0" g="0" b="0"/>
                </a:fillRef>
                <a:effectRef idx="0">
                  <a:scrgbClr r="0" g="0" b="0"/>
                </a:effectRef>
                <a:fontRef idx="none"/>
              </p:style>
            </p:cxnSp>
            <p:sp>
              <p:nvSpPr>
                <p:cNvPr id="87" name="TextBox 86"/>
                <p:cNvSpPr txBox="1"/>
                <p:nvPr/>
              </p:nvSpPr>
              <p:spPr>
                <a:xfrm rot="16200000">
                  <a:off x="353557" y="2537750"/>
                  <a:ext cx="428263"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smtClean="0">
                      <a:ln>
                        <a:noFill/>
                      </a:ln>
                      <a:solidFill>
                        <a:srgbClr val="000000"/>
                      </a:solidFill>
                      <a:effectLst/>
                      <a:uFillTx/>
                      <a:latin typeface="+mj-lt"/>
                      <a:ea typeface="+mj-ea"/>
                      <a:cs typeface="+mj-cs"/>
                      <a:sym typeface="Helvetica"/>
                    </a:rPr>
                    <a:t>…</a:t>
                  </a: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88" name="TextBox 87"/>
                <p:cNvSpPr txBox="1"/>
                <p:nvPr/>
              </p:nvSpPr>
              <p:spPr>
                <a:xfrm>
                  <a:off x="457200" y="1954291"/>
                  <a:ext cx="59030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Helvetica"/>
                    </a:rPr>
                    <a:t>P</a:t>
                  </a:r>
                  <a:r>
                    <a:rPr kumimoji="0" lang="en-US" sz="1800" b="0" i="0" u="none" strike="noStrike" cap="none" spc="0" normalizeH="0" baseline="-25000" dirty="0" smtClean="0">
                      <a:ln>
                        <a:noFill/>
                      </a:ln>
                      <a:solidFill>
                        <a:srgbClr val="000000"/>
                      </a:solidFill>
                      <a:effectLst/>
                      <a:uFillTx/>
                      <a:latin typeface="+mj-lt"/>
                      <a:ea typeface="+mj-ea"/>
                      <a:cs typeface="+mj-cs"/>
                      <a:sym typeface="Helvetica"/>
                    </a:rPr>
                    <a:t>0</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89" name="TextBox 88"/>
                <p:cNvSpPr txBox="1"/>
                <p:nvPr/>
              </p:nvSpPr>
              <p:spPr>
                <a:xfrm>
                  <a:off x="457199" y="2286531"/>
                  <a:ext cx="59030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Helvetica"/>
                    </a:rPr>
                    <a:t>P</a:t>
                  </a:r>
                  <a:r>
                    <a:rPr lang="en-US" baseline="-25000" dirty="0">
                      <a:solidFill>
                        <a:srgbClr val="000000"/>
                      </a:solidFill>
                    </a:rPr>
                    <a:t>1</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0" name="TextBox 89"/>
                <p:cNvSpPr txBox="1"/>
                <p:nvPr/>
              </p:nvSpPr>
              <p:spPr>
                <a:xfrm>
                  <a:off x="457198" y="2840523"/>
                  <a:ext cx="590309"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Helvetica"/>
                    </a:rPr>
                    <a:t>P</a:t>
                  </a:r>
                  <a:r>
                    <a:rPr lang="en-US" baseline="-25000" dirty="0">
                      <a:solidFill>
                        <a:srgbClr val="000000"/>
                      </a:solidFill>
                    </a:rPr>
                    <a:t>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1" name="Oval 90"/>
                <p:cNvSpPr/>
                <p:nvPr/>
              </p:nvSpPr>
              <p:spPr>
                <a:xfrm>
                  <a:off x="1251803" y="2106931"/>
                  <a:ext cx="137160" cy="137160"/>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92" name="Oval 91"/>
                <p:cNvSpPr/>
                <p:nvPr/>
              </p:nvSpPr>
              <p:spPr>
                <a:xfrm>
                  <a:off x="1839101" y="3002570"/>
                  <a:ext cx="137160" cy="137160"/>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93" name="Oval 92"/>
                <p:cNvSpPr/>
                <p:nvPr/>
              </p:nvSpPr>
              <p:spPr>
                <a:xfrm>
                  <a:off x="2448701" y="2411624"/>
                  <a:ext cx="137160" cy="137160"/>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94" name="Oval 93"/>
                <p:cNvSpPr/>
                <p:nvPr/>
              </p:nvSpPr>
              <p:spPr>
                <a:xfrm>
                  <a:off x="3133323" y="3002570"/>
                  <a:ext cx="137160" cy="137160"/>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95" name="Oval 94"/>
                <p:cNvSpPr/>
                <p:nvPr/>
              </p:nvSpPr>
              <p:spPr>
                <a:xfrm>
                  <a:off x="3699848" y="2106931"/>
                  <a:ext cx="137160" cy="137160"/>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96" name="Oval 95"/>
                <p:cNvSpPr/>
                <p:nvPr/>
              </p:nvSpPr>
              <p:spPr>
                <a:xfrm>
                  <a:off x="4992451" y="2106931"/>
                  <a:ext cx="137160" cy="137160"/>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97" name="Oval 96"/>
                <p:cNvSpPr/>
                <p:nvPr/>
              </p:nvSpPr>
              <p:spPr>
                <a:xfrm>
                  <a:off x="5067580" y="2406138"/>
                  <a:ext cx="137160" cy="137160"/>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98" name="Oval 97"/>
                <p:cNvSpPr/>
                <p:nvPr/>
              </p:nvSpPr>
              <p:spPr>
                <a:xfrm>
                  <a:off x="1554597" y="2406138"/>
                  <a:ext cx="137160" cy="137160"/>
                </a:xfrm>
                <a:prstGeom prst="ellipse">
                  <a:avLst/>
                </a:prstGeom>
                <a:solidFill>
                  <a:schemeClr val="accent2"/>
                </a:solidFill>
                <a:ln w="25400" cap="flat">
                  <a:solidFill>
                    <a:schemeClr val="accent2"/>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cxnSp>
              <p:nvCxnSpPr>
                <p:cNvPr id="99" name="Straight Arrow Connector 98"/>
                <p:cNvCxnSpPr/>
                <p:nvPr/>
              </p:nvCxnSpPr>
              <p:spPr>
                <a:xfrm>
                  <a:off x="1359116" y="2197226"/>
                  <a:ext cx="254276" cy="268615"/>
                </a:xfrm>
                <a:prstGeom prst="straightConnector1">
                  <a:avLst/>
                </a:prstGeom>
                <a:noFill/>
                <a:ln w="25400" cap="flat">
                  <a:solidFill>
                    <a:srgbClr val="4F81BD"/>
                  </a:solidFill>
                  <a:prstDash val="solid"/>
                  <a:bevel/>
                  <a:tailEnd type="triangle"/>
                </a:ln>
                <a:effectLst/>
              </p:spPr>
              <p:style>
                <a:lnRef idx="0">
                  <a:scrgbClr r="0" g="0" b="0"/>
                </a:lnRef>
                <a:fillRef idx="0">
                  <a:scrgbClr r="0" g="0" b="0"/>
                </a:fillRef>
                <a:effectRef idx="0">
                  <a:scrgbClr r="0" g="0" b="0"/>
                </a:effectRef>
                <a:fontRef idx="none"/>
              </p:style>
            </p:cxnSp>
            <p:sp>
              <p:nvSpPr>
                <p:cNvPr id="100" name="Oval 99"/>
                <p:cNvSpPr/>
                <p:nvPr/>
              </p:nvSpPr>
              <p:spPr>
                <a:xfrm>
                  <a:off x="2020003" y="2408738"/>
                  <a:ext cx="137160" cy="137160"/>
                </a:xfrm>
                <a:prstGeom prst="ellipse">
                  <a:avLst/>
                </a:prstGeom>
                <a:solidFill>
                  <a:schemeClr val="accent2"/>
                </a:solidFill>
                <a:ln w="25400" cap="flat">
                  <a:solidFill>
                    <a:schemeClr val="accent2"/>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cxnSp>
              <p:nvCxnSpPr>
                <p:cNvPr id="101" name="Straight Arrow Connector 100"/>
                <p:cNvCxnSpPr/>
                <p:nvPr/>
              </p:nvCxnSpPr>
              <p:spPr>
                <a:xfrm flipV="1">
                  <a:off x="1923155" y="2511971"/>
                  <a:ext cx="146662" cy="542371"/>
                </a:xfrm>
                <a:prstGeom prst="straightConnector1">
                  <a:avLst/>
                </a:prstGeom>
                <a:noFill/>
                <a:ln w="25400" cap="flat">
                  <a:solidFill>
                    <a:srgbClr val="4F81BD"/>
                  </a:solidFill>
                  <a:prstDash val="solid"/>
                  <a:bevel/>
                  <a:tailEnd type="triangle"/>
                </a:ln>
                <a:effectLst/>
              </p:spPr>
              <p:style>
                <a:lnRef idx="0">
                  <a:scrgbClr r="0" g="0" b="0"/>
                </a:lnRef>
                <a:fillRef idx="0">
                  <a:scrgbClr r="0" g="0" b="0"/>
                </a:fillRef>
                <a:effectRef idx="0">
                  <a:scrgbClr r="0" g="0" b="0"/>
                </a:effectRef>
                <a:fontRef idx="none"/>
              </p:style>
            </p:cxnSp>
            <p:sp>
              <p:nvSpPr>
                <p:cNvPr id="102" name="Oval 101"/>
                <p:cNvSpPr/>
                <p:nvPr/>
              </p:nvSpPr>
              <p:spPr>
                <a:xfrm>
                  <a:off x="2876375" y="2107010"/>
                  <a:ext cx="137160" cy="137160"/>
                </a:xfrm>
                <a:prstGeom prst="ellipse">
                  <a:avLst/>
                </a:prstGeom>
                <a:solidFill>
                  <a:schemeClr val="accent2"/>
                </a:solidFill>
                <a:ln w="25400" cap="flat">
                  <a:solidFill>
                    <a:schemeClr val="accent2"/>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cxnSp>
              <p:nvCxnSpPr>
                <p:cNvPr id="103" name="Straight Arrow Connector 102"/>
                <p:cNvCxnSpPr/>
                <p:nvPr/>
              </p:nvCxnSpPr>
              <p:spPr>
                <a:xfrm flipV="1">
                  <a:off x="2541770" y="2204649"/>
                  <a:ext cx="371301" cy="268774"/>
                </a:xfrm>
                <a:prstGeom prst="straightConnector1">
                  <a:avLst/>
                </a:prstGeom>
                <a:noFill/>
                <a:ln w="25400" cap="flat">
                  <a:solidFill>
                    <a:srgbClr val="4F81BD"/>
                  </a:solidFill>
                  <a:prstDash val="solid"/>
                  <a:bevel/>
                  <a:tailEnd type="triangle"/>
                </a:ln>
                <a:effectLst/>
              </p:spPr>
              <p:style>
                <a:lnRef idx="0">
                  <a:scrgbClr r="0" g="0" b="0"/>
                </a:lnRef>
                <a:fillRef idx="0">
                  <a:scrgbClr r="0" g="0" b="0"/>
                </a:fillRef>
                <a:effectRef idx="0">
                  <a:scrgbClr r="0" g="0" b="0"/>
                </a:effectRef>
                <a:fontRef idx="none"/>
              </p:style>
            </p:cxnSp>
            <p:sp>
              <p:nvSpPr>
                <p:cNvPr id="104" name="Oval 103"/>
                <p:cNvSpPr/>
                <p:nvPr/>
              </p:nvSpPr>
              <p:spPr>
                <a:xfrm>
                  <a:off x="3474548" y="2106931"/>
                  <a:ext cx="137160" cy="137160"/>
                </a:xfrm>
                <a:prstGeom prst="ellipse">
                  <a:avLst/>
                </a:prstGeom>
                <a:solidFill>
                  <a:schemeClr val="accent2"/>
                </a:solidFill>
                <a:ln w="25400" cap="flat">
                  <a:solidFill>
                    <a:schemeClr val="accent2"/>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cxnSp>
              <p:nvCxnSpPr>
                <p:cNvPr id="105" name="Straight Arrow Connector 104"/>
                <p:cNvCxnSpPr/>
                <p:nvPr/>
              </p:nvCxnSpPr>
              <p:spPr>
                <a:xfrm flipV="1">
                  <a:off x="3229885" y="2196398"/>
                  <a:ext cx="293754" cy="841825"/>
                </a:xfrm>
                <a:prstGeom prst="straightConnector1">
                  <a:avLst/>
                </a:prstGeom>
                <a:noFill/>
                <a:ln w="25400" cap="flat">
                  <a:solidFill>
                    <a:srgbClr val="4F81BD"/>
                  </a:solidFill>
                  <a:prstDash val="solid"/>
                  <a:bevel/>
                  <a:tailEnd type="triangle"/>
                </a:ln>
                <a:effectLst/>
              </p:spPr>
              <p:style>
                <a:lnRef idx="0">
                  <a:scrgbClr r="0" g="0" b="0"/>
                </a:lnRef>
                <a:fillRef idx="0">
                  <a:scrgbClr r="0" g="0" b="0"/>
                </a:fillRef>
                <a:effectRef idx="0">
                  <a:scrgbClr r="0" g="0" b="0"/>
                </a:effectRef>
                <a:fontRef idx="none"/>
              </p:style>
            </p:cxnSp>
            <p:sp>
              <p:nvSpPr>
                <p:cNvPr id="106" name="Oval 105"/>
                <p:cNvSpPr/>
                <p:nvPr/>
              </p:nvSpPr>
              <p:spPr>
                <a:xfrm>
                  <a:off x="4213291" y="3004562"/>
                  <a:ext cx="137160" cy="137160"/>
                </a:xfrm>
                <a:prstGeom prst="ellipse">
                  <a:avLst/>
                </a:prstGeom>
                <a:solidFill>
                  <a:schemeClr val="accent2"/>
                </a:solidFill>
                <a:ln w="25400" cap="flat">
                  <a:solidFill>
                    <a:schemeClr val="accent2"/>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cxnSp>
              <p:nvCxnSpPr>
                <p:cNvPr id="107" name="Straight Arrow Connector 106"/>
                <p:cNvCxnSpPr/>
                <p:nvPr/>
              </p:nvCxnSpPr>
              <p:spPr>
                <a:xfrm>
                  <a:off x="3791385" y="2188701"/>
                  <a:ext cx="467910" cy="857218"/>
                </a:xfrm>
                <a:prstGeom prst="straightConnector1">
                  <a:avLst/>
                </a:prstGeom>
                <a:noFill/>
                <a:ln w="25400" cap="flat">
                  <a:solidFill>
                    <a:srgbClr val="4F81BD"/>
                  </a:solidFill>
                  <a:prstDash val="solid"/>
                  <a:bevel/>
                  <a:tailEnd type="triangle"/>
                </a:ln>
                <a:effectLst/>
              </p:spPr>
              <p:style>
                <a:lnRef idx="0">
                  <a:scrgbClr r="0" g="0" b="0"/>
                </a:lnRef>
                <a:fillRef idx="0">
                  <a:scrgbClr r="0" g="0" b="0"/>
                </a:fillRef>
                <a:effectRef idx="0">
                  <a:scrgbClr r="0" g="0" b="0"/>
                </a:effectRef>
                <a:fontRef idx="none"/>
              </p:style>
            </p:cxnSp>
            <p:sp>
              <p:nvSpPr>
                <p:cNvPr id="108" name="Oval 107"/>
                <p:cNvSpPr/>
                <p:nvPr/>
              </p:nvSpPr>
              <p:spPr>
                <a:xfrm>
                  <a:off x="5507513" y="3002570"/>
                  <a:ext cx="137160" cy="137160"/>
                </a:xfrm>
                <a:prstGeom prst="ellipse">
                  <a:avLst/>
                </a:prstGeom>
                <a:solidFill>
                  <a:schemeClr val="accent2"/>
                </a:solidFill>
                <a:ln w="25400" cap="flat">
                  <a:solidFill>
                    <a:schemeClr val="accent2"/>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cxnSp>
              <p:nvCxnSpPr>
                <p:cNvPr id="109" name="Straight Arrow Connector 108"/>
                <p:cNvCxnSpPr/>
                <p:nvPr/>
              </p:nvCxnSpPr>
              <p:spPr>
                <a:xfrm>
                  <a:off x="5158736" y="2493865"/>
                  <a:ext cx="396750" cy="547939"/>
                </a:xfrm>
                <a:prstGeom prst="straightConnector1">
                  <a:avLst/>
                </a:prstGeom>
                <a:noFill/>
                <a:ln w="25400" cap="flat">
                  <a:solidFill>
                    <a:srgbClr val="4F81BD"/>
                  </a:solidFill>
                  <a:prstDash val="solid"/>
                  <a:bevel/>
                  <a:tailEnd type="triangle"/>
                </a:ln>
                <a:effectLst/>
              </p:spPr>
              <p:style>
                <a:lnRef idx="0">
                  <a:scrgbClr r="0" g="0" b="0"/>
                </a:lnRef>
                <a:fillRef idx="0">
                  <a:scrgbClr r="0" g="0" b="0"/>
                </a:fillRef>
                <a:effectRef idx="0">
                  <a:scrgbClr r="0" g="0" b="0"/>
                </a:effectRef>
                <a:fontRef idx="none"/>
              </p:style>
            </p:cxnSp>
            <p:sp>
              <p:nvSpPr>
                <p:cNvPr id="110" name="Oval 109"/>
                <p:cNvSpPr/>
                <p:nvPr/>
              </p:nvSpPr>
              <p:spPr>
                <a:xfrm>
                  <a:off x="5505589" y="2406138"/>
                  <a:ext cx="137160" cy="137160"/>
                </a:xfrm>
                <a:prstGeom prst="ellipse">
                  <a:avLst/>
                </a:prstGeom>
                <a:solidFill>
                  <a:schemeClr val="accent2"/>
                </a:solidFill>
                <a:ln w="25400" cap="flat">
                  <a:solidFill>
                    <a:schemeClr val="accent2"/>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cxnSp>
              <p:nvCxnSpPr>
                <p:cNvPr id="111" name="Straight Arrow Connector 110"/>
                <p:cNvCxnSpPr/>
                <p:nvPr/>
              </p:nvCxnSpPr>
              <p:spPr>
                <a:xfrm>
                  <a:off x="5123438" y="2214952"/>
                  <a:ext cx="422757" cy="250889"/>
                </a:xfrm>
                <a:prstGeom prst="straightConnector1">
                  <a:avLst/>
                </a:prstGeom>
                <a:noFill/>
                <a:ln w="25400" cap="flat">
                  <a:solidFill>
                    <a:srgbClr val="4F81BD"/>
                  </a:solidFill>
                  <a:prstDash val="solid"/>
                  <a:bevel/>
                  <a:tailEnd type="triangle"/>
                </a:ln>
                <a:effectLst/>
              </p:spPr>
              <p:style>
                <a:lnRef idx="0">
                  <a:scrgbClr r="0" g="0" b="0"/>
                </a:lnRef>
                <a:fillRef idx="0">
                  <a:scrgbClr r="0" g="0" b="0"/>
                </a:fillRef>
                <a:effectRef idx="0">
                  <a:scrgbClr r="0" g="0" b="0"/>
                </a:effectRef>
                <a:fontRef idx="none"/>
              </p:style>
            </p:cxnSp>
          </p:grpSp>
          <p:sp>
            <p:nvSpPr>
              <p:cNvPr id="82" name="Left Brace 81"/>
              <p:cNvSpPr/>
              <p:nvPr/>
            </p:nvSpPr>
            <p:spPr>
              <a:xfrm>
                <a:off x="1272871" y="1858507"/>
                <a:ext cx="289367" cy="1255560"/>
              </a:xfrm>
              <a:prstGeom prst="leftBrace">
                <a:avLst/>
              </a:prstGeom>
              <a:no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83" name="TextBox 82"/>
              <p:cNvSpPr txBox="1"/>
              <p:nvPr/>
            </p:nvSpPr>
            <p:spPr>
              <a:xfrm>
                <a:off x="81451" y="2161040"/>
                <a:ext cx="1285889" cy="6463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smtClean="0">
                    <a:solidFill>
                      <a:srgbClr val="000000"/>
                    </a:solidFill>
                  </a:rPr>
                  <a:t>Replayed</a:t>
                </a:r>
                <a:br>
                  <a:rPr lang="en-US" dirty="0" smtClean="0">
                    <a:solidFill>
                      <a:srgbClr val="000000"/>
                    </a:solidFill>
                  </a:rPr>
                </a:br>
                <a:r>
                  <a:rPr lang="en-US" dirty="0" smtClean="0">
                    <a:solidFill>
                      <a:srgbClr val="000000"/>
                    </a:solidFill>
                  </a:rPr>
                  <a:t>Execution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sp>
          <p:nvSpPr>
            <p:cNvPr id="25" name="Parallelogram 24"/>
            <p:cNvSpPr/>
            <p:nvPr/>
          </p:nvSpPr>
          <p:spPr>
            <a:xfrm>
              <a:off x="4840257" y="5485808"/>
              <a:ext cx="4159527" cy="1372192"/>
            </a:xfrm>
            <a:prstGeom prst="parallelogram">
              <a:avLst/>
            </a:prstGeom>
            <a:solidFill>
              <a:srgbClr val="FFFFFF"/>
            </a:solidFill>
            <a:ln w="25400" cap="flat">
              <a:solidFill>
                <a:schemeClr val="bg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cxnSp>
          <p:nvCxnSpPr>
            <p:cNvPr id="113" name="Straight Arrow Connector 112"/>
            <p:cNvCxnSpPr/>
            <p:nvPr/>
          </p:nvCxnSpPr>
          <p:spPr>
            <a:xfrm flipV="1">
              <a:off x="2785082" y="5144631"/>
              <a:ext cx="5486400" cy="0"/>
            </a:xfrm>
            <a:prstGeom prst="straightConnector1">
              <a:avLst/>
            </a:prstGeom>
            <a:noFill/>
            <a:ln w="25400" cap="flat">
              <a:solidFill>
                <a:schemeClr val="accent2"/>
              </a:solidFill>
              <a:prstDash val="solid"/>
              <a:bevel/>
              <a:tailEnd type="triangle"/>
            </a:ln>
            <a:effectLst/>
          </p:spPr>
          <p:style>
            <a:lnRef idx="0">
              <a:scrgbClr r="0" g="0" b="0"/>
            </a:lnRef>
            <a:fillRef idx="0">
              <a:scrgbClr r="0" g="0" b="0"/>
            </a:fillRef>
            <a:effectRef idx="0">
              <a:scrgbClr r="0" g="0" b="0"/>
            </a:effectRef>
            <a:fontRef idx="none"/>
          </p:style>
        </p:cxnSp>
        <p:sp>
          <p:nvSpPr>
            <p:cNvPr id="114" name="Rectangle 113"/>
            <p:cNvSpPr/>
            <p:nvPr/>
          </p:nvSpPr>
          <p:spPr>
            <a:xfrm>
              <a:off x="3550750" y="5041616"/>
              <a:ext cx="182880" cy="182880"/>
            </a:xfrm>
            <a:prstGeom prst="rect">
              <a:avLst/>
            </a:prstGeom>
            <a:solidFill>
              <a:schemeClr val="accent2"/>
            </a:solidFill>
            <a:ln w="25400" cap="flat">
              <a:solidFill>
                <a:schemeClr val="accent2"/>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15" name="Rectangle 114"/>
            <p:cNvSpPr/>
            <p:nvPr/>
          </p:nvSpPr>
          <p:spPr>
            <a:xfrm>
              <a:off x="4015401" y="5041616"/>
              <a:ext cx="182880" cy="182880"/>
            </a:xfrm>
            <a:prstGeom prst="rect">
              <a:avLst/>
            </a:prstGeom>
            <a:solidFill>
              <a:schemeClr val="accent2"/>
            </a:solidFill>
            <a:ln w="25400" cap="flat">
              <a:solidFill>
                <a:schemeClr val="accent2"/>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16" name="Rectangle 115"/>
            <p:cNvSpPr/>
            <p:nvPr/>
          </p:nvSpPr>
          <p:spPr>
            <a:xfrm>
              <a:off x="4872528" y="5045593"/>
              <a:ext cx="182880" cy="182880"/>
            </a:xfrm>
            <a:prstGeom prst="rect">
              <a:avLst/>
            </a:prstGeom>
            <a:solidFill>
              <a:schemeClr val="accent2"/>
            </a:solidFill>
            <a:ln w="25400" cap="flat">
              <a:solidFill>
                <a:schemeClr val="accent2"/>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cxnSp>
          <p:nvCxnSpPr>
            <p:cNvPr id="112" name="Straight Arrow Connector 111"/>
            <p:cNvCxnSpPr>
              <a:endCxn id="114" idx="0"/>
            </p:cNvCxnSpPr>
            <p:nvPr/>
          </p:nvCxnSpPr>
          <p:spPr>
            <a:xfrm flipH="1">
              <a:off x="3642190" y="4113216"/>
              <a:ext cx="1624446" cy="928400"/>
            </a:xfrm>
            <a:prstGeom prst="straightConnector1">
              <a:avLst/>
            </a:prstGeom>
            <a:noFill/>
            <a:ln w="25400" cap="flat">
              <a:solidFill>
                <a:schemeClr val="accent2"/>
              </a:solidFill>
              <a:prstDash val="solid"/>
              <a:bevel/>
              <a:tailEnd type="triangle"/>
            </a:ln>
            <a:effectLst/>
          </p:spPr>
          <p:style>
            <a:lnRef idx="0">
              <a:scrgbClr r="0" g="0" b="0"/>
            </a:lnRef>
            <a:fillRef idx="0">
              <a:scrgbClr r="0" g="0" b="0"/>
            </a:fillRef>
            <a:effectRef idx="0">
              <a:scrgbClr r="0" g="0" b="0"/>
            </a:effectRef>
            <a:fontRef idx="none"/>
          </p:style>
        </p:cxnSp>
        <p:cxnSp>
          <p:nvCxnSpPr>
            <p:cNvPr id="117" name="Straight Arrow Connector 116"/>
            <p:cNvCxnSpPr>
              <a:endCxn id="115" idx="0"/>
            </p:cNvCxnSpPr>
            <p:nvPr/>
          </p:nvCxnSpPr>
          <p:spPr>
            <a:xfrm flipH="1">
              <a:off x="4106841" y="4140032"/>
              <a:ext cx="1289140" cy="901584"/>
            </a:xfrm>
            <a:prstGeom prst="straightConnector1">
              <a:avLst/>
            </a:prstGeom>
            <a:noFill/>
            <a:ln w="25400" cap="flat">
              <a:solidFill>
                <a:schemeClr val="accent2"/>
              </a:solidFill>
              <a:prstDash val="solid"/>
              <a:bevel/>
              <a:tailEnd type="triangle"/>
            </a:ln>
            <a:effectLst/>
          </p:spPr>
          <p:style>
            <a:lnRef idx="0">
              <a:scrgbClr r="0" g="0" b="0"/>
            </a:lnRef>
            <a:fillRef idx="0">
              <a:scrgbClr r="0" g="0" b="0"/>
            </a:fillRef>
            <a:effectRef idx="0">
              <a:scrgbClr r="0" g="0" b="0"/>
            </a:effectRef>
            <a:fontRef idx="none"/>
          </p:style>
        </p:cxnSp>
        <p:cxnSp>
          <p:nvCxnSpPr>
            <p:cNvPr id="118" name="Straight Arrow Connector 117"/>
            <p:cNvCxnSpPr>
              <a:endCxn id="116" idx="0"/>
            </p:cNvCxnSpPr>
            <p:nvPr/>
          </p:nvCxnSpPr>
          <p:spPr>
            <a:xfrm flipH="1">
              <a:off x="4963968" y="4142680"/>
              <a:ext cx="584440" cy="902913"/>
            </a:xfrm>
            <a:prstGeom prst="straightConnector1">
              <a:avLst/>
            </a:prstGeom>
            <a:noFill/>
            <a:ln w="25400" cap="flat">
              <a:solidFill>
                <a:schemeClr val="accent2"/>
              </a:solidFill>
              <a:prstDash val="solid"/>
              <a:bevel/>
              <a:tailEnd type="triangle"/>
            </a:ln>
            <a:effectLst/>
          </p:spPr>
          <p:style>
            <a:lnRef idx="0">
              <a:scrgbClr r="0" g="0" b="0"/>
            </a:lnRef>
            <a:fillRef idx="0">
              <a:scrgbClr r="0" g="0" b="0"/>
            </a:fillRef>
            <a:effectRef idx="0">
              <a:scrgbClr r="0" g="0" b="0"/>
            </a:effectRef>
            <a:fontRef idx="none"/>
          </p:style>
        </p:cxnSp>
        <p:cxnSp>
          <p:nvCxnSpPr>
            <p:cNvPr id="119" name="Straight Arrow Connector 118"/>
            <p:cNvCxnSpPr>
              <a:endCxn id="98" idx="0"/>
            </p:cNvCxnSpPr>
            <p:nvPr/>
          </p:nvCxnSpPr>
          <p:spPr>
            <a:xfrm flipH="1">
              <a:off x="3619330" y="5202476"/>
              <a:ext cx="13366" cy="735179"/>
            </a:xfrm>
            <a:prstGeom prst="straightConnector1">
              <a:avLst/>
            </a:prstGeom>
            <a:noFill/>
            <a:ln w="25400" cap="flat">
              <a:solidFill>
                <a:schemeClr val="accent2"/>
              </a:solidFill>
              <a:prstDash val="dash"/>
              <a:bevel/>
              <a:tailEnd type="triangle"/>
            </a:ln>
            <a:effectLst/>
          </p:spPr>
          <p:style>
            <a:lnRef idx="0">
              <a:scrgbClr r="0" g="0" b="0"/>
            </a:lnRef>
            <a:fillRef idx="0">
              <a:scrgbClr r="0" g="0" b="0"/>
            </a:fillRef>
            <a:effectRef idx="0">
              <a:scrgbClr r="0" g="0" b="0"/>
            </a:effectRef>
            <a:fontRef idx="none"/>
          </p:style>
        </p:cxnSp>
        <p:cxnSp>
          <p:nvCxnSpPr>
            <p:cNvPr id="120" name="Straight Arrow Connector 119"/>
            <p:cNvCxnSpPr/>
            <p:nvPr/>
          </p:nvCxnSpPr>
          <p:spPr>
            <a:xfrm flipH="1">
              <a:off x="4084736" y="5191522"/>
              <a:ext cx="13366" cy="735179"/>
            </a:xfrm>
            <a:prstGeom prst="straightConnector1">
              <a:avLst/>
            </a:prstGeom>
            <a:noFill/>
            <a:ln w="25400" cap="flat">
              <a:solidFill>
                <a:schemeClr val="accent2"/>
              </a:solidFill>
              <a:prstDash val="dash"/>
              <a:bevel/>
              <a:tailEnd type="triangle"/>
            </a:ln>
            <a:effectLst/>
          </p:spPr>
          <p:style>
            <a:lnRef idx="0">
              <a:scrgbClr r="0" g="0" b="0"/>
            </a:lnRef>
            <a:fillRef idx="0">
              <a:scrgbClr r="0" g="0" b="0"/>
            </a:fillRef>
            <a:effectRef idx="0">
              <a:scrgbClr r="0" g="0" b="0"/>
            </a:effectRef>
            <a:fontRef idx="none"/>
          </p:style>
        </p:cxnSp>
        <p:cxnSp>
          <p:nvCxnSpPr>
            <p:cNvPr id="121" name="Straight Arrow Connector 120"/>
            <p:cNvCxnSpPr>
              <a:endCxn id="102" idx="0"/>
            </p:cNvCxnSpPr>
            <p:nvPr/>
          </p:nvCxnSpPr>
          <p:spPr>
            <a:xfrm flipH="1">
              <a:off x="4941108" y="5251069"/>
              <a:ext cx="14403" cy="387458"/>
            </a:xfrm>
            <a:prstGeom prst="straightConnector1">
              <a:avLst/>
            </a:prstGeom>
            <a:noFill/>
            <a:ln w="25400" cap="flat">
              <a:solidFill>
                <a:schemeClr val="accent2"/>
              </a:solidFill>
              <a:prstDash val="dash"/>
              <a:bevel/>
              <a:tailEnd type="triangle"/>
            </a:ln>
            <a:effectLst/>
          </p:spPr>
          <p:style>
            <a:lnRef idx="0">
              <a:scrgbClr r="0" g="0" b="0"/>
            </a:lnRef>
            <a:fillRef idx="0">
              <a:scrgbClr r="0" g="0" b="0"/>
            </a:fillRef>
            <a:effectRef idx="0">
              <a:scrgbClr r="0" g="0" b="0"/>
            </a:effectRef>
            <a:fontRef idx="none"/>
          </p:style>
        </p:cxnSp>
        <p:sp>
          <p:nvSpPr>
            <p:cNvPr id="122" name="TextBox 121"/>
            <p:cNvSpPr txBox="1"/>
            <p:nvPr/>
          </p:nvSpPr>
          <p:spPr>
            <a:xfrm>
              <a:off x="5515961" y="4303059"/>
              <a:ext cx="2584768" cy="646327"/>
            </a:xfrm>
            <a:prstGeom prst="rect">
              <a:avLst/>
            </a:prstGeom>
            <a:solidFill>
              <a:schemeClr val="bg1"/>
            </a:solidFill>
            <a:ln w="25400" cap="flat">
              <a:solidFill>
                <a:schemeClr val="bg2"/>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smtClean="0">
                  <a:solidFill>
                    <a:srgbClr val="000000"/>
                  </a:solidFill>
                </a:rPr>
                <a:t>Read record </a:t>
              </a:r>
              <a:r>
                <a:rPr lang="en-US" smtClean="0">
                  <a:solidFill>
                    <a:srgbClr val="000000"/>
                  </a:solidFill>
                </a:rPr>
                <a:t>and control </a:t>
              </a:r>
              <a:br>
                <a:rPr lang="en-US" smtClean="0">
                  <a:solidFill>
                    <a:srgbClr val="000000"/>
                  </a:solidFill>
                </a:rPr>
              </a:br>
              <a:r>
                <a:rPr lang="en-US" smtClean="0">
                  <a:solidFill>
                    <a:srgbClr val="000000"/>
                  </a:solidFill>
                </a:rPr>
                <a:t>replayed execution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123" name="TextBox 122"/>
            <p:cNvSpPr txBox="1"/>
            <p:nvPr/>
          </p:nvSpPr>
          <p:spPr>
            <a:xfrm>
              <a:off x="1600537" y="2669632"/>
              <a:ext cx="1520252" cy="369328"/>
            </a:xfrm>
            <a:prstGeom prst="rect">
              <a:avLst/>
            </a:prstGeom>
            <a:solidFill>
              <a:schemeClr val="bg1"/>
            </a:solidFill>
            <a:ln w="25400" cap="flat">
              <a:solidFill>
                <a:schemeClr val="bg2"/>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smtClean="0">
                  <a:solidFill>
                    <a:srgbClr val="000000"/>
                  </a:solidFill>
                </a:rPr>
                <a:t>Record Mode</a:t>
              </a: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24" name="TextBox 123"/>
            <p:cNvSpPr txBox="1"/>
            <p:nvPr/>
          </p:nvSpPr>
          <p:spPr>
            <a:xfrm>
              <a:off x="1600537" y="4928229"/>
              <a:ext cx="1520252" cy="369328"/>
            </a:xfrm>
            <a:prstGeom prst="rect">
              <a:avLst/>
            </a:prstGeom>
            <a:solidFill>
              <a:schemeClr val="bg1"/>
            </a:solidFill>
            <a:ln w="25400" cap="flat">
              <a:solidFill>
                <a:schemeClr val="bg2"/>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smtClean="0">
                  <a:solidFill>
                    <a:srgbClr val="000000"/>
                  </a:solidFill>
                </a:rPr>
                <a:t>Replay Mode</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6" name="TextBox 25"/>
            <p:cNvSpPr txBox="1"/>
            <p:nvPr/>
          </p:nvSpPr>
          <p:spPr>
            <a:xfrm>
              <a:off x="5461082" y="5638448"/>
              <a:ext cx="3289379" cy="9233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Helvetica"/>
                </a:rPr>
                <a:t>Replayed execution is only </a:t>
              </a:r>
              <a:br>
                <a:rPr kumimoji="0" lang="en-US" sz="1800" b="0" i="0" u="none" strike="noStrike" cap="none" spc="0" normalizeH="0" baseline="0" dirty="0" smtClean="0">
                  <a:ln>
                    <a:noFill/>
                  </a:ln>
                  <a:solidFill>
                    <a:srgbClr val="000000"/>
                  </a:solidFill>
                  <a:effectLst/>
                  <a:uFillTx/>
                  <a:latin typeface="+mj-lt"/>
                  <a:ea typeface="+mj-ea"/>
                  <a:cs typeface="+mj-cs"/>
                  <a:sym typeface="Helvetica"/>
                </a:rPr>
              </a:br>
              <a:r>
                <a:rPr kumimoji="0" lang="en-US" sz="1800" b="0" i="0" u="none" strike="noStrike" cap="none" spc="0" normalizeH="0" baseline="0" dirty="0" smtClean="0">
                  <a:ln>
                    <a:noFill/>
                  </a:ln>
                  <a:solidFill>
                    <a:srgbClr val="000000"/>
                  </a:solidFill>
                  <a:effectLst/>
                  <a:uFillTx/>
                  <a:latin typeface="+mj-lt"/>
                  <a:ea typeface="+mj-ea"/>
                  <a:cs typeface="+mj-cs"/>
                  <a:sym typeface="Helvetica"/>
                </a:rPr>
                <a:t>allowed to proceed as</a:t>
              </a:r>
              <a:r>
                <a:rPr kumimoji="0" lang="en-US" sz="1800" b="0" i="0" u="none" strike="noStrike" cap="none" spc="0" normalizeH="0" dirty="0" smtClean="0">
                  <a:ln>
                    <a:noFill/>
                  </a:ln>
                  <a:solidFill>
                    <a:srgbClr val="000000"/>
                  </a:solidFill>
                  <a:effectLst/>
                  <a:uFillTx/>
                  <a:latin typeface="+mj-lt"/>
                  <a:ea typeface="+mj-ea"/>
                  <a:cs typeface="+mj-cs"/>
                  <a:sym typeface="Helvetica"/>
                </a:rPr>
                <a:t> the </a:t>
              </a:r>
              <a:br>
                <a:rPr kumimoji="0" lang="en-US" sz="1800" b="0" i="0" u="none" strike="noStrike" cap="none" spc="0" normalizeH="0" dirty="0" smtClean="0">
                  <a:ln>
                    <a:noFill/>
                  </a:ln>
                  <a:solidFill>
                    <a:srgbClr val="000000"/>
                  </a:solidFill>
                  <a:effectLst/>
                  <a:uFillTx/>
                  <a:latin typeface="+mj-lt"/>
                  <a:ea typeface="+mj-ea"/>
                  <a:cs typeface="+mj-cs"/>
                  <a:sym typeface="Helvetica"/>
                </a:rPr>
              </a:br>
              <a:r>
                <a:rPr kumimoji="0" lang="en-US" sz="1800" b="0" i="0" u="none" strike="noStrike" cap="none" spc="0" normalizeH="0" dirty="0" smtClean="0">
                  <a:ln>
                    <a:noFill/>
                  </a:ln>
                  <a:solidFill>
                    <a:srgbClr val="000000"/>
                  </a:solidFill>
                  <a:effectLst/>
                  <a:uFillTx/>
                  <a:latin typeface="+mj-lt"/>
                  <a:ea typeface="+mj-ea"/>
                  <a:cs typeface="+mj-cs"/>
                  <a:sym typeface="Helvetica"/>
                </a:rPr>
                <a:t>record dictates</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sp>
        <p:nvSpPr>
          <p:cNvPr id="2" name="TextBox 1"/>
          <p:cNvSpPr txBox="1"/>
          <p:nvPr/>
        </p:nvSpPr>
        <p:spPr>
          <a:xfrm>
            <a:off x="4139229" y="119609"/>
            <a:ext cx="4961965" cy="46166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bg1"/>
                </a:solidFill>
                <a:effectLst/>
                <a:uFillTx/>
                <a:latin typeface="Calibri" charset="0"/>
                <a:ea typeface="Calibri" charset="0"/>
                <a:cs typeface="Calibri" charset="0"/>
                <a:sym typeface="Helvetica"/>
              </a:rPr>
              <a:t>Record</a:t>
            </a:r>
            <a:r>
              <a:rPr kumimoji="0" lang="en-US" sz="2400" b="0" i="0" u="none" strike="noStrike" cap="none" spc="0" normalizeH="0" dirty="0" smtClean="0">
                <a:ln>
                  <a:noFill/>
                </a:ln>
                <a:solidFill>
                  <a:schemeClr val="bg1"/>
                </a:solidFill>
                <a:effectLst/>
                <a:uFillTx/>
                <a:latin typeface="Calibri" charset="0"/>
                <a:ea typeface="Calibri" charset="0"/>
                <a:cs typeface="Calibri" charset="0"/>
                <a:sym typeface="Helvetica"/>
              </a:rPr>
              <a:t> and Replay as General Solution</a:t>
            </a:r>
            <a:endParaRPr kumimoji="0" lang="en-US" sz="2400" b="0" i="0" u="none" strike="noStrike" cap="none" spc="0" normalizeH="0" baseline="0" dirty="0">
              <a:ln>
                <a:noFill/>
              </a:ln>
              <a:solidFill>
                <a:schemeClr val="bg1"/>
              </a:solidFill>
              <a:effectLst/>
              <a:uFillTx/>
              <a:latin typeface="Calibri" charset="0"/>
              <a:ea typeface="Calibri" charset="0"/>
              <a:cs typeface="Calibri" charset="0"/>
              <a:sym typeface="Helvetica"/>
            </a:endParaRPr>
          </a:p>
        </p:txBody>
      </p:sp>
      <p:sp>
        <p:nvSpPr>
          <p:cNvPr id="125" name="Slide Number Placeholder 1"/>
          <p:cNvSpPr>
            <a:spLocks noGrp="1"/>
          </p:cNvSpPr>
          <p:nvPr>
            <p:ph type="sldNum" sz="quarter" idx="2"/>
          </p:nvPr>
        </p:nvSpPr>
        <p:spPr>
          <a:xfrm>
            <a:off x="6900336" y="6354247"/>
            <a:ext cx="2133600" cy="369328"/>
          </a:xfrm>
        </p:spPr>
        <p:txBody>
          <a:bodyPr/>
          <a:lstStyle/>
          <a:p>
            <a:pPr lvl="0"/>
            <a:r>
              <a:rPr lang="en-US" dirty="0" smtClean="0"/>
              <a:t>38</a:t>
            </a:r>
            <a:endParaRPr lang="en-US" dirty="0"/>
          </a:p>
        </p:txBody>
      </p:sp>
    </p:spTree>
    <p:extLst>
      <p:ext uri="{BB962C8B-B14F-4D97-AF65-F5344CB8AC3E}">
        <p14:creationId xmlns:p14="http://schemas.microsoft.com/office/powerpoint/2010/main" val="2124903631"/>
      </p:ext>
    </p:extLst>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Clock Delta Compression (CDC)</a:t>
            </a:r>
            <a:endParaRPr lang="en-US" dirty="0"/>
          </a:p>
        </p:txBody>
      </p:sp>
      <p:sp>
        <p:nvSpPr>
          <p:cNvPr id="3" name="Text Placeholder 2"/>
          <p:cNvSpPr>
            <a:spLocks noGrp="1"/>
          </p:cNvSpPr>
          <p:nvPr>
            <p:ph type="body" idx="1"/>
          </p:nvPr>
        </p:nvSpPr>
        <p:spPr/>
        <p:txBody>
          <a:bodyPr/>
          <a:lstStyle/>
          <a:p>
            <a:r>
              <a:rPr lang="en-US" sz="2000" b="1" dirty="0" smtClean="0"/>
              <a:t> </a:t>
            </a:r>
            <a:r>
              <a:rPr lang="en-US" sz="2000" dirty="0" smtClean="0"/>
              <a:t>Record format consists of 3 parts:</a:t>
            </a:r>
          </a:p>
          <a:p>
            <a:pPr lvl="1">
              <a:buClr>
                <a:schemeClr val="tx1"/>
              </a:buClr>
            </a:pPr>
            <a:r>
              <a:rPr lang="en-US" sz="2000" b="1" dirty="0" smtClean="0">
                <a:solidFill>
                  <a:schemeClr val="tx1"/>
                </a:solidFill>
              </a:rPr>
              <a:t>Matched-test table </a:t>
            </a:r>
          </a:p>
          <a:p>
            <a:pPr lvl="1"/>
            <a:r>
              <a:rPr lang="en-US" sz="2000" dirty="0"/>
              <a:t>U</a:t>
            </a:r>
            <a:r>
              <a:rPr lang="en-US" sz="2000" dirty="0" smtClean="0"/>
              <a:t>nmatched-test-table </a:t>
            </a:r>
          </a:p>
          <a:p>
            <a:pPr lvl="1"/>
            <a:r>
              <a:rPr lang="en-US" sz="2000" dirty="0"/>
              <a:t>W</a:t>
            </a:r>
            <a:r>
              <a:rPr lang="en-US" sz="2000" dirty="0" smtClean="0"/>
              <a:t>ith-next-table</a:t>
            </a:r>
          </a:p>
          <a:p>
            <a:r>
              <a:rPr lang="en-US" sz="2000" dirty="0" smtClean="0"/>
              <a:t>Compression pipeline has 3 stages</a:t>
            </a:r>
          </a:p>
          <a:p>
            <a:pPr lvl="1"/>
            <a:r>
              <a:rPr lang="en-US" sz="2000" dirty="0" smtClean="0"/>
              <a:t>Redundancy elimination (splitting base record into tables)</a:t>
            </a:r>
          </a:p>
          <a:p>
            <a:pPr lvl="1">
              <a:buClr>
                <a:schemeClr val="tx1"/>
              </a:buClr>
            </a:pPr>
            <a:r>
              <a:rPr lang="en-US" sz="2000" b="1" dirty="0" smtClean="0">
                <a:solidFill>
                  <a:schemeClr val="tx1"/>
                </a:solidFill>
              </a:rPr>
              <a:t>Permutation encoding</a:t>
            </a:r>
          </a:p>
          <a:p>
            <a:pPr lvl="1"/>
            <a:r>
              <a:rPr lang="en-US" sz="2000" dirty="0" smtClean="0"/>
              <a:t>Linear Predictive Encoding (LPE) + GZIP</a:t>
            </a:r>
          </a:p>
          <a:p>
            <a:pPr marL="0" indent="0">
              <a:buNone/>
            </a:pPr>
            <a:endParaRPr lang="en-US" sz="2000" b="1" dirty="0"/>
          </a:p>
        </p:txBody>
      </p:sp>
      <p:sp>
        <p:nvSpPr>
          <p:cNvPr id="5" name="Slide Number Placeholder 1"/>
          <p:cNvSpPr>
            <a:spLocks noGrp="1"/>
          </p:cNvSpPr>
          <p:nvPr>
            <p:ph type="sldNum" sz="quarter" idx="2"/>
          </p:nvPr>
        </p:nvSpPr>
        <p:spPr>
          <a:xfrm>
            <a:off x="6900336" y="6354247"/>
            <a:ext cx="2133600" cy="369328"/>
          </a:xfrm>
        </p:spPr>
        <p:txBody>
          <a:bodyPr/>
          <a:lstStyle/>
          <a:p>
            <a:pPr lvl="0"/>
            <a:r>
              <a:rPr lang="en-US" dirty="0" smtClean="0"/>
              <a:t>39</a:t>
            </a:r>
            <a:endParaRPr lang="en-US" dirty="0"/>
          </a:p>
        </p:txBody>
      </p:sp>
    </p:spTree>
    <p:extLst>
      <p:ext uri="{BB962C8B-B14F-4D97-AF65-F5344CB8AC3E}">
        <p14:creationId xmlns:p14="http://schemas.microsoft.com/office/powerpoint/2010/main" val="385397493"/>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sz="3000" dirty="0" smtClean="0"/>
              <a:t>Non-Determinism in HPC Applications</a:t>
            </a:r>
            <a:endParaRPr lang="en-US" sz="3000" dirty="0"/>
          </a:p>
        </p:txBody>
      </p:sp>
      <p:sp>
        <p:nvSpPr>
          <p:cNvPr id="3" name="Text Placeholder 2"/>
          <p:cNvSpPr>
            <a:spLocks noGrp="1"/>
          </p:cNvSpPr>
          <p:nvPr>
            <p:ph type="body" idx="1"/>
          </p:nvPr>
        </p:nvSpPr>
        <p:spPr>
          <a:xfrm>
            <a:off x="457200" y="2006600"/>
            <a:ext cx="8229600" cy="4851400"/>
          </a:xfrm>
        </p:spPr>
        <p:txBody>
          <a:bodyPr/>
          <a:lstStyle/>
          <a:p>
            <a:r>
              <a:rPr lang="en-US" dirty="0"/>
              <a:t>HPC </a:t>
            </a:r>
            <a:r>
              <a:rPr lang="en-US" dirty="0" smtClean="0"/>
              <a:t>applications exhibit non-determinism</a:t>
            </a:r>
          </a:p>
          <a:p>
            <a:pPr lvl="1"/>
            <a:r>
              <a:rPr lang="en-US" dirty="0"/>
              <a:t>e</a:t>
            </a:r>
            <a:r>
              <a:rPr lang="en-US" dirty="0" smtClean="0"/>
              <a:t>.g., overlapping communication and computation</a:t>
            </a:r>
          </a:p>
          <a:p>
            <a:r>
              <a:rPr lang="en-US" dirty="0" smtClean="0"/>
              <a:t>Non-determinism can be </a:t>
            </a:r>
            <a:r>
              <a:rPr lang="en-US" b="1" dirty="0" smtClean="0">
                <a:solidFill>
                  <a:schemeClr val="tx1"/>
                </a:solidFill>
              </a:rPr>
              <a:t>internal</a:t>
            </a:r>
            <a:r>
              <a:rPr lang="en-US" dirty="0" smtClean="0"/>
              <a:t> or </a:t>
            </a:r>
            <a:r>
              <a:rPr lang="en-US" b="1" dirty="0" smtClean="0">
                <a:solidFill>
                  <a:schemeClr val="tx1"/>
                </a:solidFill>
              </a:rPr>
              <a:t>external</a:t>
            </a:r>
          </a:p>
          <a:p>
            <a:pPr marL="762000" lvl="2">
              <a:buSzPct val="120000"/>
            </a:pPr>
            <a:r>
              <a:rPr lang="en-US" dirty="0">
                <a:solidFill>
                  <a:schemeClr val="tx1"/>
                </a:solidFill>
              </a:rPr>
              <a:t>Internal: </a:t>
            </a:r>
            <a:r>
              <a:rPr lang="en-US" dirty="0" smtClean="0">
                <a:solidFill>
                  <a:schemeClr val="tx1"/>
                </a:solidFill>
              </a:rPr>
              <a:t>Internal states </a:t>
            </a:r>
            <a:r>
              <a:rPr lang="en-US" dirty="0">
                <a:solidFill>
                  <a:schemeClr val="tx1"/>
                </a:solidFill>
              </a:rPr>
              <a:t>varies from run to </a:t>
            </a:r>
            <a:r>
              <a:rPr lang="en-US" dirty="0" smtClean="0">
                <a:solidFill>
                  <a:schemeClr val="tx1"/>
                </a:solidFill>
              </a:rPr>
              <a:t>run</a:t>
            </a:r>
          </a:p>
          <a:p>
            <a:pPr marL="762000" lvl="2">
              <a:buSzPct val="120000"/>
            </a:pPr>
            <a:r>
              <a:rPr lang="en-US" dirty="0" smtClean="0">
                <a:solidFill>
                  <a:schemeClr val="tx1"/>
                </a:solidFill>
              </a:rPr>
              <a:t>External: Numerical outputs observed to vary</a:t>
            </a:r>
          </a:p>
          <a:p>
            <a:pPr marL="342900" lvl="1">
              <a:buSzPct val="120000"/>
              <a:buFont typeface="Arial"/>
              <a:buChar char="•"/>
            </a:pPr>
            <a:r>
              <a:rPr lang="en-US" dirty="0" smtClean="0">
                <a:solidFill>
                  <a:schemeClr val="tx1"/>
                </a:solidFill>
              </a:rPr>
              <a:t>Challenges:</a:t>
            </a:r>
          </a:p>
          <a:p>
            <a:pPr marL="762000" lvl="2" rtl="0">
              <a:buSzPct val="120000"/>
            </a:pPr>
            <a:r>
              <a:rPr lang="en-US" dirty="0">
                <a:solidFill>
                  <a:srgbClr val="000000"/>
                </a:solidFill>
              </a:rPr>
              <a:t>In a </a:t>
            </a:r>
            <a:r>
              <a:rPr lang="en-US" b="1" dirty="0">
                <a:solidFill>
                  <a:schemeClr val="tx1"/>
                </a:solidFill>
              </a:rPr>
              <a:t>numerical scenarios</a:t>
            </a:r>
            <a:r>
              <a:rPr lang="en-US" dirty="0">
                <a:solidFill>
                  <a:srgbClr val="000000"/>
                </a:solidFill>
              </a:rPr>
              <a:t>, control variability thresholds (error) in computational results </a:t>
            </a:r>
            <a:endParaRPr lang="en-US" dirty="0" smtClean="0"/>
          </a:p>
          <a:p>
            <a:pPr marL="762000" lvl="2">
              <a:buSzPct val="120000"/>
            </a:pPr>
            <a:r>
              <a:rPr lang="en" dirty="0" smtClean="0">
                <a:solidFill>
                  <a:srgbClr val="000000"/>
                </a:solidFill>
              </a:rPr>
              <a:t>In </a:t>
            </a:r>
            <a:r>
              <a:rPr lang="en" dirty="0">
                <a:solidFill>
                  <a:srgbClr val="000000"/>
                </a:solidFill>
              </a:rPr>
              <a:t>a </a:t>
            </a:r>
            <a:r>
              <a:rPr lang="en" b="1" dirty="0">
                <a:solidFill>
                  <a:schemeClr val="tx1"/>
                </a:solidFill>
              </a:rPr>
              <a:t>debugging </a:t>
            </a:r>
            <a:r>
              <a:rPr lang="en" b="1" dirty="0" smtClean="0">
                <a:solidFill>
                  <a:schemeClr val="tx1"/>
                </a:solidFill>
              </a:rPr>
              <a:t>scenario</a:t>
            </a:r>
            <a:r>
              <a:rPr lang="en-US" b="1" dirty="0" smtClean="0">
                <a:solidFill>
                  <a:schemeClr val="tx1"/>
                </a:solidFill>
              </a:rPr>
              <a:t>s</a:t>
            </a:r>
            <a:r>
              <a:rPr lang="en" dirty="0" smtClean="0">
                <a:solidFill>
                  <a:srgbClr val="000000"/>
                </a:solidFill>
              </a:rPr>
              <a:t>, </a:t>
            </a:r>
            <a:r>
              <a:rPr lang="en" dirty="0">
                <a:solidFill>
                  <a:srgbClr val="000000"/>
                </a:solidFill>
              </a:rPr>
              <a:t>control the non-deterministic interactions among </a:t>
            </a:r>
            <a:r>
              <a:rPr lang="en" dirty="0" smtClean="0">
                <a:solidFill>
                  <a:srgbClr val="000000"/>
                </a:solidFill>
              </a:rPr>
              <a:t>processes/threads</a:t>
            </a:r>
            <a:endParaRPr lang="en-US" dirty="0" smtClean="0">
              <a:solidFill>
                <a:srgbClr val="000000"/>
              </a:solidFill>
            </a:endParaRPr>
          </a:p>
        </p:txBody>
      </p:sp>
      <p:sp>
        <p:nvSpPr>
          <p:cNvPr id="6" name="Slide Number Placeholder 1"/>
          <p:cNvSpPr>
            <a:spLocks noGrp="1"/>
          </p:cNvSpPr>
          <p:nvPr>
            <p:ph type="sldNum" sz="quarter" idx="2"/>
          </p:nvPr>
        </p:nvSpPr>
        <p:spPr>
          <a:xfrm>
            <a:off x="6553200" y="6356691"/>
            <a:ext cx="2133600" cy="364439"/>
          </a:xfrm>
        </p:spPr>
        <p:txBody>
          <a:bodyPr/>
          <a:lstStyle/>
          <a:p>
            <a:pPr lvl="0"/>
            <a:fld id="{86CB4B4D-7CA3-9044-876B-883B54F8677D}" type="slidenum">
              <a:rPr lang="en-US" smtClean="0"/>
              <a:t>4</a:t>
            </a:fld>
            <a:endParaRPr lang="en-US" dirty="0"/>
          </a:p>
        </p:txBody>
      </p:sp>
    </p:spTree>
    <p:extLst>
      <p:ext uri="{BB962C8B-B14F-4D97-AF65-F5344CB8AC3E}">
        <p14:creationId xmlns:p14="http://schemas.microsoft.com/office/powerpoint/2010/main" val="1994127379"/>
      </p:ext>
    </p:extLst>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Clock Delta Compression (CDC)</a:t>
            </a:r>
            <a:endParaRPr lang="en-US" dirty="0"/>
          </a:p>
        </p:txBody>
      </p:sp>
      <p:sp>
        <p:nvSpPr>
          <p:cNvPr id="3" name="Text Placeholder 2"/>
          <p:cNvSpPr>
            <a:spLocks noGrp="1"/>
          </p:cNvSpPr>
          <p:nvPr>
            <p:ph type="body" idx="1"/>
          </p:nvPr>
        </p:nvSpPr>
        <p:spPr/>
        <p:txBody>
          <a:bodyPr/>
          <a:lstStyle/>
          <a:p>
            <a:r>
              <a:rPr lang="en-US" sz="2000" b="1" dirty="0" smtClean="0"/>
              <a:t> </a:t>
            </a:r>
            <a:r>
              <a:rPr lang="en-US" sz="2000" dirty="0" smtClean="0"/>
              <a:t>Record format consists of 3 parts:</a:t>
            </a:r>
          </a:p>
          <a:p>
            <a:pPr lvl="1">
              <a:buClr>
                <a:schemeClr val="tx1"/>
              </a:buClr>
            </a:pPr>
            <a:r>
              <a:rPr lang="en-US" sz="2000" b="1" dirty="0" smtClean="0">
                <a:solidFill>
                  <a:schemeClr val="tx1"/>
                </a:solidFill>
              </a:rPr>
              <a:t>Matched-test table </a:t>
            </a:r>
          </a:p>
          <a:p>
            <a:pPr lvl="1"/>
            <a:r>
              <a:rPr lang="en-US" sz="2000" dirty="0"/>
              <a:t>U</a:t>
            </a:r>
            <a:r>
              <a:rPr lang="en-US" sz="2000" dirty="0" smtClean="0"/>
              <a:t>nmatched-test-table </a:t>
            </a:r>
          </a:p>
          <a:p>
            <a:pPr lvl="1"/>
            <a:r>
              <a:rPr lang="en-US" sz="2000" dirty="0"/>
              <a:t>W</a:t>
            </a:r>
            <a:r>
              <a:rPr lang="en-US" sz="2000" dirty="0" smtClean="0"/>
              <a:t>ith-next-table</a:t>
            </a:r>
          </a:p>
          <a:p>
            <a:r>
              <a:rPr lang="en-US" sz="2000" dirty="0" smtClean="0"/>
              <a:t>Compression pipeline has 3 stages</a:t>
            </a:r>
          </a:p>
          <a:p>
            <a:pPr lvl="1"/>
            <a:r>
              <a:rPr lang="en-US" sz="2000" dirty="0" smtClean="0"/>
              <a:t>Redundancy elimination (splitting base record into tables)</a:t>
            </a:r>
          </a:p>
          <a:p>
            <a:pPr lvl="1">
              <a:buClr>
                <a:schemeClr val="tx1"/>
              </a:buClr>
            </a:pPr>
            <a:r>
              <a:rPr lang="en-US" sz="2000" b="1" dirty="0" smtClean="0">
                <a:solidFill>
                  <a:schemeClr val="tx1"/>
                </a:solidFill>
              </a:rPr>
              <a:t>Permutation encoding</a:t>
            </a:r>
          </a:p>
          <a:p>
            <a:pPr lvl="1"/>
            <a:r>
              <a:rPr lang="en-US" sz="2000" dirty="0" smtClean="0"/>
              <a:t>Linear Predictive Encoding (LPE) + GZIP</a:t>
            </a:r>
          </a:p>
          <a:p>
            <a:r>
              <a:rPr lang="en-US" sz="2000" b="1" dirty="0"/>
              <a:t>Orders events</a:t>
            </a:r>
            <a:r>
              <a:rPr lang="en-US" sz="2000" dirty="0"/>
              <a:t> by </a:t>
            </a:r>
            <a:r>
              <a:rPr lang="en-US" sz="2000" dirty="0" smtClean="0"/>
              <a:t>attaching </a:t>
            </a:r>
            <a:r>
              <a:rPr lang="en-US" sz="2000" b="1" dirty="0"/>
              <a:t>logical clocks</a:t>
            </a:r>
            <a:r>
              <a:rPr lang="en-US" sz="2000" dirty="0"/>
              <a:t> on messages</a:t>
            </a:r>
          </a:p>
          <a:p>
            <a:pPr lvl="1"/>
            <a:r>
              <a:rPr lang="en-US" sz="2000" dirty="0"/>
              <a:t>Messages received by a process are either </a:t>
            </a:r>
            <a:r>
              <a:rPr lang="en-US" sz="2000" b="1" dirty="0"/>
              <a:t>in-order or out-of-order</a:t>
            </a:r>
            <a:endParaRPr lang="en-US" sz="2000" dirty="0" smtClean="0"/>
          </a:p>
          <a:p>
            <a:pPr marL="0" indent="0">
              <a:buNone/>
            </a:pPr>
            <a:endParaRPr lang="en-US" sz="2000" b="1" dirty="0"/>
          </a:p>
          <a:p>
            <a:pPr marL="0" indent="0" algn="ctr">
              <a:buNone/>
            </a:pPr>
            <a:r>
              <a:rPr lang="en-US" b="1" dirty="0" smtClean="0"/>
              <a:t>CDC record size depends on number of out-of-order messages</a:t>
            </a:r>
            <a:endParaRPr lang="en-US" b="1" dirty="0"/>
          </a:p>
        </p:txBody>
      </p:sp>
      <p:sp>
        <p:nvSpPr>
          <p:cNvPr id="5" name="Slide Number Placeholder 1"/>
          <p:cNvSpPr>
            <a:spLocks noGrp="1"/>
          </p:cNvSpPr>
          <p:nvPr>
            <p:ph type="sldNum" sz="quarter" idx="2"/>
          </p:nvPr>
        </p:nvSpPr>
        <p:spPr>
          <a:xfrm>
            <a:off x="6900336" y="6354247"/>
            <a:ext cx="2133600" cy="369328"/>
          </a:xfrm>
        </p:spPr>
        <p:txBody>
          <a:bodyPr/>
          <a:lstStyle/>
          <a:p>
            <a:pPr lvl="0"/>
            <a:r>
              <a:rPr lang="en-US" dirty="0" smtClean="0"/>
              <a:t>40</a:t>
            </a:r>
            <a:endParaRPr lang="en-US" dirty="0"/>
          </a:p>
        </p:txBody>
      </p:sp>
      <p:sp>
        <p:nvSpPr>
          <p:cNvPr id="4" name="Rectangle 3"/>
          <p:cNvSpPr/>
          <p:nvPr/>
        </p:nvSpPr>
        <p:spPr>
          <a:xfrm>
            <a:off x="457200" y="5684993"/>
            <a:ext cx="8229600" cy="834190"/>
          </a:xfrm>
          <a:prstGeom prst="rect">
            <a:avLst/>
          </a:prstGeom>
          <a:noFill/>
          <a:ln w="50800" cap="flat">
            <a:solidFill>
              <a:schemeClr val="accent2"/>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623247317"/>
      </p:ext>
    </p:extLst>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Logical Clocks</a:t>
            </a:r>
            <a:endParaRPr lang="en-US" dirty="0"/>
          </a:p>
        </p:txBody>
      </p:sp>
      <p:sp>
        <p:nvSpPr>
          <p:cNvPr id="29" name="Slide Number Placeholder 1"/>
          <p:cNvSpPr>
            <a:spLocks noGrp="1"/>
          </p:cNvSpPr>
          <p:nvPr>
            <p:ph type="sldNum" sz="quarter" idx="2"/>
          </p:nvPr>
        </p:nvSpPr>
        <p:spPr>
          <a:xfrm>
            <a:off x="6900336" y="6354247"/>
            <a:ext cx="2133600" cy="369328"/>
          </a:xfrm>
        </p:spPr>
        <p:txBody>
          <a:bodyPr/>
          <a:lstStyle/>
          <a:p>
            <a:pPr lvl="0"/>
            <a:r>
              <a:rPr lang="en-US" dirty="0" smtClean="0"/>
              <a:t>41</a:t>
            </a:r>
            <a:endParaRPr lang="en-US" dirty="0"/>
          </a:p>
        </p:txBody>
      </p:sp>
      <p:grpSp>
        <p:nvGrpSpPr>
          <p:cNvPr id="8" name="Group 7"/>
          <p:cNvGrpSpPr/>
          <p:nvPr/>
        </p:nvGrpSpPr>
        <p:grpSpPr>
          <a:xfrm>
            <a:off x="766698" y="3264358"/>
            <a:ext cx="7548155" cy="3250767"/>
            <a:chOff x="2508057" y="660987"/>
            <a:chExt cx="5402229" cy="2150195"/>
          </a:xfrm>
        </p:grpSpPr>
        <p:sp>
          <p:nvSpPr>
            <p:cNvPr id="14" name="TextBox 13"/>
            <p:cNvSpPr txBox="1"/>
            <p:nvPr/>
          </p:nvSpPr>
          <p:spPr>
            <a:xfrm rot="19588023">
              <a:off x="3677421" y="1449970"/>
              <a:ext cx="1649705" cy="3053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sz="2400" dirty="0" smtClean="0">
                  <a:solidFill>
                    <a:srgbClr val="000000"/>
                  </a:solidFill>
                  <a:latin typeface="Calibri"/>
                  <a:cs typeface="Calibri"/>
                </a:rPr>
                <a:t>Sent clock (SC)</a:t>
              </a:r>
              <a:endParaRPr kumimoji="0" lang="en-US" sz="2400" b="0" i="0" u="none" strike="noStrike" cap="none" spc="0" normalizeH="0" baseline="0" dirty="0">
                <a:ln>
                  <a:noFill/>
                </a:ln>
                <a:solidFill>
                  <a:srgbClr val="000000"/>
                </a:solidFill>
                <a:effectLst/>
                <a:uFillTx/>
                <a:latin typeface="Calibri"/>
                <a:cs typeface="Calibri"/>
                <a:sym typeface="Helvetica"/>
              </a:endParaRPr>
            </a:p>
          </p:txBody>
        </p:sp>
        <p:grpSp>
          <p:nvGrpSpPr>
            <p:cNvPr id="15" name="Group 14"/>
            <p:cNvGrpSpPr/>
            <p:nvPr/>
          </p:nvGrpSpPr>
          <p:grpSpPr>
            <a:xfrm>
              <a:off x="2508057" y="660987"/>
              <a:ext cx="5402229" cy="2150195"/>
              <a:chOff x="2508057" y="660987"/>
              <a:chExt cx="5402229" cy="2150195"/>
            </a:xfrm>
          </p:grpSpPr>
          <p:cxnSp>
            <p:nvCxnSpPr>
              <p:cNvPr id="16" name="Straight Arrow Connector 15"/>
              <p:cNvCxnSpPr/>
              <p:nvPr/>
            </p:nvCxnSpPr>
            <p:spPr>
              <a:xfrm flipV="1">
                <a:off x="3088586" y="1083709"/>
                <a:ext cx="4796542" cy="0"/>
              </a:xfrm>
              <a:prstGeom prst="straightConnector1">
                <a:avLst/>
              </a:prstGeom>
              <a:noFill/>
              <a:ln w="127000" cap="flat">
                <a:solidFill>
                  <a:srgbClr val="4F81BD"/>
                </a:solidFill>
                <a:prstDash val="solid"/>
                <a:bevel/>
                <a:tailEnd type="triangle"/>
              </a:ln>
              <a:effectLst/>
            </p:spPr>
            <p:style>
              <a:lnRef idx="0">
                <a:scrgbClr r="0" g="0" b="0"/>
              </a:lnRef>
              <a:fillRef idx="0">
                <a:scrgbClr r="0" g="0" b="0"/>
              </a:fillRef>
              <a:effectRef idx="0">
                <a:scrgbClr r="0" g="0" b="0"/>
              </a:effectRef>
              <a:fontRef idx="none"/>
            </p:style>
          </p:cxnSp>
          <p:cxnSp>
            <p:nvCxnSpPr>
              <p:cNvPr id="17" name="Straight Arrow Connector 16"/>
              <p:cNvCxnSpPr/>
              <p:nvPr/>
            </p:nvCxnSpPr>
            <p:spPr>
              <a:xfrm flipV="1">
                <a:off x="3113744" y="2626863"/>
                <a:ext cx="4796542" cy="0"/>
              </a:xfrm>
              <a:prstGeom prst="straightConnector1">
                <a:avLst/>
              </a:prstGeom>
              <a:noFill/>
              <a:ln w="127000" cap="flat">
                <a:solidFill>
                  <a:srgbClr val="4F81BD"/>
                </a:solidFill>
                <a:prstDash val="solid"/>
                <a:bevel/>
                <a:tailEnd type="triangle"/>
              </a:ln>
              <a:effectLst/>
            </p:spPr>
            <p:style>
              <a:lnRef idx="0">
                <a:scrgbClr r="0" g="0" b="0"/>
              </a:lnRef>
              <a:fillRef idx="0">
                <a:scrgbClr r="0" g="0" b="0"/>
              </a:fillRef>
              <a:effectRef idx="0">
                <a:scrgbClr r="0" g="0" b="0"/>
              </a:effectRef>
              <a:fontRef idx="none"/>
            </p:style>
          </p:cxnSp>
          <p:cxnSp>
            <p:nvCxnSpPr>
              <p:cNvPr id="18" name="Straight Arrow Connector 17"/>
              <p:cNvCxnSpPr/>
              <p:nvPr/>
            </p:nvCxnSpPr>
            <p:spPr>
              <a:xfrm flipV="1">
                <a:off x="3969290" y="1237184"/>
                <a:ext cx="1880813" cy="1259360"/>
              </a:xfrm>
              <a:prstGeom prst="straightConnector1">
                <a:avLst/>
              </a:prstGeom>
              <a:noFill/>
              <a:ln w="127000" cap="flat">
                <a:solidFill>
                  <a:schemeClr val="accent2"/>
                </a:solidFill>
                <a:prstDash val="solid"/>
                <a:bevel/>
                <a:tailEnd type="triangle"/>
              </a:ln>
              <a:effectLst/>
            </p:spPr>
            <p:style>
              <a:lnRef idx="0">
                <a:scrgbClr r="0" g="0" b="0"/>
              </a:lnRef>
              <a:fillRef idx="0">
                <a:scrgbClr r="0" g="0" b="0"/>
              </a:fillRef>
              <a:effectRef idx="0">
                <a:scrgbClr r="0" g="0" b="0"/>
              </a:effectRef>
              <a:fontRef idx="none"/>
            </p:style>
          </p:cxnSp>
          <p:sp>
            <p:nvSpPr>
              <p:cNvPr id="19" name="TextBox 18"/>
              <p:cNvSpPr txBox="1"/>
              <p:nvPr/>
            </p:nvSpPr>
            <p:spPr>
              <a:xfrm>
                <a:off x="2926694" y="2255401"/>
                <a:ext cx="855549" cy="3053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sz="2400" dirty="0" smtClean="0">
                    <a:solidFill>
                      <a:srgbClr val="000000"/>
                    </a:solidFill>
                    <a:latin typeface="Calibri"/>
                    <a:cs typeface="Calibri"/>
                  </a:rPr>
                  <a:t>LC = 17 </a:t>
                </a:r>
                <a:endParaRPr kumimoji="0" lang="en-US" sz="2400" b="0" i="0" u="none" strike="noStrike" cap="none" spc="0" normalizeH="0" baseline="0" dirty="0">
                  <a:ln>
                    <a:noFill/>
                  </a:ln>
                  <a:solidFill>
                    <a:srgbClr val="000000"/>
                  </a:solidFill>
                  <a:effectLst/>
                  <a:uFillTx/>
                  <a:latin typeface="Calibri"/>
                  <a:cs typeface="Calibri"/>
                  <a:sym typeface="Helvetica"/>
                </a:endParaRPr>
              </a:p>
            </p:txBody>
          </p:sp>
          <p:sp>
            <p:nvSpPr>
              <p:cNvPr id="20" name="Oval 19"/>
              <p:cNvSpPr>
                <a:spLocks noChangeAspect="1"/>
              </p:cNvSpPr>
              <p:nvPr/>
            </p:nvSpPr>
            <p:spPr>
              <a:xfrm>
                <a:off x="4657782" y="1606236"/>
                <a:ext cx="568708" cy="476066"/>
              </a:xfrm>
              <a:prstGeom prst="ellipse">
                <a:avLst/>
              </a:prstGeom>
              <a:solidFill>
                <a:schemeClr val="bg1"/>
              </a:solidFill>
              <a:ln w="381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Calibri"/>
                    <a:ea typeface="+mj-ea"/>
                    <a:cs typeface="Calibri"/>
                    <a:sym typeface="Helvetica"/>
                  </a:rPr>
                  <a:t>17</a:t>
                </a:r>
                <a:endParaRPr kumimoji="0" lang="en-US" sz="2400" b="0" i="0" u="none" strike="noStrike" cap="none" spc="0" normalizeH="0" baseline="0" dirty="0">
                  <a:ln>
                    <a:noFill/>
                  </a:ln>
                  <a:solidFill>
                    <a:srgbClr val="000000"/>
                  </a:solidFill>
                  <a:effectLst/>
                  <a:uFillTx/>
                  <a:latin typeface="Calibri"/>
                  <a:ea typeface="+mj-ea"/>
                  <a:cs typeface="Calibri"/>
                  <a:sym typeface="Helvetica"/>
                </a:endParaRPr>
              </a:p>
            </p:txBody>
          </p:sp>
          <p:sp>
            <p:nvSpPr>
              <p:cNvPr id="21" name="Oval 20"/>
              <p:cNvSpPr/>
              <p:nvPr/>
            </p:nvSpPr>
            <p:spPr>
              <a:xfrm>
                <a:off x="5808348" y="889365"/>
                <a:ext cx="461427" cy="476066"/>
              </a:xfrm>
              <a:prstGeom prst="ellipse">
                <a:avLst/>
              </a:prstGeom>
              <a:solidFill>
                <a:schemeClr val="accent2"/>
              </a:solidFill>
              <a:ln w="25400" cap="flat">
                <a:solidFill>
                  <a:schemeClr val="accent2"/>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600" b="0" i="0" u="none" strike="noStrike" cap="none" spc="0" normalizeH="0" baseline="0">
                  <a:ln>
                    <a:noFill/>
                  </a:ln>
                  <a:solidFill>
                    <a:srgbClr val="000000"/>
                  </a:solidFill>
                  <a:effectLst/>
                  <a:uFillTx/>
                  <a:latin typeface="Calibri"/>
                  <a:ea typeface="+mj-ea"/>
                  <a:cs typeface="Calibri"/>
                  <a:sym typeface="Helvetica"/>
                </a:endParaRPr>
              </a:p>
            </p:txBody>
          </p:sp>
          <p:sp>
            <p:nvSpPr>
              <p:cNvPr id="23" name="TextBox 22"/>
              <p:cNvSpPr txBox="1"/>
              <p:nvPr/>
            </p:nvSpPr>
            <p:spPr>
              <a:xfrm>
                <a:off x="2512220" y="2441132"/>
                <a:ext cx="508000" cy="3053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sz="2400" dirty="0" smtClean="0">
                    <a:solidFill>
                      <a:srgbClr val="000000"/>
                    </a:solidFill>
                    <a:latin typeface="Calibri" charset="0"/>
                    <a:ea typeface="Calibri" charset="0"/>
                    <a:cs typeface="Calibri" charset="0"/>
                  </a:rPr>
                  <a:t>P</a:t>
                </a:r>
                <a:r>
                  <a:rPr lang="en-US" sz="2400" baseline="-25000" dirty="0" smtClean="0">
                    <a:solidFill>
                      <a:srgbClr val="000000"/>
                    </a:solidFill>
                    <a:latin typeface="Calibri" charset="0"/>
                    <a:ea typeface="Calibri" charset="0"/>
                    <a:cs typeface="Calibri" charset="0"/>
                  </a:rPr>
                  <a:t>0</a:t>
                </a:r>
                <a:endParaRPr kumimoji="0" lang="en-US" sz="2400" b="0" i="0" u="none" strike="noStrike" cap="none" spc="0" normalizeH="0" baseline="0" dirty="0">
                  <a:ln>
                    <a:noFill/>
                  </a:ln>
                  <a:solidFill>
                    <a:srgbClr val="000000"/>
                  </a:solidFill>
                  <a:effectLst/>
                  <a:uFillTx/>
                  <a:latin typeface="Calibri" charset="0"/>
                  <a:ea typeface="Calibri" charset="0"/>
                  <a:cs typeface="Calibri" charset="0"/>
                  <a:sym typeface="Helvetica"/>
                </a:endParaRPr>
              </a:p>
            </p:txBody>
          </p:sp>
          <p:sp>
            <p:nvSpPr>
              <p:cNvPr id="24" name="Oval 23"/>
              <p:cNvSpPr/>
              <p:nvPr/>
            </p:nvSpPr>
            <p:spPr>
              <a:xfrm>
                <a:off x="3674896" y="2335116"/>
                <a:ext cx="461427" cy="476066"/>
              </a:xfrm>
              <a:prstGeom prst="ellipse">
                <a:avLst/>
              </a:prstGeom>
              <a:solidFill>
                <a:schemeClr val="accent2"/>
              </a:solidFill>
              <a:ln w="25400" cap="flat">
                <a:solidFill>
                  <a:schemeClr val="accent2"/>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600" b="0" i="0" u="none" strike="noStrike" cap="none" spc="0" normalizeH="0" baseline="0">
                  <a:ln>
                    <a:noFill/>
                  </a:ln>
                  <a:solidFill>
                    <a:srgbClr val="000000"/>
                  </a:solidFill>
                  <a:effectLst/>
                  <a:uFillTx/>
                  <a:latin typeface="Calibri"/>
                  <a:ea typeface="+mj-ea"/>
                  <a:cs typeface="Calibri"/>
                  <a:sym typeface="Helvetica"/>
                </a:endParaRPr>
              </a:p>
            </p:txBody>
          </p:sp>
          <p:sp>
            <p:nvSpPr>
              <p:cNvPr id="25" name="TextBox 24"/>
              <p:cNvSpPr txBox="1"/>
              <p:nvPr/>
            </p:nvSpPr>
            <p:spPr>
              <a:xfrm>
                <a:off x="4610145" y="2234599"/>
                <a:ext cx="855549" cy="3053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sz="2400" dirty="0" smtClean="0">
                    <a:solidFill>
                      <a:srgbClr val="000000"/>
                    </a:solidFill>
                    <a:latin typeface="Calibri"/>
                    <a:cs typeface="Calibri"/>
                  </a:rPr>
                  <a:t>LC = 18 </a:t>
                </a:r>
                <a:endParaRPr kumimoji="0" lang="en-US" sz="2400" b="0" i="0" u="none" strike="noStrike" cap="none" spc="0" normalizeH="0" baseline="0" dirty="0">
                  <a:ln>
                    <a:noFill/>
                  </a:ln>
                  <a:solidFill>
                    <a:srgbClr val="000000"/>
                  </a:solidFill>
                  <a:effectLst/>
                  <a:uFillTx/>
                  <a:latin typeface="Calibri"/>
                  <a:cs typeface="Calibri"/>
                  <a:sym typeface="Helvetica"/>
                </a:endParaRPr>
              </a:p>
            </p:txBody>
          </p:sp>
          <p:sp>
            <p:nvSpPr>
              <p:cNvPr id="30" name="TextBox 29"/>
              <p:cNvSpPr txBox="1"/>
              <p:nvPr/>
            </p:nvSpPr>
            <p:spPr>
              <a:xfrm>
                <a:off x="4941142" y="660987"/>
                <a:ext cx="855549" cy="3053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sz="2400" dirty="0" smtClean="0">
                    <a:solidFill>
                      <a:srgbClr val="000000"/>
                    </a:solidFill>
                    <a:latin typeface="Calibri"/>
                    <a:cs typeface="Calibri"/>
                  </a:rPr>
                  <a:t>LC = 16 </a:t>
                </a:r>
                <a:endParaRPr kumimoji="0" lang="en-US" sz="2400" b="0" i="0" u="none" strike="noStrike" cap="none" spc="0" normalizeH="0" baseline="0" dirty="0">
                  <a:ln>
                    <a:noFill/>
                  </a:ln>
                  <a:solidFill>
                    <a:srgbClr val="000000"/>
                  </a:solidFill>
                  <a:effectLst/>
                  <a:uFillTx/>
                  <a:latin typeface="Calibri"/>
                  <a:cs typeface="Calibri"/>
                  <a:sym typeface="Helvetica"/>
                </a:endParaRPr>
              </a:p>
            </p:txBody>
          </p:sp>
          <p:sp>
            <p:nvSpPr>
              <p:cNvPr id="31" name="TextBox 30"/>
              <p:cNvSpPr txBox="1"/>
              <p:nvPr/>
            </p:nvSpPr>
            <p:spPr>
              <a:xfrm>
                <a:off x="6281433" y="660987"/>
                <a:ext cx="855549" cy="3053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sz="2400" dirty="0" smtClean="0">
                    <a:solidFill>
                      <a:srgbClr val="000000"/>
                    </a:solidFill>
                    <a:latin typeface="Calibri"/>
                    <a:cs typeface="Calibri"/>
                  </a:rPr>
                  <a:t>LC = 18 </a:t>
                </a:r>
                <a:endParaRPr kumimoji="0" lang="en-US" sz="2400" b="0" i="0" u="none" strike="noStrike" cap="none" spc="0" normalizeH="0" baseline="0" dirty="0">
                  <a:ln>
                    <a:noFill/>
                  </a:ln>
                  <a:solidFill>
                    <a:srgbClr val="000000"/>
                  </a:solidFill>
                  <a:effectLst/>
                  <a:uFillTx/>
                  <a:latin typeface="Calibri"/>
                  <a:cs typeface="Calibri"/>
                  <a:sym typeface="Helvetica"/>
                </a:endParaRPr>
              </a:p>
            </p:txBody>
          </p:sp>
          <p:sp>
            <p:nvSpPr>
              <p:cNvPr id="32" name="TextBox 31"/>
              <p:cNvSpPr txBox="1"/>
              <p:nvPr/>
            </p:nvSpPr>
            <p:spPr>
              <a:xfrm>
                <a:off x="2508057" y="889365"/>
                <a:ext cx="508000" cy="3053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sz="2400" dirty="0" smtClean="0">
                    <a:solidFill>
                      <a:srgbClr val="000000"/>
                    </a:solidFill>
                    <a:latin typeface="Calibri" charset="0"/>
                    <a:ea typeface="Calibri" charset="0"/>
                    <a:cs typeface="Calibri" charset="0"/>
                  </a:rPr>
                  <a:t>P</a:t>
                </a:r>
                <a:r>
                  <a:rPr lang="en-US" sz="2400" baseline="-25000" dirty="0">
                    <a:solidFill>
                      <a:srgbClr val="000000"/>
                    </a:solidFill>
                    <a:latin typeface="Calibri" charset="0"/>
                    <a:ea typeface="Calibri" charset="0"/>
                    <a:cs typeface="Calibri" charset="0"/>
                  </a:rPr>
                  <a:t>1</a:t>
                </a:r>
                <a:endParaRPr kumimoji="0" lang="en-US" sz="2400" b="0" i="0" u="none" strike="noStrike" cap="none" spc="0" normalizeH="0" baseline="0" dirty="0">
                  <a:ln>
                    <a:noFill/>
                  </a:ln>
                  <a:solidFill>
                    <a:srgbClr val="000000"/>
                  </a:solidFill>
                  <a:effectLst/>
                  <a:uFillTx/>
                  <a:latin typeface="Calibri" charset="0"/>
                  <a:ea typeface="Calibri" charset="0"/>
                  <a:cs typeface="Calibri" charset="0"/>
                  <a:sym typeface="Helvetica"/>
                </a:endParaRPr>
              </a:p>
            </p:txBody>
          </p:sp>
        </p:grpSp>
      </p:grpSp>
      <p:sp>
        <p:nvSpPr>
          <p:cNvPr id="3" name="TextBox 2"/>
          <p:cNvSpPr txBox="1"/>
          <p:nvPr/>
        </p:nvSpPr>
        <p:spPr>
          <a:xfrm>
            <a:off x="876816" y="2171332"/>
            <a:ext cx="8462211" cy="83099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457200" rtl="0" fontAlgn="auto" latinLnBrk="1" hangingPunct="0">
              <a:lnSpc>
                <a:spcPct val="100000"/>
              </a:lnSpc>
              <a:spcBef>
                <a:spcPts val="0"/>
              </a:spcBef>
              <a:spcAft>
                <a:spcPts val="0"/>
              </a:spcAft>
              <a:buClrTx/>
              <a:buSzTx/>
              <a:buFont typeface="Arial" charset="0"/>
              <a:buChar char="•"/>
              <a:tabLst/>
            </a:pPr>
            <a:r>
              <a:rPr kumimoji="0" lang="en-US" sz="2400" b="0" i="0" u="none" strike="noStrike" cap="none" spc="0" normalizeH="0" baseline="0" dirty="0" smtClean="0">
                <a:ln>
                  <a:noFill/>
                </a:ln>
                <a:solidFill>
                  <a:srgbClr val="000000"/>
                </a:solidFill>
                <a:effectLst/>
                <a:uFillTx/>
                <a:latin typeface="Calibri" charset="0"/>
                <a:ea typeface="Calibri" charset="0"/>
                <a:cs typeface="Calibri" charset="0"/>
                <a:sym typeface="Helvetica"/>
              </a:rPr>
              <a:t>Each process maintains a “local</a:t>
            </a:r>
            <a:r>
              <a:rPr kumimoji="0" lang="en-US" sz="2400" b="0" i="0" u="none" strike="noStrike" cap="none" spc="0" normalizeH="0" dirty="0" smtClean="0">
                <a:ln>
                  <a:noFill/>
                </a:ln>
                <a:solidFill>
                  <a:srgbClr val="000000"/>
                </a:solidFill>
                <a:effectLst/>
                <a:uFillTx/>
                <a:latin typeface="Calibri" charset="0"/>
                <a:ea typeface="Calibri" charset="0"/>
                <a:cs typeface="Calibri" charset="0"/>
                <a:sym typeface="Helvetica"/>
              </a:rPr>
              <a:t> clock” (LC)</a:t>
            </a:r>
          </a:p>
          <a:p>
            <a:pPr marL="285750" marR="0" indent="-285750" algn="l" defTabSz="457200" rtl="0" fontAlgn="auto" latinLnBrk="1" hangingPunct="0">
              <a:lnSpc>
                <a:spcPct val="100000"/>
              </a:lnSpc>
              <a:spcBef>
                <a:spcPts val="0"/>
              </a:spcBef>
              <a:spcAft>
                <a:spcPts val="0"/>
              </a:spcAft>
              <a:buClrTx/>
              <a:buSzTx/>
              <a:buFont typeface="Arial" charset="0"/>
              <a:buChar char="•"/>
              <a:tabLst/>
            </a:pPr>
            <a:r>
              <a:rPr lang="en-US" sz="2400" baseline="0" dirty="0" smtClean="0">
                <a:solidFill>
                  <a:srgbClr val="000000"/>
                </a:solidFill>
                <a:latin typeface="Calibri" charset="0"/>
                <a:ea typeface="Calibri" charset="0"/>
                <a:cs typeface="Calibri" charset="0"/>
              </a:rPr>
              <a:t>Each message has the sender’s LC</a:t>
            </a:r>
            <a:r>
              <a:rPr lang="en-US" sz="2400" dirty="0" smtClean="0">
                <a:solidFill>
                  <a:srgbClr val="000000"/>
                </a:solidFill>
                <a:latin typeface="Calibri" charset="0"/>
                <a:ea typeface="Calibri" charset="0"/>
                <a:cs typeface="Calibri" charset="0"/>
              </a:rPr>
              <a:t> attached as “sent clock” (SC)</a:t>
            </a:r>
            <a:endParaRPr kumimoji="0" lang="en-US" sz="2400" b="0" i="0" u="none" strike="noStrike" cap="none" spc="0" normalizeH="0" baseline="0" dirty="0">
              <a:ln>
                <a:noFill/>
              </a:ln>
              <a:solidFill>
                <a:srgbClr val="000000"/>
              </a:solidFill>
              <a:effectLst/>
              <a:uFillTx/>
              <a:latin typeface="Calibri" charset="0"/>
              <a:ea typeface="Calibri" charset="0"/>
              <a:cs typeface="Calibri" charset="0"/>
              <a:sym typeface="Helvetica"/>
            </a:endParaRPr>
          </a:p>
        </p:txBody>
      </p:sp>
    </p:spTree>
    <p:extLst>
      <p:ext uri="{BB962C8B-B14F-4D97-AF65-F5344CB8AC3E}">
        <p14:creationId xmlns:p14="http://schemas.microsoft.com/office/powerpoint/2010/main" val="1728158964"/>
      </p:ext>
    </p:extLst>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In-Order vs. Out-of-Order Messages</a:t>
            </a:r>
            <a:endParaRPr lang="en-US" dirty="0"/>
          </a:p>
        </p:txBody>
      </p:sp>
      <p:pic>
        <p:nvPicPr>
          <p:cNvPr id="26" name="Picture 25"/>
          <p:cNvPicPr>
            <a:picLocks noChangeAspect="1"/>
          </p:cNvPicPr>
          <p:nvPr/>
        </p:nvPicPr>
        <p:blipFill>
          <a:blip r:embed="rId3"/>
          <a:stretch>
            <a:fillRect/>
          </a:stretch>
        </p:blipFill>
        <p:spPr>
          <a:xfrm>
            <a:off x="325896" y="1950720"/>
            <a:ext cx="8492208" cy="3425952"/>
          </a:xfrm>
          <a:prstGeom prst="rect">
            <a:avLst/>
          </a:prstGeom>
        </p:spPr>
      </p:pic>
      <p:sp>
        <p:nvSpPr>
          <p:cNvPr id="27" name="TextBox 26"/>
          <p:cNvSpPr txBox="1"/>
          <p:nvPr/>
        </p:nvSpPr>
        <p:spPr>
          <a:xfrm>
            <a:off x="999744" y="5376672"/>
            <a:ext cx="298704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Helvetica"/>
              </a:rPr>
              <a:t>In-Order Message Receive </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8" name="TextBox 27"/>
          <p:cNvSpPr txBox="1"/>
          <p:nvPr/>
        </p:nvSpPr>
        <p:spPr>
          <a:xfrm>
            <a:off x="4992624" y="5376672"/>
            <a:ext cx="331012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smtClean="0">
                <a:solidFill>
                  <a:srgbClr val="000000"/>
                </a:solidFill>
              </a:rPr>
              <a:t>Out-of</a:t>
            </a:r>
            <a:r>
              <a:rPr kumimoji="0" lang="en-US" sz="1800" b="0" i="0" u="none" strike="noStrike" cap="none" spc="0" normalizeH="0" baseline="0" smtClean="0">
                <a:ln>
                  <a:noFill/>
                </a:ln>
                <a:solidFill>
                  <a:srgbClr val="000000"/>
                </a:solidFill>
                <a:effectLst/>
                <a:uFillTx/>
                <a:latin typeface="+mj-lt"/>
                <a:ea typeface="+mj-ea"/>
                <a:cs typeface="+mj-cs"/>
                <a:sym typeface="Helvetica"/>
              </a:rPr>
              <a:t>-Order Message Receive </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Slide Number Placeholder 1"/>
          <p:cNvSpPr>
            <a:spLocks noGrp="1"/>
          </p:cNvSpPr>
          <p:nvPr>
            <p:ph type="sldNum" sz="quarter" idx="2"/>
          </p:nvPr>
        </p:nvSpPr>
        <p:spPr>
          <a:xfrm>
            <a:off x="6900336" y="6354247"/>
            <a:ext cx="2133600" cy="369328"/>
          </a:xfrm>
        </p:spPr>
        <p:txBody>
          <a:bodyPr/>
          <a:lstStyle/>
          <a:p>
            <a:pPr lvl="0"/>
            <a:r>
              <a:rPr lang="en-US" dirty="0" smtClean="0"/>
              <a:t>42</a:t>
            </a:r>
            <a:endParaRPr lang="en-US" dirty="0"/>
          </a:p>
        </p:txBody>
      </p:sp>
    </p:spTree>
    <p:extLst>
      <p:ext uri="{BB962C8B-B14F-4D97-AF65-F5344CB8AC3E}">
        <p14:creationId xmlns:p14="http://schemas.microsoft.com/office/powerpoint/2010/main" val="451382273"/>
      </p:ext>
    </p:extLst>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Recording Walkthrough</a:t>
            </a:r>
            <a:endParaRPr lang="en-US" dirty="0"/>
          </a:p>
        </p:txBody>
      </p:sp>
      <p:pic>
        <p:nvPicPr>
          <p:cNvPr id="4" name="Picture 3"/>
          <p:cNvPicPr>
            <a:picLocks noChangeAspect="1"/>
          </p:cNvPicPr>
          <p:nvPr/>
        </p:nvPicPr>
        <p:blipFill>
          <a:blip r:embed="rId3"/>
          <a:stretch>
            <a:fillRect/>
          </a:stretch>
        </p:blipFill>
        <p:spPr>
          <a:xfrm>
            <a:off x="758952" y="1741346"/>
            <a:ext cx="7626096" cy="5116654"/>
          </a:xfrm>
          <a:prstGeom prst="rect">
            <a:avLst/>
          </a:prstGeom>
        </p:spPr>
      </p:pic>
      <p:sp>
        <p:nvSpPr>
          <p:cNvPr id="5" name="Slide Number Placeholder 1"/>
          <p:cNvSpPr>
            <a:spLocks noGrp="1"/>
          </p:cNvSpPr>
          <p:nvPr>
            <p:ph type="sldNum" sz="quarter" idx="2"/>
          </p:nvPr>
        </p:nvSpPr>
        <p:spPr>
          <a:xfrm>
            <a:off x="6900336" y="6354247"/>
            <a:ext cx="2133600" cy="369328"/>
          </a:xfrm>
        </p:spPr>
        <p:txBody>
          <a:bodyPr/>
          <a:lstStyle/>
          <a:p>
            <a:pPr lvl="0"/>
            <a:r>
              <a:rPr lang="en-US" dirty="0" smtClean="0"/>
              <a:t>43</a:t>
            </a:r>
            <a:endParaRPr lang="en-US" dirty="0"/>
          </a:p>
        </p:txBody>
      </p:sp>
      <p:sp>
        <p:nvSpPr>
          <p:cNvPr id="3" name="Rectangle 2"/>
          <p:cNvSpPr/>
          <p:nvPr/>
        </p:nvSpPr>
        <p:spPr>
          <a:xfrm>
            <a:off x="2426208" y="1741346"/>
            <a:ext cx="5803392" cy="4982229"/>
          </a:xfrm>
          <a:prstGeom prst="rect">
            <a:avLst/>
          </a:prstGeom>
          <a:solidFill>
            <a:srgbClr val="FFFFFF"/>
          </a:solidFill>
          <a:ln w="25400" cap="flat">
            <a:solidFill>
              <a:schemeClr val="bg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Rectangle 5"/>
          <p:cNvSpPr/>
          <p:nvPr/>
        </p:nvSpPr>
        <p:spPr>
          <a:xfrm>
            <a:off x="1694688" y="2999232"/>
            <a:ext cx="487680" cy="219456"/>
          </a:xfrm>
          <a:prstGeom prst="rect">
            <a:avLst/>
          </a:prstGeom>
          <a:solidFill>
            <a:srgbClr val="FFFFFF"/>
          </a:solidFill>
          <a:ln w="25400" cap="flat">
            <a:solidFill>
              <a:schemeClr val="bg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7" name="Rectangle 6"/>
          <p:cNvSpPr/>
          <p:nvPr/>
        </p:nvSpPr>
        <p:spPr>
          <a:xfrm>
            <a:off x="997396" y="2551814"/>
            <a:ext cx="581247" cy="552893"/>
          </a:xfrm>
          <a:prstGeom prst="rect">
            <a:avLst/>
          </a:prstGeom>
          <a:solidFill>
            <a:srgbClr val="FFFFFF"/>
          </a:solidFill>
          <a:ln w="25400" cap="flat">
            <a:solidFill>
              <a:schemeClr val="bg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8" name="Rectangle 7"/>
          <p:cNvSpPr/>
          <p:nvPr/>
        </p:nvSpPr>
        <p:spPr>
          <a:xfrm>
            <a:off x="1628704" y="2843287"/>
            <a:ext cx="581247" cy="552893"/>
          </a:xfrm>
          <a:prstGeom prst="rect">
            <a:avLst/>
          </a:prstGeom>
          <a:solidFill>
            <a:srgbClr val="FFFFFF"/>
          </a:solidFill>
          <a:ln w="25400" cap="flat">
            <a:solidFill>
              <a:schemeClr val="bg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cxnSp>
        <p:nvCxnSpPr>
          <p:cNvPr id="10" name="Straight Connector 9"/>
          <p:cNvCxnSpPr/>
          <p:nvPr/>
        </p:nvCxnSpPr>
        <p:spPr>
          <a:xfrm>
            <a:off x="1603763" y="2843287"/>
            <a:ext cx="0" cy="261420"/>
          </a:xfrm>
          <a:prstGeom prst="line">
            <a:avLst/>
          </a:prstGeom>
          <a:noFill/>
          <a:ln w="25400" cap="flat">
            <a:solidFill>
              <a:schemeClr val="bg2"/>
            </a:solidFill>
            <a:prstDash val="solid"/>
            <a:bevel/>
            <a:tailEnd type="none"/>
          </a:ln>
          <a:effectLst/>
        </p:spPr>
        <p:style>
          <a:lnRef idx="0">
            <a:scrgbClr r="0" g="0" b="0"/>
          </a:lnRef>
          <a:fillRef idx="0">
            <a:scrgbClr r="0" g="0" b="0"/>
          </a:fillRef>
          <a:effectRef idx="0">
            <a:scrgbClr r="0" g="0" b="0"/>
          </a:effectRef>
          <a:fontRef idx="none"/>
        </p:style>
      </p:cxnSp>
      <p:sp>
        <p:nvSpPr>
          <p:cNvPr id="11" name="Rectangle 10"/>
          <p:cNvSpPr/>
          <p:nvPr/>
        </p:nvSpPr>
        <p:spPr>
          <a:xfrm>
            <a:off x="1282995" y="5832088"/>
            <a:ext cx="194542" cy="289932"/>
          </a:xfrm>
          <a:prstGeom prst="rect">
            <a:avLst/>
          </a:prstGeom>
          <a:solidFill>
            <a:srgbClr val="FFFFFF"/>
          </a:solidFill>
          <a:ln w="25400" cap="flat">
            <a:solidFill>
              <a:schemeClr val="bg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2" name="Rectangle 11"/>
          <p:cNvSpPr/>
          <p:nvPr/>
        </p:nvSpPr>
        <p:spPr>
          <a:xfrm>
            <a:off x="1306343" y="6185210"/>
            <a:ext cx="194542" cy="91440"/>
          </a:xfrm>
          <a:prstGeom prst="rect">
            <a:avLst/>
          </a:prstGeom>
          <a:solidFill>
            <a:srgbClr val="FFFFFF"/>
          </a:solidFill>
          <a:ln w="25400" cap="flat">
            <a:solidFill>
              <a:schemeClr val="bg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3" name="Rectangle 12"/>
          <p:cNvSpPr/>
          <p:nvPr/>
        </p:nvSpPr>
        <p:spPr>
          <a:xfrm>
            <a:off x="880946" y="5324707"/>
            <a:ext cx="1756317" cy="1398868"/>
          </a:xfrm>
          <a:prstGeom prst="rect">
            <a:avLst/>
          </a:prstGeom>
          <a:solidFill>
            <a:srgbClr val="FFFFFF"/>
          </a:solidFill>
          <a:ln w="25400" cap="flat">
            <a:solidFill>
              <a:schemeClr val="bg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030563598"/>
      </p:ext>
    </p:extLst>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Recording Walkthrough</a:t>
            </a:r>
            <a:endParaRPr lang="en-US" dirty="0"/>
          </a:p>
        </p:txBody>
      </p:sp>
      <p:pic>
        <p:nvPicPr>
          <p:cNvPr id="4" name="Picture 3"/>
          <p:cNvPicPr>
            <a:picLocks noChangeAspect="1"/>
          </p:cNvPicPr>
          <p:nvPr/>
        </p:nvPicPr>
        <p:blipFill>
          <a:blip r:embed="rId3"/>
          <a:stretch>
            <a:fillRect/>
          </a:stretch>
        </p:blipFill>
        <p:spPr>
          <a:xfrm>
            <a:off x="758952" y="1741346"/>
            <a:ext cx="7626096" cy="5116654"/>
          </a:xfrm>
          <a:prstGeom prst="rect">
            <a:avLst/>
          </a:prstGeom>
        </p:spPr>
      </p:pic>
      <p:sp>
        <p:nvSpPr>
          <p:cNvPr id="5" name="Slide Number Placeholder 1"/>
          <p:cNvSpPr>
            <a:spLocks noGrp="1"/>
          </p:cNvSpPr>
          <p:nvPr>
            <p:ph type="sldNum" sz="quarter" idx="2"/>
          </p:nvPr>
        </p:nvSpPr>
        <p:spPr>
          <a:xfrm>
            <a:off x="6900336" y="6354247"/>
            <a:ext cx="2133600" cy="369328"/>
          </a:xfrm>
        </p:spPr>
        <p:txBody>
          <a:bodyPr/>
          <a:lstStyle/>
          <a:p>
            <a:pPr lvl="0"/>
            <a:r>
              <a:rPr lang="en-US" dirty="0" smtClean="0"/>
              <a:t>44</a:t>
            </a:r>
            <a:endParaRPr lang="en-US" dirty="0"/>
          </a:p>
        </p:txBody>
      </p:sp>
      <p:sp>
        <p:nvSpPr>
          <p:cNvPr id="3" name="Rectangle 2"/>
          <p:cNvSpPr/>
          <p:nvPr/>
        </p:nvSpPr>
        <p:spPr>
          <a:xfrm>
            <a:off x="2426208" y="1741346"/>
            <a:ext cx="5803392" cy="4982229"/>
          </a:xfrm>
          <a:prstGeom prst="rect">
            <a:avLst/>
          </a:prstGeom>
          <a:solidFill>
            <a:srgbClr val="FFFFFF"/>
          </a:solidFill>
          <a:ln w="25400" cap="flat">
            <a:solidFill>
              <a:schemeClr val="bg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65716143"/>
      </p:ext>
    </p:extLst>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Recording Walkthrough</a:t>
            </a:r>
            <a:endParaRPr lang="en-US" dirty="0"/>
          </a:p>
        </p:txBody>
      </p:sp>
      <p:pic>
        <p:nvPicPr>
          <p:cNvPr id="4" name="Picture 3"/>
          <p:cNvPicPr>
            <a:picLocks noChangeAspect="1"/>
          </p:cNvPicPr>
          <p:nvPr/>
        </p:nvPicPr>
        <p:blipFill>
          <a:blip r:embed="rId3"/>
          <a:stretch>
            <a:fillRect/>
          </a:stretch>
        </p:blipFill>
        <p:spPr>
          <a:xfrm>
            <a:off x="758952" y="1741346"/>
            <a:ext cx="7626096" cy="5116654"/>
          </a:xfrm>
          <a:prstGeom prst="rect">
            <a:avLst/>
          </a:prstGeom>
        </p:spPr>
      </p:pic>
      <p:sp>
        <p:nvSpPr>
          <p:cNvPr id="5" name="Slide Number Placeholder 1"/>
          <p:cNvSpPr>
            <a:spLocks noGrp="1"/>
          </p:cNvSpPr>
          <p:nvPr>
            <p:ph type="sldNum" sz="quarter" idx="2"/>
          </p:nvPr>
        </p:nvSpPr>
        <p:spPr>
          <a:xfrm>
            <a:off x="6900336" y="6354247"/>
            <a:ext cx="2133600" cy="369328"/>
          </a:xfrm>
        </p:spPr>
        <p:txBody>
          <a:bodyPr/>
          <a:lstStyle/>
          <a:p>
            <a:pPr lvl="0"/>
            <a:r>
              <a:rPr lang="en-US" dirty="0" smtClean="0"/>
              <a:t>45</a:t>
            </a:r>
            <a:endParaRPr lang="en-US" dirty="0"/>
          </a:p>
        </p:txBody>
      </p:sp>
      <p:sp>
        <p:nvSpPr>
          <p:cNvPr id="3" name="Rectangle 2"/>
          <p:cNvSpPr/>
          <p:nvPr/>
        </p:nvSpPr>
        <p:spPr>
          <a:xfrm>
            <a:off x="3852672" y="1741346"/>
            <a:ext cx="4376928" cy="4982229"/>
          </a:xfrm>
          <a:prstGeom prst="rect">
            <a:avLst/>
          </a:prstGeom>
          <a:solidFill>
            <a:srgbClr val="FFFFFF"/>
          </a:solidFill>
          <a:ln w="25400" cap="flat">
            <a:solidFill>
              <a:schemeClr val="bg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693325341"/>
      </p:ext>
    </p:extLst>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Recording Walkthrough</a:t>
            </a:r>
            <a:endParaRPr lang="en-US" dirty="0"/>
          </a:p>
        </p:txBody>
      </p:sp>
      <p:pic>
        <p:nvPicPr>
          <p:cNvPr id="4" name="Picture 3"/>
          <p:cNvPicPr>
            <a:picLocks noChangeAspect="1"/>
          </p:cNvPicPr>
          <p:nvPr/>
        </p:nvPicPr>
        <p:blipFill>
          <a:blip r:embed="rId3"/>
          <a:stretch>
            <a:fillRect/>
          </a:stretch>
        </p:blipFill>
        <p:spPr>
          <a:xfrm>
            <a:off x="758952" y="1741346"/>
            <a:ext cx="7626096" cy="5116654"/>
          </a:xfrm>
          <a:prstGeom prst="rect">
            <a:avLst/>
          </a:prstGeom>
        </p:spPr>
      </p:pic>
      <p:sp>
        <p:nvSpPr>
          <p:cNvPr id="5" name="Slide Number Placeholder 1"/>
          <p:cNvSpPr>
            <a:spLocks noGrp="1"/>
          </p:cNvSpPr>
          <p:nvPr>
            <p:ph type="sldNum" sz="quarter" idx="2"/>
          </p:nvPr>
        </p:nvSpPr>
        <p:spPr>
          <a:xfrm>
            <a:off x="6900336" y="6354247"/>
            <a:ext cx="2133600" cy="369328"/>
          </a:xfrm>
        </p:spPr>
        <p:txBody>
          <a:bodyPr/>
          <a:lstStyle/>
          <a:p>
            <a:pPr lvl="0"/>
            <a:r>
              <a:rPr lang="en-US" dirty="0" smtClean="0"/>
              <a:t>46</a:t>
            </a:r>
            <a:endParaRPr lang="en-US" dirty="0"/>
          </a:p>
        </p:txBody>
      </p:sp>
      <p:sp>
        <p:nvSpPr>
          <p:cNvPr id="3" name="Rectangle 2"/>
          <p:cNvSpPr/>
          <p:nvPr/>
        </p:nvSpPr>
        <p:spPr>
          <a:xfrm>
            <a:off x="5291328" y="1741346"/>
            <a:ext cx="2938272" cy="4982229"/>
          </a:xfrm>
          <a:prstGeom prst="rect">
            <a:avLst/>
          </a:prstGeom>
          <a:solidFill>
            <a:srgbClr val="FFFFFF"/>
          </a:solidFill>
          <a:ln w="25400" cap="flat">
            <a:solidFill>
              <a:schemeClr val="bg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426560407"/>
      </p:ext>
    </p:extLst>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Recording Walkthrough</a:t>
            </a:r>
            <a:endParaRPr lang="en-US" dirty="0"/>
          </a:p>
        </p:txBody>
      </p:sp>
      <p:pic>
        <p:nvPicPr>
          <p:cNvPr id="4" name="Picture 3"/>
          <p:cNvPicPr>
            <a:picLocks noChangeAspect="1"/>
          </p:cNvPicPr>
          <p:nvPr/>
        </p:nvPicPr>
        <p:blipFill>
          <a:blip r:embed="rId3"/>
          <a:stretch>
            <a:fillRect/>
          </a:stretch>
        </p:blipFill>
        <p:spPr>
          <a:xfrm>
            <a:off x="758952" y="1741346"/>
            <a:ext cx="7626096" cy="5116654"/>
          </a:xfrm>
          <a:prstGeom prst="rect">
            <a:avLst/>
          </a:prstGeom>
        </p:spPr>
      </p:pic>
      <p:sp>
        <p:nvSpPr>
          <p:cNvPr id="5" name="Slide Number Placeholder 1"/>
          <p:cNvSpPr>
            <a:spLocks noGrp="1"/>
          </p:cNvSpPr>
          <p:nvPr>
            <p:ph type="sldNum" sz="quarter" idx="2"/>
          </p:nvPr>
        </p:nvSpPr>
        <p:spPr>
          <a:xfrm>
            <a:off x="6900336" y="6354247"/>
            <a:ext cx="2133600" cy="369328"/>
          </a:xfrm>
        </p:spPr>
        <p:txBody>
          <a:bodyPr/>
          <a:lstStyle/>
          <a:p>
            <a:pPr lvl="0"/>
            <a:r>
              <a:rPr lang="en-US" dirty="0" smtClean="0"/>
              <a:t>47</a:t>
            </a:r>
            <a:endParaRPr lang="en-US" dirty="0"/>
          </a:p>
        </p:txBody>
      </p:sp>
      <p:sp>
        <p:nvSpPr>
          <p:cNvPr id="3" name="Rectangle 2"/>
          <p:cNvSpPr/>
          <p:nvPr/>
        </p:nvSpPr>
        <p:spPr>
          <a:xfrm>
            <a:off x="6749512" y="1741346"/>
            <a:ext cx="1480088" cy="4982229"/>
          </a:xfrm>
          <a:prstGeom prst="rect">
            <a:avLst/>
          </a:prstGeom>
          <a:solidFill>
            <a:srgbClr val="FFFFFF"/>
          </a:solidFill>
          <a:ln w="25400" cap="flat">
            <a:solidFill>
              <a:schemeClr val="bg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924987666"/>
      </p:ext>
    </p:extLst>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Recording Walkthrough</a:t>
            </a:r>
            <a:endParaRPr lang="en-US" dirty="0"/>
          </a:p>
        </p:txBody>
      </p:sp>
      <p:pic>
        <p:nvPicPr>
          <p:cNvPr id="4" name="Picture 3"/>
          <p:cNvPicPr>
            <a:picLocks noChangeAspect="1"/>
          </p:cNvPicPr>
          <p:nvPr/>
        </p:nvPicPr>
        <p:blipFill>
          <a:blip r:embed="rId3"/>
          <a:stretch>
            <a:fillRect/>
          </a:stretch>
        </p:blipFill>
        <p:spPr>
          <a:xfrm>
            <a:off x="758952" y="1741346"/>
            <a:ext cx="7626096" cy="5116654"/>
          </a:xfrm>
          <a:prstGeom prst="rect">
            <a:avLst/>
          </a:prstGeom>
        </p:spPr>
      </p:pic>
      <p:sp>
        <p:nvSpPr>
          <p:cNvPr id="5" name="Slide Number Placeholder 1"/>
          <p:cNvSpPr>
            <a:spLocks noGrp="1"/>
          </p:cNvSpPr>
          <p:nvPr>
            <p:ph type="sldNum" sz="quarter" idx="2"/>
          </p:nvPr>
        </p:nvSpPr>
        <p:spPr>
          <a:xfrm>
            <a:off x="6900336" y="6354247"/>
            <a:ext cx="2133600" cy="369328"/>
          </a:xfrm>
        </p:spPr>
        <p:txBody>
          <a:bodyPr/>
          <a:lstStyle/>
          <a:p>
            <a:pPr lvl="0"/>
            <a:r>
              <a:rPr lang="en-US" dirty="0" smtClean="0"/>
              <a:t>48</a:t>
            </a:r>
            <a:endParaRPr lang="en-US" dirty="0"/>
          </a:p>
        </p:txBody>
      </p:sp>
    </p:spTree>
    <p:extLst>
      <p:ext uri="{BB962C8B-B14F-4D97-AF65-F5344CB8AC3E}">
        <p14:creationId xmlns:p14="http://schemas.microsoft.com/office/powerpoint/2010/main" val="459842396"/>
      </p:ext>
    </p:extLst>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Permutation Encoding</a:t>
            </a:r>
            <a:endParaRPr lang="en-US" dirty="0"/>
          </a:p>
        </p:txBody>
      </p:sp>
      <p:pic>
        <p:nvPicPr>
          <p:cNvPr id="4" name="Picture 3"/>
          <p:cNvPicPr>
            <a:picLocks noChangeAspect="1"/>
          </p:cNvPicPr>
          <p:nvPr/>
        </p:nvPicPr>
        <p:blipFill>
          <a:blip r:embed="rId2"/>
          <a:stretch>
            <a:fillRect/>
          </a:stretch>
        </p:blipFill>
        <p:spPr>
          <a:xfrm>
            <a:off x="457200" y="2047240"/>
            <a:ext cx="8416666" cy="4365752"/>
          </a:xfrm>
          <a:prstGeom prst="rect">
            <a:avLst/>
          </a:prstGeom>
        </p:spPr>
      </p:pic>
      <p:sp>
        <p:nvSpPr>
          <p:cNvPr id="5" name="Slide Number Placeholder 1"/>
          <p:cNvSpPr>
            <a:spLocks noGrp="1"/>
          </p:cNvSpPr>
          <p:nvPr>
            <p:ph type="sldNum" sz="quarter" idx="2"/>
          </p:nvPr>
        </p:nvSpPr>
        <p:spPr>
          <a:xfrm>
            <a:off x="6900336" y="6354247"/>
            <a:ext cx="2133600" cy="369328"/>
          </a:xfrm>
        </p:spPr>
        <p:txBody>
          <a:bodyPr/>
          <a:lstStyle/>
          <a:p>
            <a:pPr lvl="0"/>
            <a:r>
              <a:rPr lang="en-US" dirty="0" smtClean="0"/>
              <a:t>49</a:t>
            </a:r>
            <a:endParaRPr lang="en-US" dirty="0"/>
          </a:p>
        </p:txBody>
      </p:sp>
    </p:spTree>
    <p:extLst>
      <p:ext uri="{BB962C8B-B14F-4D97-AF65-F5344CB8AC3E}">
        <p14:creationId xmlns:p14="http://schemas.microsoft.com/office/powerpoint/2010/main" val="2045542516"/>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Exascale</a:t>
            </a:r>
            <a:r>
              <a:rPr lang="en-US" dirty="0" smtClean="0"/>
              <a:t> Environment</a:t>
            </a:r>
            <a:endParaRPr lang="en-US" dirty="0"/>
          </a:p>
        </p:txBody>
      </p:sp>
      <p:pic>
        <p:nvPicPr>
          <p:cNvPr id="4" name="Picture 3"/>
          <p:cNvPicPr>
            <a:picLocks noChangeAspect="1"/>
          </p:cNvPicPr>
          <p:nvPr/>
        </p:nvPicPr>
        <p:blipFill>
          <a:blip r:embed="rId2"/>
          <a:stretch>
            <a:fillRect/>
          </a:stretch>
        </p:blipFill>
        <p:spPr>
          <a:xfrm>
            <a:off x="221899" y="1828800"/>
            <a:ext cx="8700202" cy="4467039"/>
          </a:xfrm>
          <a:prstGeom prst="rect">
            <a:avLst/>
          </a:prstGeom>
        </p:spPr>
      </p:pic>
      <p:sp>
        <p:nvSpPr>
          <p:cNvPr id="5" name="Rectangle 4"/>
          <p:cNvSpPr/>
          <p:nvPr/>
        </p:nvSpPr>
        <p:spPr>
          <a:xfrm>
            <a:off x="221899" y="5069541"/>
            <a:ext cx="8700202" cy="484094"/>
          </a:xfrm>
          <a:prstGeom prst="rect">
            <a:avLst/>
          </a:prstGeom>
          <a:noFill/>
          <a:ln w="50800" cap="flat">
            <a:solidFill>
              <a:schemeClr val="accent2"/>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Slide Number Placeholder 1"/>
          <p:cNvSpPr>
            <a:spLocks noGrp="1"/>
          </p:cNvSpPr>
          <p:nvPr>
            <p:ph type="sldNum" sz="quarter" idx="2"/>
          </p:nvPr>
        </p:nvSpPr>
        <p:spPr>
          <a:xfrm>
            <a:off x="6553200" y="6354247"/>
            <a:ext cx="2133600" cy="369328"/>
          </a:xfrm>
        </p:spPr>
        <p:txBody>
          <a:bodyPr/>
          <a:lstStyle/>
          <a:p>
            <a:pPr lvl="0"/>
            <a:r>
              <a:rPr lang="en-US" dirty="0"/>
              <a:t>5</a:t>
            </a:r>
          </a:p>
        </p:txBody>
      </p:sp>
    </p:spTree>
    <p:extLst>
      <p:ext uri="{BB962C8B-B14F-4D97-AF65-F5344CB8AC3E}">
        <p14:creationId xmlns:p14="http://schemas.microsoft.com/office/powerpoint/2010/main" val="868561081"/>
      </p:ext>
    </p:extLst>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Recovering the Observed Order during Replay</a:t>
            </a:r>
            <a:endParaRPr lang="en-US" dirty="0"/>
          </a:p>
        </p:txBody>
      </p:sp>
      <p:pic>
        <p:nvPicPr>
          <p:cNvPr id="4" name="Picture 3"/>
          <p:cNvPicPr>
            <a:picLocks noChangeAspect="1"/>
          </p:cNvPicPr>
          <p:nvPr/>
        </p:nvPicPr>
        <p:blipFill>
          <a:blip r:embed="rId3"/>
          <a:stretch>
            <a:fillRect/>
          </a:stretch>
        </p:blipFill>
        <p:spPr>
          <a:xfrm>
            <a:off x="704088" y="1473962"/>
            <a:ext cx="7735824" cy="5517174"/>
          </a:xfrm>
          <a:prstGeom prst="rect">
            <a:avLst/>
          </a:prstGeom>
        </p:spPr>
      </p:pic>
      <p:sp>
        <p:nvSpPr>
          <p:cNvPr id="6" name="Slide Number Placeholder 1"/>
          <p:cNvSpPr>
            <a:spLocks noGrp="1"/>
          </p:cNvSpPr>
          <p:nvPr>
            <p:ph type="sldNum" sz="quarter" idx="2"/>
          </p:nvPr>
        </p:nvSpPr>
        <p:spPr>
          <a:xfrm>
            <a:off x="6900336" y="6354247"/>
            <a:ext cx="2133600" cy="369328"/>
          </a:xfrm>
        </p:spPr>
        <p:txBody>
          <a:bodyPr/>
          <a:lstStyle/>
          <a:p>
            <a:pPr lvl="0"/>
            <a:r>
              <a:rPr lang="en-US" dirty="0" smtClean="0"/>
              <a:t>50</a:t>
            </a:r>
            <a:endParaRPr lang="en-US" dirty="0"/>
          </a:p>
        </p:txBody>
      </p:sp>
    </p:spTree>
    <p:extLst>
      <p:ext uri="{BB962C8B-B14F-4D97-AF65-F5344CB8AC3E}">
        <p14:creationId xmlns:p14="http://schemas.microsoft.com/office/powerpoint/2010/main" val="1522109006"/>
      </p:ext>
    </p:extLst>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Logical Clock Ticking Policies</a:t>
            </a:r>
            <a:endParaRPr lang="en-US" dirty="0"/>
          </a:p>
        </p:txBody>
      </p:sp>
      <p:sp>
        <p:nvSpPr>
          <p:cNvPr id="3" name="Text Placeholder 2"/>
          <p:cNvSpPr>
            <a:spLocks noGrp="1"/>
          </p:cNvSpPr>
          <p:nvPr>
            <p:ph type="body" idx="1"/>
          </p:nvPr>
        </p:nvSpPr>
        <p:spPr/>
        <p:txBody>
          <a:bodyPr/>
          <a:lstStyle/>
          <a:p>
            <a:r>
              <a:rPr lang="en-US" dirty="0" smtClean="0"/>
              <a:t>A rule for determining what value the ticks should have</a:t>
            </a:r>
          </a:p>
          <a:p>
            <a:r>
              <a:rPr lang="en-US" dirty="0" smtClean="0"/>
              <a:t>Ticking policy influences out-of-order messages, hence influences record size</a:t>
            </a:r>
          </a:p>
          <a:p>
            <a:r>
              <a:rPr lang="en-US" dirty="0" smtClean="0"/>
              <a:t>We consider three kinds:</a:t>
            </a:r>
          </a:p>
        </p:txBody>
      </p:sp>
      <p:sp>
        <p:nvSpPr>
          <p:cNvPr id="4" name="Slide Number Placeholder 1"/>
          <p:cNvSpPr>
            <a:spLocks noGrp="1"/>
          </p:cNvSpPr>
          <p:nvPr>
            <p:ph type="sldNum" sz="quarter" idx="2"/>
          </p:nvPr>
        </p:nvSpPr>
        <p:spPr>
          <a:xfrm>
            <a:off x="6900336" y="6354247"/>
            <a:ext cx="2133600" cy="369328"/>
          </a:xfrm>
        </p:spPr>
        <p:txBody>
          <a:bodyPr/>
          <a:lstStyle/>
          <a:p>
            <a:pPr lvl="0"/>
            <a:r>
              <a:rPr lang="en-US" dirty="0" smtClean="0"/>
              <a:t>51</a:t>
            </a:r>
            <a:endParaRPr lang="en-US" dirty="0"/>
          </a:p>
        </p:txBody>
      </p:sp>
    </p:spTree>
    <p:extLst>
      <p:ext uri="{BB962C8B-B14F-4D97-AF65-F5344CB8AC3E}">
        <p14:creationId xmlns:p14="http://schemas.microsoft.com/office/powerpoint/2010/main" val="861825738"/>
      </p:ext>
    </p:extLst>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Logical Clock Ticking Policies</a:t>
            </a:r>
            <a:endParaRPr lang="en-US" dirty="0"/>
          </a:p>
        </p:txBody>
      </p:sp>
      <p:sp>
        <p:nvSpPr>
          <p:cNvPr id="3" name="Text Placeholder 2"/>
          <p:cNvSpPr>
            <a:spLocks noGrp="1"/>
          </p:cNvSpPr>
          <p:nvPr>
            <p:ph type="body" idx="1"/>
          </p:nvPr>
        </p:nvSpPr>
        <p:spPr/>
        <p:txBody>
          <a:bodyPr/>
          <a:lstStyle/>
          <a:p>
            <a:r>
              <a:rPr lang="en-US" dirty="0" smtClean="0"/>
              <a:t>A rule for determining what value the ticks should have</a:t>
            </a:r>
          </a:p>
          <a:p>
            <a:r>
              <a:rPr lang="en-US" dirty="0" smtClean="0"/>
              <a:t>Ticking policy influences out-of-order messages, hence influences record size</a:t>
            </a:r>
          </a:p>
          <a:p>
            <a:r>
              <a:rPr lang="en-US" dirty="0" smtClean="0"/>
              <a:t>We consider three kinds:</a:t>
            </a:r>
          </a:p>
          <a:p>
            <a:pPr lvl="1"/>
            <a:r>
              <a:rPr lang="en-US" dirty="0" smtClean="0"/>
              <a:t>“Basic” --&gt; </a:t>
            </a:r>
            <a:r>
              <a:rPr lang="en-US" dirty="0" smtClean="0">
                <a:sym typeface="Wingdings"/>
              </a:rPr>
              <a:t>Tick always equals 1</a:t>
            </a:r>
          </a:p>
        </p:txBody>
      </p:sp>
      <p:sp>
        <p:nvSpPr>
          <p:cNvPr id="4" name="Slide Number Placeholder 1"/>
          <p:cNvSpPr>
            <a:spLocks noGrp="1"/>
          </p:cNvSpPr>
          <p:nvPr>
            <p:ph type="sldNum" sz="quarter" idx="2"/>
          </p:nvPr>
        </p:nvSpPr>
        <p:spPr>
          <a:xfrm>
            <a:off x="6900336" y="6354247"/>
            <a:ext cx="2133600" cy="369328"/>
          </a:xfrm>
        </p:spPr>
        <p:txBody>
          <a:bodyPr/>
          <a:lstStyle/>
          <a:p>
            <a:pPr lvl="0"/>
            <a:r>
              <a:rPr lang="en-US" dirty="0" smtClean="0"/>
              <a:t>52</a:t>
            </a:r>
            <a:endParaRPr lang="en-US" dirty="0"/>
          </a:p>
        </p:txBody>
      </p:sp>
    </p:spTree>
    <p:extLst>
      <p:ext uri="{BB962C8B-B14F-4D97-AF65-F5344CB8AC3E}">
        <p14:creationId xmlns:p14="http://schemas.microsoft.com/office/powerpoint/2010/main" val="1281571412"/>
      </p:ext>
    </p:extLst>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Logical Clock Ticking Policies</a:t>
            </a:r>
            <a:endParaRPr lang="en-US" dirty="0"/>
          </a:p>
        </p:txBody>
      </p:sp>
      <p:sp>
        <p:nvSpPr>
          <p:cNvPr id="3" name="Text Placeholder 2"/>
          <p:cNvSpPr>
            <a:spLocks noGrp="1"/>
          </p:cNvSpPr>
          <p:nvPr>
            <p:ph type="body" idx="1"/>
          </p:nvPr>
        </p:nvSpPr>
        <p:spPr/>
        <p:txBody>
          <a:bodyPr/>
          <a:lstStyle/>
          <a:p>
            <a:r>
              <a:rPr lang="en-US" dirty="0" smtClean="0"/>
              <a:t>A rule for determining what value the ticks should have</a:t>
            </a:r>
          </a:p>
          <a:p>
            <a:r>
              <a:rPr lang="en-US" dirty="0" smtClean="0"/>
              <a:t>Ticking policy influences out-of-order messages, hence influences record size</a:t>
            </a:r>
          </a:p>
          <a:p>
            <a:r>
              <a:rPr lang="en-US" dirty="0" smtClean="0"/>
              <a:t>We consider three kinds:</a:t>
            </a:r>
          </a:p>
          <a:p>
            <a:pPr lvl="1"/>
            <a:r>
              <a:rPr lang="en-US" dirty="0" smtClean="0"/>
              <a:t>“Basic” --&gt; </a:t>
            </a:r>
            <a:r>
              <a:rPr lang="en-US" dirty="0" smtClean="0">
                <a:sym typeface="Wingdings"/>
              </a:rPr>
              <a:t>Tick always equals 1</a:t>
            </a:r>
          </a:p>
          <a:p>
            <a:pPr lvl="1"/>
            <a:r>
              <a:rPr lang="en-US" dirty="0" smtClean="0">
                <a:sym typeface="Wingdings"/>
              </a:rPr>
              <a:t>“Wall-time” --&gt; Tick is based on </a:t>
            </a:r>
            <a:r>
              <a:rPr lang="en-US" dirty="0" err="1" smtClean="0">
                <a:sym typeface="Wingdings"/>
              </a:rPr>
              <a:t>MPI_Wtime</a:t>
            </a:r>
            <a:r>
              <a:rPr lang="en-US" dirty="0" smtClean="0">
                <a:sym typeface="Wingdings"/>
              </a:rPr>
              <a:t> value</a:t>
            </a:r>
          </a:p>
          <a:p>
            <a:endParaRPr lang="en-US" dirty="0"/>
          </a:p>
        </p:txBody>
      </p:sp>
      <p:sp>
        <p:nvSpPr>
          <p:cNvPr id="4" name="Slide Number Placeholder 1"/>
          <p:cNvSpPr>
            <a:spLocks noGrp="1"/>
          </p:cNvSpPr>
          <p:nvPr>
            <p:ph type="sldNum" sz="quarter" idx="2"/>
          </p:nvPr>
        </p:nvSpPr>
        <p:spPr>
          <a:xfrm>
            <a:off x="6900336" y="6354247"/>
            <a:ext cx="2133600" cy="369328"/>
          </a:xfrm>
        </p:spPr>
        <p:txBody>
          <a:bodyPr/>
          <a:lstStyle/>
          <a:p>
            <a:pPr lvl="0"/>
            <a:r>
              <a:rPr lang="en-US" dirty="0" smtClean="0"/>
              <a:t>53</a:t>
            </a:r>
            <a:endParaRPr lang="en-US" dirty="0"/>
          </a:p>
        </p:txBody>
      </p:sp>
    </p:spTree>
    <p:extLst>
      <p:ext uri="{BB962C8B-B14F-4D97-AF65-F5344CB8AC3E}">
        <p14:creationId xmlns:p14="http://schemas.microsoft.com/office/powerpoint/2010/main" val="1894068592"/>
      </p:ext>
    </p:extLst>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Logical Clock Ticking Policies</a:t>
            </a:r>
            <a:endParaRPr lang="en-US" dirty="0"/>
          </a:p>
        </p:txBody>
      </p:sp>
      <p:sp>
        <p:nvSpPr>
          <p:cNvPr id="3" name="Text Placeholder 2"/>
          <p:cNvSpPr>
            <a:spLocks noGrp="1"/>
          </p:cNvSpPr>
          <p:nvPr>
            <p:ph type="body" idx="1"/>
          </p:nvPr>
        </p:nvSpPr>
        <p:spPr/>
        <p:txBody>
          <a:bodyPr/>
          <a:lstStyle/>
          <a:p>
            <a:r>
              <a:rPr lang="en-US" dirty="0" smtClean="0"/>
              <a:t>A rule for determining what value the ticks should have</a:t>
            </a:r>
          </a:p>
          <a:p>
            <a:r>
              <a:rPr lang="en-US" dirty="0" smtClean="0"/>
              <a:t>Ticking policy influences out-of-order messages, hence influences record size</a:t>
            </a:r>
          </a:p>
          <a:p>
            <a:r>
              <a:rPr lang="en-US" dirty="0" smtClean="0"/>
              <a:t>We consider three kinds:</a:t>
            </a:r>
          </a:p>
          <a:p>
            <a:pPr lvl="1"/>
            <a:r>
              <a:rPr lang="en-US" dirty="0" smtClean="0"/>
              <a:t>“Basic” --&gt; </a:t>
            </a:r>
            <a:r>
              <a:rPr lang="en-US" dirty="0" smtClean="0">
                <a:sym typeface="Wingdings"/>
              </a:rPr>
              <a:t>Tick always equals 1</a:t>
            </a:r>
          </a:p>
          <a:p>
            <a:pPr lvl="1"/>
            <a:r>
              <a:rPr lang="en-US" dirty="0" smtClean="0">
                <a:sym typeface="Wingdings"/>
              </a:rPr>
              <a:t>“Wall-time” --&gt; Tick is based on </a:t>
            </a:r>
            <a:r>
              <a:rPr lang="en-US" dirty="0" err="1" smtClean="0">
                <a:sym typeface="Wingdings"/>
              </a:rPr>
              <a:t>MPI_Wtime</a:t>
            </a:r>
            <a:r>
              <a:rPr lang="en-US" dirty="0" smtClean="0">
                <a:sym typeface="Wingdings"/>
              </a:rPr>
              <a:t> value</a:t>
            </a:r>
          </a:p>
          <a:p>
            <a:pPr lvl="1"/>
            <a:r>
              <a:rPr lang="en-US" dirty="0" smtClean="0">
                <a:sym typeface="Wingdings"/>
              </a:rPr>
              <a:t>“FLOPs” --&gt; Tick is based on PAPI_FP_INS counter value</a:t>
            </a:r>
          </a:p>
          <a:p>
            <a:endParaRPr lang="en-US" dirty="0"/>
          </a:p>
        </p:txBody>
      </p:sp>
      <p:sp>
        <p:nvSpPr>
          <p:cNvPr id="4" name="Slide Number Placeholder 1"/>
          <p:cNvSpPr>
            <a:spLocks noGrp="1"/>
          </p:cNvSpPr>
          <p:nvPr>
            <p:ph type="sldNum" sz="quarter" idx="2"/>
          </p:nvPr>
        </p:nvSpPr>
        <p:spPr>
          <a:xfrm>
            <a:off x="6900336" y="6354247"/>
            <a:ext cx="2133600" cy="369328"/>
          </a:xfrm>
        </p:spPr>
        <p:txBody>
          <a:bodyPr/>
          <a:lstStyle/>
          <a:p>
            <a:pPr lvl="0"/>
            <a:r>
              <a:rPr lang="en-US" dirty="0" smtClean="0"/>
              <a:t>54</a:t>
            </a:r>
            <a:endParaRPr lang="en-US" dirty="0"/>
          </a:p>
        </p:txBody>
      </p:sp>
    </p:spTree>
    <p:extLst>
      <p:ext uri="{BB962C8B-B14F-4D97-AF65-F5344CB8AC3E}">
        <p14:creationId xmlns:p14="http://schemas.microsoft.com/office/powerpoint/2010/main" val="393249737"/>
      </p:ext>
    </p:extLst>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Logical Clock Ticking Policies</a:t>
            </a:r>
            <a:endParaRPr lang="en-US" dirty="0"/>
          </a:p>
        </p:txBody>
      </p:sp>
      <p:sp>
        <p:nvSpPr>
          <p:cNvPr id="29" name="TextBox 28"/>
          <p:cNvSpPr txBox="1"/>
          <p:nvPr/>
        </p:nvSpPr>
        <p:spPr>
          <a:xfrm>
            <a:off x="299298" y="5294641"/>
            <a:ext cx="2023872" cy="6463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Helvetica"/>
              </a:rPr>
              <a:t>Basic </a:t>
            </a:r>
            <a:br>
              <a:rPr kumimoji="0" lang="en-US" sz="1800" b="0" i="0" u="none" strike="noStrike" cap="none" spc="0" normalizeH="0" baseline="0" dirty="0" smtClean="0">
                <a:ln>
                  <a:noFill/>
                </a:ln>
                <a:solidFill>
                  <a:srgbClr val="000000"/>
                </a:solidFill>
                <a:effectLst/>
                <a:uFillTx/>
                <a:latin typeface="+mj-lt"/>
                <a:ea typeface="+mj-ea"/>
                <a:cs typeface="+mj-cs"/>
                <a:sym typeface="Helvetica"/>
              </a:rPr>
            </a:br>
            <a:r>
              <a:rPr kumimoji="0" lang="en-US" sz="1800" b="0" i="0" u="none" strike="noStrike" cap="none" spc="0" normalizeH="0" dirty="0" smtClean="0">
                <a:ln>
                  <a:noFill/>
                </a:ln>
                <a:solidFill>
                  <a:srgbClr val="000000"/>
                </a:solidFill>
                <a:effectLst/>
                <a:uFillTx/>
                <a:latin typeface="+mj-lt"/>
                <a:ea typeface="+mj-ea"/>
                <a:cs typeface="+mj-cs"/>
                <a:sym typeface="Helvetica"/>
              </a:rPr>
              <a:t>Ticking</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30" name="TextBox 29"/>
          <p:cNvSpPr txBox="1"/>
          <p:nvPr/>
        </p:nvSpPr>
        <p:spPr>
          <a:xfrm>
            <a:off x="3250334" y="5299106"/>
            <a:ext cx="2023872" cy="6463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Helvetica"/>
              </a:rPr>
              <a:t>Wall-time-based</a:t>
            </a:r>
            <a:br>
              <a:rPr kumimoji="0" lang="en-US" sz="1800" b="0" i="0" u="none" strike="noStrike" cap="none" spc="0" normalizeH="0" baseline="0" dirty="0" smtClean="0">
                <a:ln>
                  <a:noFill/>
                </a:ln>
                <a:solidFill>
                  <a:srgbClr val="000000"/>
                </a:solidFill>
                <a:effectLst/>
                <a:uFillTx/>
                <a:latin typeface="+mj-lt"/>
                <a:ea typeface="+mj-ea"/>
                <a:cs typeface="+mj-cs"/>
                <a:sym typeface="Helvetica"/>
              </a:rPr>
            </a:br>
            <a:r>
              <a:rPr kumimoji="0" lang="en-US" sz="1800" b="0" i="0" u="none" strike="noStrike" cap="none" spc="0" normalizeH="0" baseline="0" dirty="0" smtClean="0">
                <a:ln>
                  <a:noFill/>
                </a:ln>
                <a:solidFill>
                  <a:srgbClr val="000000"/>
                </a:solidFill>
                <a:effectLst/>
                <a:uFillTx/>
                <a:latin typeface="+mj-lt"/>
                <a:ea typeface="+mj-ea"/>
                <a:cs typeface="+mj-cs"/>
                <a:sym typeface="Helvetica"/>
              </a:rPr>
              <a:t>Ticking</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31" name="TextBox 30"/>
          <p:cNvSpPr txBox="1"/>
          <p:nvPr/>
        </p:nvSpPr>
        <p:spPr>
          <a:xfrm>
            <a:off x="6603291" y="5294515"/>
            <a:ext cx="2023872" cy="6463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Helvetica"/>
              </a:rPr>
              <a:t>FLOPs-based</a:t>
            </a:r>
            <a:br>
              <a:rPr kumimoji="0" lang="en-US" sz="1800" b="0" i="0" u="none" strike="noStrike" cap="none" spc="0" normalizeH="0" baseline="0" dirty="0" smtClean="0">
                <a:ln>
                  <a:noFill/>
                </a:ln>
                <a:solidFill>
                  <a:srgbClr val="000000"/>
                </a:solidFill>
                <a:effectLst/>
                <a:uFillTx/>
                <a:latin typeface="+mj-lt"/>
                <a:ea typeface="+mj-ea"/>
                <a:cs typeface="+mj-cs"/>
                <a:sym typeface="Helvetica"/>
              </a:rPr>
            </a:br>
            <a:r>
              <a:rPr kumimoji="0" lang="en-US" sz="1800" b="0" i="0" u="none" strike="noStrike" cap="none" spc="0" normalizeH="0" baseline="0" dirty="0" smtClean="0">
                <a:ln>
                  <a:noFill/>
                </a:ln>
                <a:solidFill>
                  <a:srgbClr val="000000"/>
                </a:solidFill>
                <a:effectLst/>
                <a:uFillTx/>
                <a:latin typeface="+mj-lt"/>
                <a:ea typeface="+mj-ea"/>
                <a:cs typeface="+mj-cs"/>
                <a:sym typeface="Helvetica"/>
              </a:rPr>
              <a:t>Ticking</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32" name="Slide Number Placeholder 1"/>
          <p:cNvSpPr>
            <a:spLocks noGrp="1"/>
          </p:cNvSpPr>
          <p:nvPr>
            <p:ph type="sldNum" sz="quarter" idx="2"/>
          </p:nvPr>
        </p:nvSpPr>
        <p:spPr>
          <a:xfrm>
            <a:off x="6900336" y="6354247"/>
            <a:ext cx="2133600" cy="369328"/>
          </a:xfrm>
        </p:spPr>
        <p:txBody>
          <a:bodyPr/>
          <a:lstStyle/>
          <a:p>
            <a:pPr lvl="0"/>
            <a:r>
              <a:rPr lang="en-US" dirty="0" smtClean="0"/>
              <a:t>55</a:t>
            </a:r>
            <a:endParaRPr lang="en-US" dirty="0"/>
          </a:p>
        </p:txBody>
      </p:sp>
      <p:grpSp>
        <p:nvGrpSpPr>
          <p:cNvPr id="8" name="Group 7"/>
          <p:cNvGrpSpPr>
            <a:grpSpLocks noChangeAspect="1"/>
          </p:cNvGrpSpPr>
          <p:nvPr/>
        </p:nvGrpSpPr>
        <p:grpSpPr>
          <a:xfrm>
            <a:off x="59748" y="1806723"/>
            <a:ext cx="2407077" cy="3268328"/>
            <a:chOff x="3135177" y="1460631"/>
            <a:chExt cx="3017588" cy="4097280"/>
          </a:xfrm>
        </p:grpSpPr>
        <p:grpSp>
          <p:nvGrpSpPr>
            <p:cNvPr id="9" name="Group 8"/>
            <p:cNvGrpSpPr/>
            <p:nvPr/>
          </p:nvGrpSpPr>
          <p:grpSpPr>
            <a:xfrm>
              <a:off x="3638778" y="1460631"/>
              <a:ext cx="2060318" cy="4097280"/>
              <a:chOff x="3741146" y="985832"/>
              <a:chExt cx="2060318" cy="4097280"/>
            </a:xfrm>
          </p:grpSpPr>
          <p:cxnSp>
            <p:nvCxnSpPr>
              <p:cNvPr id="26" name="Straight Arrow Connector 25"/>
              <p:cNvCxnSpPr/>
              <p:nvPr/>
            </p:nvCxnSpPr>
            <p:spPr>
              <a:xfrm flipH="1">
                <a:off x="4747549" y="1442920"/>
                <a:ext cx="3017" cy="2760587"/>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sp>
            <p:nvSpPr>
              <p:cNvPr id="27" name="TextBox 26"/>
              <p:cNvSpPr txBox="1"/>
              <p:nvPr/>
            </p:nvSpPr>
            <p:spPr>
              <a:xfrm>
                <a:off x="4552447" y="985832"/>
                <a:ext cx="508000" cy="40010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sz="2000" dirty="0" smtClean="0">
                    <a:solidFill>
                      <a:srgbClr val="000000"/>
                    </a:solidFill>
                  </a:rPr>
                  <a:t>P</a:t>
                </a:r>
                <a:r>
                  <a:rPr lang="en-US" sz="2000" baseline="-25000" dirty="0" smtClean="0">
                    <a:solidFill>
                      <a:srgbClr val="000000"/>
                    </a:solidFill>
                  </a:rPr>
                  <a:t>0</a:t>
                </a:r>
                <a:endParaRPr kumimoji="0" lang="en-US" sz="2000" b="0" i="0" u="none" strike="noStrike" cap="none" spc="0" normalizeH="0" baseline="0" dirty="0">
                  <a:ln>
                    <a:noFill/>
                  </a:ln>
                  <a:solidFill>
                    <a:srgbClr val="000000"/>
                  </a:solidFill>
                  <a:effectLst/>
                  <a:uFillTx/>
                  <a:sym typeface="Helvetica"/>
                </a:endParaRPr>
              </a:p>
            </p:txBody>
          </p:sp>
          <p:grpSp>
            <p:nvGrpSpPr>
              <p:cNvPr id="33" name="Group 32"/>
              <p:cNvGrpSpPr/>
              <p:nvPr/>
            </p:nvGrpSpPr>
            <p:grpSpPr>
              <a:xfrm>
                <a:off x="3753003" y="2182498"/>
                <a:ext cx="1089003" cy="623345"/>
                <a:chOff x="463864" y="2088014"/>
                <a:chExt cx="1089003" cy="623345"/>
              </a:xfrm>
            </p:grpSpPr>
            <p:grpSp>
              <p:nvGrpSpPr>
                <p:cNvPr id="44" name="Group 43"/>
                <p:cNvGrpSpPr/>
                <p:nvPr/>
              </p:nvGrpSpPr>
              <p:grpSpPr>
                <a:xfrm>
                  <a:off x="463864" y="2088014"/>
                  <a:ext cx="901700" cy="508000"/>
                  <a:chOff x="457200" y="2633561"/>
                  <a:chExt cx="901700" cy="508000"/>
                </a:xfrm>
              </p:grpSpPr>
              <p:cxnSp>
                <p:nvCxnSpPr>
                  <p:cNvPr id="46" name="Straight Arrow Connector 45"/>
                  <p:cNvCxnSpPr/>
                  <p:nvPr/>
                </p:nvCxnSpPr>
                <p:spPr>
                  <a:xfrm>
                    <a:off x="457200" y="2633561"/>
                    <a:ext cx="901700" cy="508000"/>
                  </a:xfrm>
                  <a:prstGeom prst="straightConnector1">
                    <a:avLst/>
                  </a:prstGeom>
                  <a:noFill/>
                  <a:ln w="25400" cap="flat">
                    <a:solidFill>
                      <a:schemeClr val="accent2"/>
                    </a:solidFill>
                    <a:prstDash val="solid"/>
                    <a:bevel/>
                    <a:tailEnd type="triangle"/>
                  </a:ln>
                  <a:effectLst/>
                </p:spPr>
                <p:style>
                  <a:lnRef idx="0">
                    <a:scrgbClr r="0" g="0" b="0"/>
                  </a:lnRef>
                  <a:fillRef idx="0">
                    <a:scrgbClr r="0" g="0" b="0"/>
                  </a:fillRef>
                  <a:effectRef idx="0">
                    <a:scrgbClr r="0" g="0" b="0"/>
                  </a:effectRef>
                  <a:fontRef idx="none"/>
                </p:style>
              </p:cxnSp>
              <p:grpSp>
                <p:nvGrpSpPr>
                  <p:cNvPr id="47" name="Group 46"/>
                  <p:cNvGrpSpPr/>
                  <p:nvPr/>
                </p:nvGrpSpPr>
                <p:grpSpPr>
                  <a:xfrm>
                    <a:off x="648203" y="2658961"/>
                    <a:ext cx="461927" cy="457200"/>
                    <a:chOff x="533753" y="3434484"/>
                    <a:chExt cx="461927" cy="457200"/>
                  </a:xfrm>
                </p:grpSpPr>
                <p:sp>
                  <p:nvSpPr>
                    <p:cNvPr id="48" name="Oval 47"/>
                    <p:cNvSpPr>
                      <a:spLocks/>
                    </p:cNvSpPr>
                    <p:nvPr/>
                  </p:nvSpPr>
                  <p:spPr>
                    <a:xfrm>
                      <a:off x="538480" y="3434484"/>
                      <a:ext cx="457200" cy="457200"/>
                    </a:xfrm>
                    <a:prstGeom prst="ellipse">
                      <a:avLst/>
                    </a:prstGeom>
                    <a:solidFill>
                      <a:srgbClr val="FFFFFF"/>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49" name="TextBox 48"/>
                    <p:cNvSpPr txBox="1"/>
                    <p:nvPr/>
                  </p:nvSpPr>
                  <p:spPr>
                    <a:xfrm>
                      <a:off x="533753" y="3449444"/>
                      <a:ext cx="437430" cy="40010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sz="2000" dirty="0" smtClean="0">
                          <a:solidFill>
                            <a:srgbClr val="000000"/>
                          </a:solidFill>
                        </a:rPr>
                        <a:t> 3</a:t>
                      </a:r>
                      <a:endParaRPr kumimoji="0" lang="en-US" sz="2000" b="0" i="0" u="none" strike="noStrike" cap="none" spc="0" normalizeH="0" baseline="0" dirty="0">
                        <a:ln>
                          <a:noFill/>
                        </a:ln>
                        <a:solidFill>
                          <a:srgbClr val="000000"/>
                        </a:solidFill>
                        <a:effectLst/>
                        <a:uFillTx/>
                        <a:latin typeface="+mj-lt"/>
                        <a:ea typeface="+mj-ea"/>
                        <a:cs typeface="+mj-cs"/>
                        <a:sym typeface="Helvetica"/>
                      </a:endParaRPr>
                    </a:p>
                  </p:txBody>
                </p:sp>
              </p:grpSp>
            </p:grpSp>
            <p:sp>
              <p:nvSpPr>
                <p:cNvPr id="45" name="Oval 44"/>
                <p:cNvSpPr/>
                <p:nvPr/>
              </p:nvSpPr>
              <p:spPr>
                <a:xfrm>
                  <a:off x="1369987" y="2528479"/>
                  <a:ext cx="182880" cy="182880"/>
                </a:xfrm>
                <a:prstGeom prst="ellipse">
                  <a:avLst/>
                </a:prstGeom>
                <a:solidFill>
                  <a:schemeClr val="accent2"/>
                </a:solidFill>
                <a:ln w="25400" cap="flat">
                  <a:solidFill>
                    <a:schemeClr val="accent2"/>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grpSp>
            <p:nvGrpSpPr>
              <p:cNvPr id="34" name="Group 33"/>
              <p:cNvGrpSpPr/>
              <p:nvPr/>
            </p:nvGrpSpPr>
            <p:grpSpPr>
              <a:xfrm flipH="1">
                <a:off x="4654703" y="2980762"/>
                <a:ext cx="1089003" cy="623345"/>
                <a:chOff x="463864" y="1983842"/>
                <a:chExt cx="1089003" cy="623345"/>
              </a:xfrm>
            </p:grpSpPr>
            <p:grpSp>
              <p:nvGrpSpPr>
                <p:cNvPr id="38" name="Group 37"/>
                <p:cNvGrpSpPr/>
                <p:nvPr/>
              </p:nvGrpSpPr>
              <p:grpSpPr>
                <a:xfrm>
                  <a:off x="463864" y="1983842"/>
                  <a:ext cx="901700" cy="508000"/>
                  <a:chOff x="457200" y="2529389"/>
                  <a:chExt cx="901700" cy="508000"/>
                </a:xfrm>
              </p:grpSpPr>
              <p:cxnSp>
                <p:nvCxnSpPr>
                  <p:cNvPr id="40" name="Straight Arrow Connector 39"/>
                  <p:cNvCxnSpPr/>
                  <p:nvPr/>
                </p:nvCxnSpPr>
                <p:spPr>
                  <a:xfrm>
                    <a:off x="457200" y="2529389"/>
                    <a:ext cx="901700" cy="508000"/>
                  </a:xfrm>
                  <a:prstGeom prst="straightConnector1">
                    <a:avLst/>
                  </a:prstGeom>
                  <a:noFill/>
                  <a:ln w="25400" cap="flat">
                    <a:solidFill>
                      <a:schemeClr val="accent2"/>
                    </a:solidFill>
                    <a:prstDash val="solid"/>
                    <a:bevel/>
                    <a:tailEnd type="triangle"/>
                  </a:ln>
                  <a:effectLst/>
                </p:spPr>
                <p:style>
                  <a:lnRef idx="0">
                    <a:scrgbClr r="0" g="0" b="0"/>
                  </a:lnRef>
                  <a:fillRef idx="0">
                    <a:scrgbClr r="0" g="0" b="0"/>
                  </a:fillRef>
                  <a:effectRef idx="0">
                    <a:scrgbClr r="0" g="0" b="0"/>
                  </a:effectRef>
                  <a:fontRef idx="none"/>
                </p:style>
              </p:cxnSp>
              <p:grpSp>
                <p:nvGrpSpPr>
                  <p:cNvPr id="41" name="Group 40"/>
                  <p:cNvGrpSpPr/>
                  <p:nvPr/>
                </p:nvGrpSpPr>
                <p:grpSpPr>
                  <a:xfrm>
                    <a:off x="652930" y="2543114"/>
                    <a:ext cx="457200" cy="468875"/>
                    <a:chOff x="538480" y="3318637"/>
                    <a:chExt cx="457200" cy="468875"/>
                  </a:xfrm>
                </p:grpSpPr>
                <p:sp>
                  <p:nvSpPr>
                    <p:cNvPr id="42" name="Oval 41"/>
                    <p:cNvSpPr>
                      <a:spLocks/>
                    </p:cNvSpPr>
                    <p:nvPr/>
                  </p:nvSpPr>
                  <p:spPr>
                    <a:xfrm>
                      <a:off x="538480" y="3330312"/>
                      <a:ext cx="457200" cy="457200"/>
                    </a:xfrm>
                    <a:prstGeom prst="ellipse">
                      <a:avLst/>
                    </a:prstGeom>
                    <a:solidFill>
                      <a:srgbClr val="FFFFFF"/>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43" name="TextBox 42"/>
                    <p:cNvSpPr txBox="1"/>
                    <p:nvPr/>
                  </p:nvSpPr>
                  <p:spPr>
                    <a:xfrm>
                      <a:off x="592550" y="3318637"/>
                      <a:ext cx="377349" cy="46300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smtClean="0">
                          <a:solidFill>
                            <a:srgbClr val="000000"/>
                          </a:solidFill>
                        </a:rPr>
                        <a:t> 5</a:t>
                      </a:r>
                      <a:endParaRPr kumimoji="0" lang="en-US" b="0" i="0" u="none" strike="noStrike" cap="none" spc="0" normalizeH="0" baseline="0" dirty="0">
                        <a:ln>
                          <a:noFill/>
                        </a:ln>
                        <a:solidFill>
                          <a:srgbClr val="000000"/>
                        </a:solidFill>
                        <a:effectLst/>
                        <a:uFillTx/>
                        <a:sym typeface="Helvetica"/>
                      </a:endParaRPr>
                    </a:p>
                  </p:txBody>
                </p:sp>
              </p:grpSp>
            </p:grpSp>
            <p:sp>
              <p:nvSpPr>
                <p:cNvPr id="39" name="Oval 38"/>
                <p:cNvSpPr/>
                <p:nvPr/>
              </p:nvSpPr>
              <p:spPr>
                <a:xfrm>
                  <a:off x="1369987" y="2424307"/>
                  <a:ext cx="182880" cy="182880"/>
                </a:xfrm>
                <a:prstGeom prst="ellipse">
                  <a:avLst/>
                </a:prstGeom>
                <a:solidFill>
                  <a:schemeClr val="accent2"/>
                </a:solidFill>
                <a:ln w="25400" cap="flat">
                  <a:solidFill>
                    <a:schemeClr val="accent2"/>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cxnSp>
            <p:nvCxnSpPr>
              <p:cNvPr id="35" name="Straight Arrow Connector 34"/>
              <p:cNvCxnSpPr/>
              <p:nvPr/>
            </p:nvCxnSpPr>
            <p:spPr>
              <a:xfrm flipH="1">
                <a:off x="5798447" y="1468377"/>
                <a:ext cx="3017" cy="2760587"/>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36" name="Straight Arrow Connector 35"/>
              <p:cNvCxnSpPr/>
              <p:nvPr/>
            </p:nvCxnSpPr>
            <p:spPr>
              <a:xfrm flipH="1">
                <a:off x="3741146" y="1492282"/>
                <a:ext cx="3017" cy="2760587"/>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sp>
            <p:nvSpPr>
              <p:cNvPr id="37" name="TextBox 36"/>
              <p:cNvSpPr txBox="1"/>
              <p:nvPr/>
            </p:nvSpPr>
            <p:spPr>
              <a:xfrm>
                <a:off x="3948733" y="4375230"/>
                <a:ext cx="1794973" cy="7078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000" dirty="0">
                    <a:solidFill>
                      <a:srgbClr val="000000"/>
                    </a:solidFill>
                  </a:rPr>
                  <a:t>3</a:t>
                </a:r>
                <a:r>
                  <a:rPr lang="en-US" sz="2000" dirty="0" smtClean="0">
                    <a:solidFill>
                      <a:srgbClr val="000000"/>
                    </a:solidFill>
                  </a:rPr>
                  <a:t> </a:t>
                </a:r>
                <a:r>
                  <a:rPr lang="en-US" sz="2000" dirty="0">
                    <a:solidFill>
                      <a:srgbClr val="000000"/>
                    </a:solidFill>
                  </a:rPr>
                  <a:t>&lt;</a:t>
                </a:r>
                <a:r>
                  <a:rPr lang="en-US" sz="2000" dirty="0" smtClean="0">
                    <a:solidFill>
                      <a:srgbClr val="000000"/>
                    </a:solidFill>
                  </a:rPr>
                  <a:t> </a:t>
                </a:r>
                <a:r>
                  <a:rPr lang="en-US" sz="2000" dirty="0">
                    <a:solidFill>
                      <a:srgbClr val="000000"/>
                    </a:solidFill>
                  </a:rPr>
                  <a:t>5</a:t>
                </a:r>
                <a:r>
                  <a:rPr lang="en-US" sz="2000" dirty="0" smtClean="0">
                    <a:solidFill>
                      <a:srgbClr val="000000"/>
                    </a:solidFill>
                  </a:rPr>
                  <a:t/>
                </a:r>
                <a:br>
                  <a:rPr lang="en-US" sz="2000" dirty="0" smtClean="0">
                    <a:solidFill>
                      <a:srgbClr val="000000"/>
                    </a:solidFill>
                  </a:rPr>
                </a:br>
                <a:r>
                  <a:rPr lang="en-US" sz="2000" dirty="0" smtClean="0">
                    <a:solidFill>
                      <a:srgbClr val="000000"/>
                    </a:solidFill>
                  </a:rPr>
                  <a:t>in-order</a:t>
                </a:r>
                <a:endParaRPr kumimoji="0" lang="en-US" sz="2000" b="0" i="0" u="none" strike="noStrike" cap="none" spc="0" normalizeH="0" baseline="0" dirty="0">
                  <a:ln>
                    <a:noFill/>
                  </a:ln>
                  <a:solidFill>
                    <a:srgbClr val="000000"/>
                  </a:solidFill>
                  <a:effectLst/>
                  <a:uFillTx/>
                  <a:sym typeface="Helvetica"/>
                </a:endParaRPr>
              </a:p>
            </p:txBody>
          </p:sp>
        </p:grpSp>
        <p:sp>
          <p:nvSpPr>
            <p:cNvPr id="10" name="Oval 9"/>
            <p:cNvSpPr/>
            <p:nvPr/>
          </p:nvSpPr>
          <p:spPr>
            <a:xfrm>
              <a:off x="5604125" y="2019464"/>
              <a:ext cx="182880" cy="182880"/>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cxnSp>
          <p:nvCxnSpPr>
            <p:cNvPr id="11" name="Straight Arrow Connector 10"/>
            <p:cNvCxnSpPr>
              <a:cxnSpLocks noChangeAspect="1"/>
            </p:cNvCxnSpPr>
            <p:nvPr/>
          </p:nvCxnSpPr>
          <p:spPr>
            <a:xfrm>
              <a:off x="5695565" y="2110905"/>
              <a:ext cx="457200" cy="257577"/>
            </a:xfrm>
            <a:prstGeom prst="straightConnector1">
              <a:avLst/>
            </a:prstGeom>
            <a:noFill/>
            <a:ln w="25400" cap="flat">
              <a:solidFill>
                <a:srgbClr val="4F81BD"/>
              </a:solidFill>
              <a:prstDash val="solid"/>
              <a:bevel/>
              <a:tailEnd type="triangle"/>
            </a:ln>
            <a:effectLst/>
          </p:spPr>
          <p:style>
            <a:lnRef idx="0">
              <a:scrgbClr r="0" g="0" b="0"/>
            </a:lnRef>
            <a:fillRef idx="0">
              <a:scrgbClr r="0" g="0" b="0"/>
            </a:fillRef>
            <a:effectRef idx="0">
              <a:scrgbClr r="0" g="0" b="0"/>
            </a:effectRef>
            <a:fontRef idx="none"/>
          </p:style>
        </p:cxnSp>
        <p:sp>
          <p:nvSpPr>
            <p:cNvPr id="12" name="Oval 11"/>
            <p:cNvSpPr/>
            <p:nvPr/>
          </p:nvSpPr>
          <p:spPr>
            <a:xfrm>
              <a:off x="5604125" y="2293784"/>
              <a:ext cx="182880" cy="182880"/>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cxnSp>
          <p:nvCxnSpPr>
            <p:cNvPr id="13" name="Straight Arrow Connector 12"/>
            <p:cNvCxnSpPr>
              <a:cxnSpLocks noChangeAspect="1"/>
            </p:cNvCxnSpPr>
            <p:nvPr/>
          </p:nvCxnSpPr>
          <p:spPr>
            <a:xfrm>
              <a:off x="5695565" y="2385225"/>
              <a:ext cx="457200" cy="257577"/>
            </a:xfrm>
            <a:prstGeom prst="straightConnector1">
              <a:avLst/>
            </a:prstGeom>
            <a:noFill/>
            <a:ln w="25400" cap="flat">
              <a:solidFill>
                <a:srgbClr val="4F81BD"/>
              </a:solidFill>
              <a:prstDash val="solid"/>
              <a:bevel/>
              <a:tailEnd type="triangle"/>
            </a:ln>
            <a:effectLst/>
          </p:spPr>
          <p:style>
            <a:lnRef idx="0">
              <a:scrgbClr r="0" g="0" b="0"/>
            </a:lnRef>
            <a:fillRef idx="0">
              <a:scrgbClr r="0" g="0" b="0"/>
            </a:fillRef>
            <a:effectRef idx="0">
              <a:scrgbClr r="0" g="0" b="0"/>
            </a:effectRef>
            <a:fontRef idx="none"/>
          </p:style>
        </p:cxnSp>
        <p:sp>
          <p:nvSpPr>
            <p:cNvPr id="14" name="Oval 13"/>
            <p:cNvSpPr/>
            <p:nvPr/>
          </p:nvSpPr>
          <p:spPr>
            <a:xfrm>
              <a:off x="5599202" y="2548362"/>
              <a:ext cx="182880" cy="182880"/>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cxnSp>
          <p:nvCxnSpPr>
            <p:cNvPr id="15" name="Straight Arrow Connector 14"/>
            <p:cNvCxnSpPr>
              <a:cxnSpLocks noChangeAspect="1"/>
            </p:cNvCxnSpPr>
            <p:nvPr/>
          </p:nvCxnSpPr>
          <p:spPr>
            <a:xfrm>
              <a:off x="5690642" y="2639803"/>
              <a:ext cx="457200" cy="257577"/>
            </a:xfrm>
            <a:prstGeom prst="straightConnector1">
              <a:avLst/>
            </a:prstGeom>
            <a:noFill/>
            <a:ln w="25400" cap="flat">
              <a:solidFill>
                <a:srgbClr val="4F81BD"/>
              </a:solidFill>
              <a:prstDash val="solid"/>
              <a:bevel/>
              <a:tailEnd type="triangle"/>
            </a:ln>
            <a:effectLst/>
          </p:spPr>
          <p:style>
            <a:lnRef idx="0">
              <a:scrgbClr r="0" g="0" b="0"/>
            </a:lnRef>
            <a:fillRef idx="0">
              <a:scrgbClr r="0" g="0" b="0"/>
            </a:fillRef>
            <a:effectRef idx="0">
              <a:scrgbClr r="0" g="0" b="0"/>
            </a:effectRef>
            <a:fontRef idx="none"/>
          </p:style>
        </p:cxnSp>
        <p:sp>
          <p:nvSpPr>
            <p:cNvPr id="16" name="Oval 15"/>
            <p:cNvSpPr/>
            <p:nvPr/>
          </p:nvSpPr>
          <p:spPr>
            <a:xfrm>
              <a:off x="5599202" y="3072342"/>
              <a:ext cx="182880" cy="182880"/>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cxnSp>
          <p:nvCxnSpPr>
            <p:cNvPr id="17" name="Straight Arrow Connector 16"/>
            <p:cNvCxnSpPr>
              <a:cxnSpLocks noChangeAspect="1"/>
            </p:cNvCxnSpPr>
            <p:nvPr/>
          </p:nvCxnSpPr>
          <p:spPr>
            <a:xfrm>
              <a:off x="5690642" y="3163783"/>
              <a:ext cx="457200" cy="257577"/>
            </a:xfrm>
            <a:prstGeom prst="straightConnector1">
              <a:avLst/>
            </a:prstGeom>
            <a:noFill/>
            <a:ln w="25400" cap="flat">
              <a:solidFill>
                <a:srgbClr val="4F81BD"/>
              </a:solidFill>
              <a:prstDash val="solid"/>
              <a:bevel/>
              <a:tailEnd type="triangle"/>
            </a:ln>
            <a:effectLst/>
          </p:spPr>
          <p:style>
            <a:lnRef idx="0">
              <a:scrgbClr r="0" g="0" b="0"/>
            </a:lnRef>
            <a:fillRef idx="0">
              <a:scrgbClr r="0" g="0" b="0"/>
            </a:fillRef>
            <a:effectRef idx="0">
              <a:scrgbClr r="0" g="0" b="0"/>
            </a:effectRef>
            <a:fontRef idx="none"/>
          </p:style>
        </p:cxnSp>
        <p:sp>
          <p:nvSpPr>
            <p:cNvPr id="18" name="Oval 17"/>
            <p:cNvSpPr/>
            <p:nvPr/>
          </p:nvSpPr>
          <p:spPr>
            <a:xfrm>
              <a:off x="5599202" y="2822682"/>
              <a:ext cx="182880" cy="182880"/>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cxnSp>
          <p:nvCxnSpPr>
            <p:cNvPr id="19" name="Straight Arrow Connector 18"/>
            <p:cNvCxnSpPr>
              <a:cxnSpLocks noChangeAspect="1"/>
            </p:cNvCxnSpPr>
            <p:nvPr/>
          </p:nvCxnSpPr>
          <p:spPr>
            <a:xfrm>
              <a:off x="5690642" y="2914123"/>
              <a:ext cx="457200" cy="257577"/>
            </a:xfrm>
            <a:prstGeom prst="straightConnector1">
              <a:avLst/>
            </a:prstGeom>
            <a:noFill/>
            <a:ln w="25400" cap="flat">
              <a:solidFill>
                <a:srgbClr val="4F81BD"/>
              </a:solidFill>
              <a:prstDash val="solid"/>
              <a:bevel/>
              <a:tailEnd type="triangle"/>
            </a:ln>
            <a:effectLst/>
          </p:spPr>
          <p:style>
            <a:lnRef idx="0">
              <a:scrgbClr r="0" g="0" b="0"/>
            </a:lnRef>
            <a:fillRef idx="0">
              <a:scrgbClr r="0" g="0" b="0"/>
            </a:fillRef>
            <a:effectRef idx="0">
              <a:scrgbClr r="0" g="0" b="0"/>
            </a:effectRef>
            <a:fontRef idx="none"/>
          </p:style>
        </p:cxnSp>
        <p:sp>
          <p:nvSpPr>
            <p:cNvPr id="20" name="Oval 19"/>
            <p:cNvSpPr/>
            <p:nvPr/>
          </p:nvSpPr>
          <p:spPr>
            <a:xfrm flipH="1">
              <a:off x="3542944" y="2427534"/>
              <a:ext cx="182880" cy="182880"/>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cxnSp>
          <p:nvCxnSpPr>
            <p:cNvPr id="21" name="Straight Arrow Connector 20"/>
            <p:cNvCxnSpPr>
              <a:cxnSpLocks noChangeAspect="1"/>
            </p:cNvCxnSpPr>
            <p:nvPr/>
          </p:nvCxnSpPr>
          <p:spPr>
            <a:xfrm flipH="1">
              <a:off x="3135177" y="2557547"/>
              <a:ext cx="457200" cy="257577"/>
            </a:xfrm>
            <a:prstGeom prst="straightConnector1">
              <a:avLst/>
            </a:prstGeom>
            <a:noFill/>
            <a:ln w="25400" cap="flat">
              <a:solidFill>
                <a:srgbClr val="4F81BD"/>
              </a:solidFill>
              <a:prstDash val="solid"/>
              <a:bevel/>
              <a:tailEnd type="triangle"/>
            </a:ln>
            <a:effectLst/>
          </p:spPr>
          <p:style>
            <a:lnRef idx="0">
              <a:scrgbClr r="0" g="0" b="0"/>
            </a:lnRef>
            <a:fillRef idx="0">
              <a:scrgbClr r="0" g="0" b="0"/>
            </a:fillRef>
            <a:effectRef idx="0">
              <a:scrgbClr r="0" g="0" b="0"/>
            </a:effectRef>
            <a:fontRef idx="none"/>
          </p:style>
        </p:cxnSp>
        <p:sp>
          <p:nvSpPr>
            <p:cNvPr id="22" name="Oval 21"/>
            <p:cNvSpPr/>
            <p:nvPr/>
          </p:nvSpPr>
          <p:spPr>
            <a:xfrm flipH="1">
              <a:off x="3547867" y="2199546"/>
              <a:ext cx="182880" cy="182880"/>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cxnSp>
          <p:nvCxnSpPr>
            <p:cNvPr id="23" name="Straight Arrow Connector 22"/>
            <p:cNvCxnSpPr>
              <a:cxnSpLocks noChangeAspect="1"/>
            </p:cNvCxnSpPr>
            <p:nvPr/>
          </p:nvCxnSpPr>
          <p:spPr>
            <a:xfrm flipH="1">
              <a:off x="3140100" y="2329559"/>
              <a:ext cx="457200" cy="257577"/>
            </a:xfrm>
            <a:prstGeom prst="straightConnector1">
              <a:avLst/>
            </a:prstGeom>
            <a:noFill/>
            <a:ln w="25400" cap="flat">
              <a:solidFill>
                <a:srgbClr val="4F81BD"/>
              </a:solidFill>
              <a:prstDash val="solid"/>
              <a:bevel/>
              <a:tailEnd type="triangle"/>
            </a:ln>
            <a:effectLst/>
          </p:spPr>
          <p:style>
            <a:lnRef idx="0">
              <a:scrgbClr r="0" g="0" b="0"/>
            </a:lnRef>
            <a:fillRef idx="0">
              <a:scrgbClr r="0" g="0" b="0"/>
            </a:fillRef>
            <a:effectRef idx="0">
              <a:scrgbClr r="0" g="0" b="0"/>
            </a:effectRef>
            <a:fontRef idx="none"/>
          </p:style>
        </p:cxnSp>
        <p:sp>
          <p:nvSpPr>
            <p:cNvPr id="24" name="Oval 23"/>
            <p:cNvSpPr/>
            <p:nvPr/>
          </p:nvSpPr>
          <p:spPr>
            <a:xfrm flipH="1">
              <a:off x="3542944" y="1980349"/>
              <a:ext cx="182880" cy="182880"/>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cxnSp>
          <p:nvCxnSpPr>
            <p:cNvPr id="25" name="Straight Arrow Connector 24"/>
            <p:cNvCxnSpPr>
              <a:cxnSpLocks noChangeAspect="1"/>
            </p:cNvCxnSpPr>
            <p:nvPr/>
          </p:nvCxnSpPr>
          <p:spPr>
            <a:xfrm flipH="1">
              <a:off x="3135177" y="2110362"/>
              <a:ext cx="457200" cy="257577"/>
            </a:xfrm>
            <a:prstGeom prst="straightConnector1">
              <a:avLst/>
            </a:prstGeom>
            <a:noFill/>
            <a:ln w="25400" cap="flat">
              <a:solidFill>
                <a:srgbClr val="4F81BD"/>
              </a:solidFill>
              <a:prstDash val="solid"/>
              <a:bevel/>
              <a:tailEnd type="triangle"/>
            </a:ln>
            <a:effectLst/>
          </p:spPr>
          <p:style>
            <a:lnRef idx="0">
              <a:scrgbClr r="0" g="0" b="0"/>
            </a:lnRef>
            <a:fillRef idx="0">
              <a:scrgbClr r="0" g="0" b="0"/>
            </a:fillRef>
            <a:effectRef idx="0">
              <a:scrgbClr r="0" g="0" b="0"/>
            </a:effectRef>
            <a:fontRef idx="none"/>
          </p:style>
        </p:cxnSp>
      </p:grpSp>
      <p:grpSp>
        <p:nvGrpSpPr>
          <p:cNvPr id="50" name="Group 49"/>
          <p:cNvGrpSpPr>
            <a:grpSpLocks noChangeAspect="1"/>
          </p:cNvGrpSpPr>
          <p:nvPr/>
        </p:nvGrpSpPr>
        <p:grpSpPr>
          <a:xfrm>
            <a:off x="2731223" y="1807187"/>
            <a:ext cx="3361643" cy="3293608"/>
            <a:chOff x="3135051" y="985832"/>
            <a:chExt cx="3669799" cy="4079634"/>
          </a:xfrm>
        </p:grpSpPr>
        <p:cxnSp>
          <p:nvCxnSpPr>
            <p:cNvPr id="51" name="Straight Arrow Connector 50"/>
            <p:cNvCxnSpPr/>
            <p:nvPr/>
          </p:nvCxnSpPr>
          <p:spPr>
            <a:xfrm flipH="1">
              <a:off x="4747549" y="1442920"/>
              <a:ext cx="3017" cy="2760587"/>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sp>
          <p:nvSpPr>
            <p:cNvPr id="52" name="TextBox 51"/>
            <p:cNvSpPr txBox="1"/>
            <p:nvPr/>
          </p:nvSpPr>
          <p:spPr>
            <a:xfrm>
              <a:off x="4552447" y="985832"/>
              <a:ext cx="508000" cy="40010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sz="2000" dirty="0" smtClean="0">
                  <a:solidFill>
                    <a:srgbClr val="000000"/>
                  </a:solidFill>
                </a:rPr>
                <a:t>P</a:t>
              </a:r>
              <a:r>
                <a:rPr lang="en-US" sz="2000" baseline="-25000" dirty="0" smtClean="0">
                  <a:solidFill>
                    <a:srgbClr val="000000"/>
                  </a:solidFill>
                </a:rPr>
                <a:t>0</a:t>
              </a:r>
              <a:endParaRPr kumimoji="0" lang="en-US" sz="2000" b="0" i="0" u="none" strike="noStrike" cap="none" spc="0" normalizeH="0" baseline="0" dirty="0">
                <a:ln>
                  <a:noFill/>
                </a:ln>
                <a:solidFill>
                  <a:srgbClr val="000000"/>
                </a:solidFill>
                <a:effectLst/>
                <a:uFillTx/>
                <a:sym typeface="Helvetica"/>
              </a:endParaRPr>
            </a:p>
          </p:txBody>
        </p:sp>
        <p:grpSp>
          <p:nvGrpSpPr>
            <p:cNvPr id="53" name="Group 52"/>
            <p:cNvGrpSpPr/>
            <p:nvPr/>
          </p:nvGrpSpPr>
          <p:grpSpPr>
            <a:xfrm>
              <a:off x="3753003" y="2182498"/>
              <a:ext cx="1089003" cy="623345"/>
              <a:chOff x="463864" y="2088014"/>
              <a:chExt cx="1089003" cy="623345"/>
            </a:xfrm>
          </p:grpSpPr>
          <p:grpSp>
            <p:nvGrpSpPr>
              <p:cNvPr id="68" name="Group 67"/>
              <p:cNvGrpSpPr/>
              <p:nvPr/>
            </p:nvGrpSpPr>
            <p:grpSpPr>
              <a:xfrm>
                <a:off x="463864" y="2088014"/>
                <a:ext cx="901700" cy="508000"/>
                <a:chOff x="457200" y="2633561"/>
                <a:chExt cx="901700" cy="508000"/>
              </a:xfrm>
            </p:grpSpPr>
            <p:cxnSp>
              <p:nvCxnSpPr>
                <p:cNvPr id="70" name="Straight Arrow Connector 69"/>
                <p:cNvCxnSpPr/>
                <p:nvPr/>
              </p:nvCxnSpPr>
              <p:spPr>
                <a:xfrm>
                  <a:off x="457200" y="2633561"/>
                  <a:ext cx="901700" cy="508000"/>
                </a:xfrm>
                <a:prstGeom prst="straightConnector1">
                  <a:avLst/>
                </a:prstGeom>
                <a:noFill/>
                <a:ln w="25400" cap="flat">
                  <a:solidFill>
                    <a:schemeClr val="accent2"/>
                  </a:solidFill>
                  <a:prstDash val="solid"/>
                  <a:bevel/>
                  <a:tailEnd type="triangle"/>
                </a:ln>
                <a:effectLst/>
              </p:spPr>
              <p:style>
                <a:lnRef idx="0">
                  <a:scrgbClr r="0" g="0" b="0"/>
                </a:lnRef>
                <a:fillRef idx="0">
                  <a:scrgbClr r="0" g="0" b="0"/>
                </a:fillRef>
                <a:effectRef idx="0">
                  <a:scrgbClr r="0" g="0" b="0"/>
                </a:effectRef>
                <a:fontRef idx="none"/>
              </p:style>
            </p:cxnSp>
            <p:grpSp>
              <p:nvGrpSpPr>
                <p:cNvPr id="71" name="Group 70"/>
                <p:cNvGrpSpPr/>
                <p:nvPr/>
              </p:nvGrpSpPr>
              <p:grpSpPr>
                <a:xfrm>
                  <a:off x="652930" y="2636847"/>
                  <a:ext cx="515837" cy="479314"/>
                  <a:chOff x="538480" y="3412370"/>
                  <a:chExt cx="515837" cy="479314"/>
                </a:xfrm>
              </p:grpSpPr>
              <p:sp>
                <p:nvSpPr>
                  <p:cNvPr id="72" name="Oval 71"/>
                  <p:cNvSpPr>
                    <a:spLocks/>
                  </p:cNvSpPr>
                  <p:nvPr/>
                </p:nvSpPr>
                <p:spPr>
                  <a:xfrm>
                    <a:off x="538480" y="3434484"/>
                    <a:ext cx="457200" cy="457200"/>
                  </a:xfrm>
                  <a:prstGeom prst="ellipse">
                    <a:avLst/>
                  </a:prstGeom>
                  <a:solidFill>
                    <a:srgbClr val="FFFFFF"/>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73" name="TextBox 72"/>
                  <p:cNvSpPr txBox="1"/>
                  <p:nvPr/>
                </p:nvSpPr>
                <p:spPr>
                  <a:xfrm>
                    <a:off x="616887" y="3412370"/>
                    <a:ext cx="437430" cy="4471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smtClean="0">
                        <a:solidFill>
                          <a:srgbClr val="000000"/>
                        </a:solidFill>
                      </a:rPr>
                      <a:t>w</a:t>
                    </a:r>
                    <a:r>
                      <a:rPr lang="en-US" baseline="-25000" dirty="0" smtClean="0">
                        <a:solidFill>
                          <a:srgbClr val="000000"/>
                        </a:solidFill>
                      </a:rPr>
                      <a:t>1</a:t>
                    </a:r>
                    <a:endParaRPr kumimoji="0" lang="en-US" b="0" i="0" u="none" strike="noStrike" cap="none" spc="0" normalizeH="0" baseline="0" dirty="0">
                      <a:ln>
                        <a:noFill/>
                      </a:ln>
                      <a:solidFill>
                        <a:srgbClr val="000000"/>
                      </a:solidFill>
                      <a:effectLst/>
                      <a:uFillTx/>
                      <a:sym typeface="Helvetica"/>
                    </a:endParaRPr>
                  </a:p>
                </p:txBody>
              </p:sp>
            </p:grpSp>
          </p:grpSp>
          <p:sp>
            <p:nvSpPr>
              <p:cNvPr id="69" name="Oval 68"/>
              <p:cNvSpPr/>
              <p:nvPr/>
            </p:nvSpPr>
            <p:spPr>
              <a:xfrm>
                <a:off x="1369987" y="2528479"/>
                <a:ext cx="182880" cy="182880"/>
              </a:xfrm>
              <a:prstGeom prst="ellipse">
                <a:avLst/>
              </a:prstGeom>
              <a:solidFill>
                <a:schemeClr val="accent2"/>
              </a:solidFill>
              <a:ln w="25400" cap="flat">
                <a:solidFill>
                  <a:schemeClr val="accent2"/>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grpSp>
          <p:nvGrpSpPr>
            <p:cNvPr id="54" name="Group 53"/>
            <p:cNvGrpSpPr/>
            <p:nvPr/>
          </p:nvGrpSpPr>
          <p:grpSpPr>
            <a:xfrm flipH="1">
              <a:off x="4654703" y="2980762"/>
              <a:ext cx="1089003" cy="623345"/>
              <a:chOff x="463864" y="1983842"/>
              <a:chExt cx="1089003" cy="623345"/>
            </a:xfrm>
          </p:grpSpPr>
          <p:grpSp>
            <p:nvGrpSpPr>
              <p:cNvPr id="62" name="Group 61"/>
              <p:cNvGrpSpPr/>
              <p:nvPr/>
            </p:nvGrpSpPr>
            <p:grpSpPr>
              <a:xfrm>
                <a:off x="463864" y="1983842"/>
                <a:ext cx="901700" cy="508000"/>
                <a:chOff x="457200" y="2529389"/>
                <a:chExt cx="901700" cy="508000"/>
              </a:xfrm>
            </p:grpSpPr>
            <p:cxnSp>
              <p:nvCxnSpPr>
                <p:cNvPr id="64" name="Straight Arrow Connector 63"/>
                <p:cNvCxnSpPr/>
                <p:nvPr/>
              </p:nvCxnSpPr>
              <p:spPr>
                <a:xfrm>
                  <a:off x="457200" y="2529389"/>
                  <a:ext cx="901700" cy="508000"/>
                </a:xfrm>
                <a:prstGeom prst="straightConnector1">
                  <a:avLst/>
                </a:prstGeom>
                <a:noFill/>
                <a:ln w="25400" cap="flat">
                  <a:solidFill>
                    <a:schemeClr val="accent2"/>
                  </a:solidFill>
                  <a:prstDash val="solid"/>
                  <a:bevel/>
                  <a:tailEnd type="triangle"/>
                </a:ln>
                <a:effectLst/>
              </p:spPr>
              <p:style>
                <a:lnRef idx="0">
                  <a:scrgbClr r="0" g="0" b="0"/>
                </a:lnRef>
                <a:fillRef idx="0">
                  <a:scrgbClr r="0" g="0" b="0"/>
                </a:fillRef>
                <a:effectRef idx="0">
                  <a:scrgbClr r="0" g="0" b="0"/>
                </a:effectRef>
                <a:fontRef idx="none"/>
              </p:style>
            </p:cxnSp>
            <p:grpSp>
              <p:nvGrpSpPr>
                <p:cNvPr id="65" name="Group 64"/>
                <p:cNvGrpSpPr/>
                <p:nvPr/>
              </p:nvGrpSpPr>
              <p:grpSpPr>
                <a:xfrm>
                  <a:off x="652930" y="2548773"/>
                  <a:ext cx="457200" cy="463216"/>
                  <a:chOff x="538480" y="3324296"/>
                  <a:chExt cx="457200" cy="463216"/>
                </a:xfrm>
              </p:grpSpPr>
              <p:sp>
                <p:nvSpPr>
                  <p:cNvPr id="66" name="Oval 65"/>
                  <p:cNvSpPr>
                    <a:spLocks/>
                  </p:cNvSpPr>
                  <p:nvPr/>
                </p:nvSpPr>
                <p:spPr>
                  <a:xfrm>
                    <a:off x="538480" y="3330312"/>
                    <a:ext cx="457200" cy="457200"/>
                  </a:xfrm>
                  <a:prstGeom prst="ellipse">
                    <a:avLst/>
                  </a:prstGeom>
                  <a:solidFill>
                    <a:srgbClr val="FFFFFF"/>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67" name="TextBox 66"/>
                  <p:cNvSpPr txBox="1"/>
                  <p:nvPr/>
                </p:nvSpPr>
                <p:spPr>
                  <a:xfrm>
                    <a:off x="553775" y="3324296"/>
                    <a:ext cx="377349" cy="4471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smtClean="0">
                        <a:solidFill>
                          <a:srgbClr val="000000"/>
                        </a:solidFill>
                      </a:rPr>
                      <a:t>w</a:t>
                    </a:r>
                    <a:r>
                      <a:rPr lang="en-US" baseline="-25000" dirty="0" smtClean="0">
                        <a:solidFill>
                          <a:srgbClr val="000000"/>
                        </a:solidFill>
                      </a:rPr>
                      <a:t>2</a:t>
                    </a:r>
                    <a:endParaRPr kumimoji="0" lang="en-US" b="0" i="0" u="none" strike="noStrike" cap="none" spc="0" normalizeH="0" baseline="0" dirty="0">
                      <a:ln>
                        <a:noFill/>
                      </a:ln>
                      <a:solidFill>
                        <a:srgbClr val="000000"/>
                      </a:solidFill>
                      <a:effectLst/>
                      <a:uFillTx/>
                      <a:sym typeface="Helvetica"/>
                    </a:endParaRPr>
                  </a:p>
                </p:txBody>
              </p:sp>
            </p:grpSp>
          </p:grpSp>
          <p:sp>
            <p:nvSpPr>
              <p:cNvPr id="63" name="Oval 62"/>
              <p:cNvSpPr/>
              <p:nvPr/>
            </p:nvSpPr>
            <p:spPr>
              <a:xfrm>
                <a:off x="1369987" y="2424307"/>
                <a:ext cx="182880" cy="182880"/>
              </a:xfrm>
              <a:prstGeom prst="ellipse">
                <a:avLst/>
              </a:prstGeom>
              <a:solidFill>
                <a:schemeClr val="accent2"/>
              </a:solidFill>
              <a:ln w="25400" cap="flat">
                <a:solidFill>
                  <a:schemeClr val="accent2"/>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cxnSp>
          <p:nvCxnSpPr>
            <p:cNvPr id="55" name="Straight Arrow Connector 54"/>
            <p:cNvCxnSpPr/>
            <p:nvPr/>
          </p:nvCxnSpPr>
          <p:spPr>
            <a:xfrm flipH="1">
              <a:off x="5798447" y="1468377"/>
              <a:ext cx="3017" cy="2760587"/>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56" name="Straight Arrow Connector 55"/>
            <p:cNvCxnSpPr/>
            <p:nvPr/>
          </p:nvCxnSpPr>
          <p:spPr>
            <a:xfrm flipH="1">
              <a:off x="3741146" y="1492282"/>
              <a:ext cx="3017" cy="2760587"/>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sp>
          <p:nvSpPr>
            <p:cNvPr id="57" name="Right Brace 56"/>
            <p:cNvSpPr/>
            <p:nvPr/>
          </p:nvSpPr>
          <p:spPr>
            <a:xfrm>
              <a:off x="5879939" y="1492282"/>
              <a:ext cx="312517" cy="1471734"/>
            </a:xfrm>
            <a:prstGeom prst="rightBrace">
              <a:avLst/>
            </a:prstGeom>
            <a:noFill/>
            <a:ln w="25400" cap="flat">
              <a:solidFill>
                <a:srgbClr val="4F81BD"/>
              </a:solidFill>
              <a:prstDash val="solid"/>
              <a:bevel/>
              <a:headEnd type="none"/>
              <a:tailEnd type="none"/>
            </a:ln>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58" name="TextBox 57"/>
            <p:cNvSpPr txBox="1"/>
            <p:nvPr/>
          </p:nvSpPr>
          <p:spPr>
            <a:xfrm flipH="1">
              <a:off x="6199701" y="1974674"/>
              <a:ext cx="605149" cy="6099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sz="1300" dirty="0" smtClean="0">
                  <a:solidFill>
                    <a:srgbClr val="000000"/>
                  </a:solidFill>
                </a:rPr>
                <a:t>w</a:t>
              </a:r>
              <a:r>
                <a:rPr lang="en-US" sz="1300" baseline="-25000" dirty="0" smtClean="0">
                  <a:solidFill>
                    <a:srgbClr val="000000"/>
                  </a:solidFill>
                </a:rPr>
                <a:t>2 </a:t>
              </a:r>
              <a:r>
                <a:rPr lang="en-US" sz="1300" dirty="0" smtClean="0">
                  <a:solidFill>
                    <a:srgbClr val="000000"/>
                  </a:solidFill>
                </a:rPr>
                <a:t> </a:t>
              </a:r>
              <a:br>
                <a:rPr lang="en-US" sz="1300" dirty="0" smtClean="0">
                  <a:solidFill>
                    <a:srgbClr val="000000"/>
                  </a:solidFill>
                </a:rPr>
              </a:br>
              <a:r>
                <a:rPr lang="en-US" sz="1300" dirty="0" smtClean="0">
                  <a:solidFill>
                    <a:srgbClr val="000000"/>
                  </a:solidFill>
                </a:rPr>
                <a:t>sec.</a:t>
              </a:r>
              <a:endParaRPr kumimoji="0" lang="en-US" sz="1300" b="0" i="0" u="none" strike="noStrike" cap="none" spc="0" normalizeH="0" baseline="0" dirty="0">
                <a:ln>
                  <a:noFill/>
                </a:ln>
                <a:solidFill>
                  <a:srgbClr val="000000"/>
                </a:solidFill>
                <a:effectLst/>
                <a:uFillTx/>
                <a:sym typeface="Helvetica"/>
              </a:endParaRPr>
            </a:p>
          </p:txBody>
        </p:sp>
        <p:sp>
          <p:nvSpPr>
            <p:cNvPr id="59" name="Left Brace 58"/>
            <p:cNvSpPr/>
            <p:nvPr/>
          </p:nvSpPr>
          <p:spPr>
            <a:xfrm>
              <a:off x="3449256" y="1468377"/>
              <a:ext cx="196769" cy="631827"/>
            </a:xfrm>
            <a:prstGeom prst="leftBrace">
              <a:avLst/>
            </a:prstGeom>
            <a:noFill/>
            <a:ln w="25400" cap="flat">
              <a:solidFill>
                <a:srgbClr val="4F81BD"/>
              </a:solidFill>
              <a:prstDash val="solid"/>
              <a:bevel/>
              <a:tailEnd type="none"/>
            </a:ln>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60" name="TextBox 59"/>
            <p:cNvSpPr txBox="1"/>
            <p:nvPr/>
          </p:nvSpPr>
          <p:spPr>
            <a:xfrm>
              <a:off x="3848656" y="4357584"/>
              <a:ext cx="1794973" cy="7078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000" dirty="0">
                  <a:solidFill>
                    <a:srgbClr val="000000"/>
                  </a:solidFill>
                </a:rPr>
                <a:t>w</a:t>
              </a:r>
              <a:r>
                <a:rPr lang="en-US" sz="2000" baseline="-25000" dirty="0" smtClean="0">
                  <a:solidFill>
                    <a:srgbClr val="000000"/>
                  </a:solidFill>
                </a:rPr>
                <a:t>1</a:t>
              </a:r>
              <a:r>
                <a:rPr lang="en-US" sz="2000" dirty="0" smtClean="0">
                  <a:solidFill>
                    <a:srgbClr val="000000"/>
                  </a:solidFill>
                </a:rPr>
                <a:t> &lt; w</a:t>
              </a:r>
              <a:r>
                <a:rPr lang="en-US" sz="2000" baseline="-25000" dirty="0" smtClean="0">
                  <a:solidFill>
                    <a:srgbClr val="000000"/>
                  </a:solidFill>
                </a:rPr>
                <a:t>2</a:t>
              </a:r>
              <a:r>
                <a:rPr lang="en-US" sz="2000" dirty="0" smtClean="0">
                  <a:solidFill>
                    <a:srgbClr val="000000"/>
                  </a:solidFill>
                </a:rPr>
                <a:t/>
              </a:r>
              <a:br>
                <a:rPr lang="en-US" sz="2000" dirty="0" smtClean="0">
                  <a:solidFill>
                    <a:srgbClr val="000000"/>
                  </a:solidFill>
                </a:rPr>
              </a:br>
              <a:r>
                <a:rPr lang="en-US" sz="2000" dirty="0" smtClean="0">
                  <a:solidFill>
                    <a:srgbClr val="000000"/>
                  </a:solidFill>
                </a:rPr>
                <a:t>in-order</a:t>
              </a:r>
              <a:endParaRPr kumimoji="0" lang="en-US" sz="2000" b="0" i="0" u="none" strike="noStrike" cap="none" spc="0" normalizeH="0" baseline="0" dirty="0">
                <a:ln>
                  <a:noFill/>
                </a:ln>
                <a:solidFill>
                  <a:srgbClr val="000000"/>
                </a:solidFill>
                <a:effectLst/>
                <a:uFillTx/>
                <a:sym typeface="Helvetica"/>
              </a:endParaRPr>
            </a:p>
          </p:txBody>
        </p:sp>
        <p:sp>
          <p:nvSpPr>
            <p:cNvPr id="61" name="TextBox 60"/>
            <p:cNvSpPr txBox="1"/>
            <p:nvPr/>
          </p:nvSpPr>
          <p:spPr>
            <a:xfrm flipH="1">
              <a:off x="3135051" y="1462037"/>
              <a:ext cx="605149" cy="6099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sz="1300" dirty="0" smtClean="0">
                  <a:solidFill>
                    <a:srgbClr val="000000"/>
                  </a:solidFill>
                </a:rPr>
                <a:t>w</a:t>
              </a:r>
              <a:r>
                <a:rPr lang="en-US" sz="1300" baseline="-25000" dirty="0">
                  <a:solidFill>
                    <a:srgbClr val="000000"/>
                  </a:solidFill>
                </a:rPr>
                <a:t>1</a:t>
              </a:r>
              <a:r>
                <a:rPr lang="en-US" sz="1300" baseline="-25000" dirty="0" smtClean="0">
                  <a:solidFill>
                    <a:srgbClr val="000000"/>
                  </a:solidFill>
                </a:rPr>
                <a:t> </a:t>
              </a:r>
              <a:r>
                <a:rPr lang="en-US" sz="1300" dirty="0" smtClean="0">
                  <a:solidFill>
                    <a:srgbClr val="000000"/>
                  </a:solidFill>
                </a:rPr>
                <a:t> </a:t>
              </a:r>
              <a:br>
                <a:rPr lang="en-US" sz="1300" dirty="0" smtClean="0">
                  <a:solidFill>
                    <a:srgbClr val="000000"/>
                  </a:solidFill>
                </a:rPr>
              </a:br>
              <a:r>
                <a:rPr lang="en-US" sz="1300" dirty="0" smtClean="0">
                  <a:solidFill>
                    <a:srgbClr val="000000"/>
                  </a:solidFill>
                </a:rPr>
                <a:t>sec.</a:t>
              </a:r>
              <a:endParaRPr kumimoji="0" lang="en-US" sz="1300" b="0" i="0" u="none" strike="noStrike" cap="none" spc="0" normalizeH="0" baseline="0" dirty="0">
                <a:ln>
                  <a:noFill/>
                </a:ln>
                <a:solidFill>
                  <a:srgbClr val="000000"/>
                </a:solidFill>
                <a:effectLst/>
                <a:uFillTx/>
                <a:sym typeface="Helvetica"/>
              </a:endParaRPr>
            </a:p>
          </p:txBody>
        </p:sp>
      </p:grpSp>
      <p:grpSp>
        <p:nvGrpSpPr>
          <p:cNvPr id="74" name="Group 73"/>
          <p:cNvGrpSpPr>
            <a:grpSpLocks noChangeAspect="1"/>
          </p:cNvGrpSpPr>
          <p:nvPr/>
        </p:nvGrpSpPr>
        <p:grpSpPr>
          <a:xfrm>
            <a:off x="5887412" y="1792097"/>
            <a:ext cx="3316498" cy="3157329"/>
            <a:chOff x="2280157" y="1379845"/>
            <a:chExt cx="4303836" cy="4097280"/>
          </a:xfrm>
        </p:grpSpPr>
        <p:grpSp>
          <p:nvGrpSpPr>
            <p:cNvPr id="75" name="Group 74"/>
            <p:cNvGrpSpPr/>
            <p:nvPr/>
          </p:nvGrpSpPr>
          <p:grpSpPr>
            <a:xfrm>
              <a:off x="2280157" y="1379845"/>
              <a:ext cx="3779488" cy="4097280"/>
              <a:chOff x="2861458" y="985832"/>
              <a:chExt cx="3330998" cy="4097280"/>
            </a:xfrm>
          </p:grpSpPr>
          <p:cxnSp>
            <p:nvCxnSpPr>
              <p:cNvPr id="77" name="Straight Arrow Connector 76"/>
              <p:cNvCxnSpPr/>
              <p:nvPr/>
            </p:nvCxnSpPr>
            <p:spPr>
              <a:xfrm flipH="1">
                <a:off x="4747549" y="1442920"/>
                <a:ext cx="3017" cy="2760587"/>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sp>
            <p:nvSpPr>
              <p:cNvPr id="78" name="TextBox 77"/>
              <p:cNvSpPr txBox="1"/>
              <p:nvPr/>
            </p:nvSpPr>
            <p:spPr>
              <a:xfrm>
                <a:off x="4552447" y="985832"/>
                <a:ext cx="508000" cy="40010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sz="2000" dirty="0" smtClean="0">
                    <a:solidFill>
                      <a:srgbClr val="000000"/>
                    </a:solidFill>
                  </a:rPr>
                  <a:t>P</a:t>
                </a:r>
                <a:r>
                  <a:rPr lang="en-US" sz="2000" baseline="-25000" dirty="0" smtClean="0">
                    <a:solidFill>
                      <a:srgbClr val="000000"/>
                    </a:solidFill>
                  </a:rPr>
                  <a:t>0</a:t>
                </a:r>
                <a:endParaRPr kumimoji="0" lang="en-US" sz="2000" b="0" i="0" u="none" strike="noStrike" cap="none" spc="0" normalizeH="0" baseline="0" dirty="0">
                  <a:ln>
                    <a:noFill/>
                  </a:ln>
                  <a:solidFill>
                    <a:srgbClr val="000000"/>
                  </a:solidFill>
                  <a:effectLst/>
                  <a:uFillTx/>
                  <a:sym typeface="Helvetica"/>
                </a:endParaRPr>
              </a:p>
            </p:txBody>
          </p:sp>
          <p:grpSp>
            <p:nvGrpSpPr>
              <p:cNvPr id="79" name="Group 78"/>
              <p:cNvGrpSpPr/>
              <p:nvPr/>
            </p:nvGrpSpPr>
            <p:grpSpPr>
              <a:xfrm>
                <a:off x="3753003" y="2411255"/>
                <a:ext cx="1089003" cy="662004"/>
                <a:chOff x="463864" y="2316771"/>
                <a:chExt cx="1089003" cy="662004"/>
              </a:xfrm>
            </p:grpSpPr>
            <p:grpSp>
              <p:nvGrpSpPr>
                <p:cNvPr id="93" name="Group 92"/>
                <p:cNvGrpSpPr/>
                <p:nvPr/>
              </p:nvGrpSpPr>
              <p:grpSpPr>
                <a:xfrm>
                  <a:off x="463864" y="2316771"/>
                  <a:ext cx="901700" cy="546659"/>
                  <a:chOff x="457200" y="2862318"/>
                  <a:chExt cx="901700" cy="546659"/>
                </a:xfrm>
              </p:grpSpPr>
              <p:cxnSp>
                <p:nvCxnSpPr>
                  <p:cNvPr id="95" name="Straight Arrow Connector 94"/>
                  <p:cNvCxnSpPr/>
                  <p:nvPr/>
                </p:nvCxnSpPr>
                <p:spPr>
                  <a:xfrm>
                    <a:off x="457200" y="2900977"/>
                    <a:ext cx="901700" cy="508000"/>
                  </a:xfrm>
                  <a:prstGeom prst="straightConnector1">
                    <a:avLst/>
                  </a:prstGeom>
                  <a:noFill/>
                  <a:ln w="25400" cap="flat">
                    <a:solidFill>
                      <a:schemeClr val="accent2"/>
                    </a:solidFill>
                    <a:prstDash val="solid"/>
                    <a:bevel/>
                    <a:tailEnd type="triangle"/>
                  </a:ln>
                  <a:effectLst/>
                </p:spPr>
                <p:style>
                  <a:lnRef idx="0">
                    <a:scrgbClr r="0" g="0" b="0"/>
                  </a:lnRef>
                  <a:fillRef idx="0">
                    <a:scrgbClr r="0" g="0" b="0"/>
                  </a:fillRef>
                  <a:effectRef idx="0">
                    <a:scrgbClr r="0" g="0" b="0"/>
                  </a:effectRef>
                  <a:fontRef idx="none"/>
                </p:style>
              </p:cxnSp>
              <p:grpSp>
                <p:nvGrpSpPr>
                  <p:cNvPr id="96" name="Group 95"/>
                  <p:cNvGrpSpPr/>
                  <p:nvPr/>
                </p:nvGrpSpPr>
                <p:grpSpPr>
                  <a:xfrm>
                    <a:off x="652930" y="2862318"/>
                    <a:ext cx="457200" cy="521259"/>
                    <a:chOff x="538480" y="3637841"/>
                    <a:chExt cx="457200" cy="521259"/>
                  </a:xfrm>
                </p:grpSpPr>
                <p:sp>
                  <p:nvSpPr>
                    <p:cNvPr id="97" name="Oval 96"/>
                    <p:cNvSpPr>
                      <a:spLocks/>
                    </p:cNvSpPr>
                    <p:nvPr/>
                  </p:nvSpPr>
                  <p:spPr>
                    <a:xfrm>
                      <a:off x="538480" y="3701900"/>
                      <a:ext cx="457200" cy="457200"/>
                    </a:xfrm>
                    <a:prstGeom prst="ellipse">
                      <a:avLst/>
                    </a:prstGeom>
                    <a:solidFill>
                      <a:srgbClr val="FFFFFF"/>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8" name="TextBox 97"/>
                    <p:cNvSpPr txBox="1"/>
                    <p:nvPr/>
                  </p:nvSpPr>
                  <p:spPr>
                    <a:xfrm>
                      <a:off x="554080" y="3637841"/>
                      <a:ext cx="437430" cy="5192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sz="2000" dirty="0" smtClean="0">
                          <a:solidFill>
                            <a:srgbClr val="000000"/>
                          </a:solidFill>
                        </a:rPr>
                        <a:t> </a:t>
                      </a:r>
                      <a:r>
                        <a:rPr lang="en-US" dirty="0" smtClean="0">
                          <a:solidFill>
                            <a:srgbClr val="000000"/>
                          </a:solidFill>
                        </a:rPr>
                        <a:t>f</a:t>
                      </a:r>
                      <a:r>
                        <a:rPr lang="en-US" baseline="-25000" dirty="0" smtClean="0">
                          <a:solidFill>
                            <a:srgbClr val="000000"/>
                          </a:solidFill>
                        </a:rPr>
                        <a:t>1</a:t>
                      </a:r>
                      <a:endParaRPr kumimoji="0" lang="en-US" b="0" i="0" u="none" strike="noStrike" cap="none" spc="0" normalizeH="0" baseline="0" dirty="0">
                        <a:ln>
                          <a:noFill/>
                        </a:ln>
                        <a:solidFill>
                          <a:srgbClr val="000000"/>
                        </a:solidFill>
                        <a:effectLst/>
                        <a:uFillTx/>
                        <a:sym typeface="Helvetica"/>
                      </a:endParaRPr>
                    </a:p>
                  </p:txBody>
                </p:sp>
              </p:grpSp>
            </p:grpSp>
            <p:sp>
              <p:nvSpPr>
                <p:cNvPr id="94" name="Oval 93"/>
                <p:cNvSpPr/>
                <p:nvPr/>
              </p:nvSpPr>
              <p:spPr>
                <a:xfrm>
                  <a:off x="1369987" y="2795895"/>
                  <a:ext cx="182880" cy="182880"/>
                </a:xfrm>
                <a:prstGeom prst="ellipse">
                  <a:avLst/>
                </a:prstGeom>
                <a:solidFill>
                  <a:schemeClr val="accent2"/>
                </a:solidFill>
                <a:ln w="25400" cap="flat">
                  <a:solidFill>
                    <a:schemeClr val="accent2"/>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grpSp>
            <p:nvGrpSpPr>
              <p:cNvPr id="80" name="Group 79"/>
              <p:cNvGrpSpPr/>
              <p:nvPr/>
            </p:nvGrpSpPr>
            <p:grpSpPr>
              <a:xfrm flipH="1">
                <a:off x="4654703" y="2806123"/>
                <a:ext cx="1089003" cy="659964"/>
                <a:chOff x="463864" y="1809203"/>
                <a:chExt cx="1089003" cy="659964"/>
              </a:xfrm>
            </p:grpSpPr>
            <p:grpSp>
              <p:nvGrpSpPr>
                <p:cNvPr id="87" name="Group 86"/>
                <p:cNvGrpSpPr/>
                <p:nvPr/>
              </p:nvGrpSpPr>
              <p:grpSpPr>
                <a:xfrm>
                  <a:off x="463864" y="1809203"/>
                  <a:ext cx="901700" cy="544619"/>
                  <a:chOff x="457200" y="2354750"/>
                  <a:chExt cx="901700" cy="544619"/>
                </a:xfrm>
              </p:grpSpPr>
              <p:cxnSp>
                <p:nvCxnSpPr>
                  <p:cNvPr id="89" name="Straight Arrow Connector 88"/>
                  <p:cNvCxnSpPr/>
                  <p:nvPr/>
                </p:nvCxnSpPr>
                <p:spPr>
                  <a:xfrm>
                    <a:off x="457200" y="2391369"/>
                    <a:ext cx="901700" cy="508000"/>
                  </a:xfrm>
                  <a:prstGeom prst="straightConnector1">
                    <a:avLst/>
                  </a:prstGeom>
                  <a:noFill/>
                  <a:ln w="25400" cap="flat">
                    <a:solidFill>
                      <a:schemeClr val="accent2"/>
                    </a:solidFill>
                    <a:prstDash val="solid"/>
                    <a:bevel/>
                    <a:tailEnd type="triangle"/>
                  </a:ln>
                  <a:effectLst/>
                </p:spPr>
                <p:style>
                  <a:lnRef idx="0">
                    <a:scrgbClr r="0" g="0" b="0"/>
                  </a:lnRef>
                  <a:fillRef idx="0">
                    <a:scrgbClr r="0" g="0" b="0"/>
                  </a:fillRef>
                  <a:effectRef idx="0">
                    <a:scrgbClr r="0" g="0" b="0"/>
                  </a:effectRef>
                  <a:fontRef idx="none"/>
                </p:style>
              </p:cxnSp>
              <p:grpSp>
                <p:nvGrpSpPr>
                  <p:cNvPr id="90" name="Group 89"/>
                  <p:cNvGrpSpPr/>
                  <p:nvPr/>
                </p:nvGrpSpPr>
                <p:grpSpPr>
                  <a:xfrm>
                    <a:off x="652930" y="2354750"/>
                    <a:ext cx="457200" cy="519219"/>
                    <a:chOff x="538480" y="3130273"/>
                    <a:chExt cx="457200" cy="519219"/>
                  </a:xfrm>
                </p:grpSpPr>
                <p:sp>
                  <p:nvSpPr>
                    <p:cNvPr id="91" name="Oval 90"/>
                    <p:cNvSpPr>
                      <a:spLocks/>
                    </p:cNvSpPr>
                    <p:nvPr/>
                  </p:nvSpPr>
                  <p:spPr>
                    <a:xfrm>
                      <a:off x="538480" y="3192292"/>
                      <a:ext cx="457200" cy="457200"/>
                    </a:xfrm>
                    <a:prstGeom prst="ellipse">
                      <a:avLst/>
                    </a:prstGeom>
                    <a:solidFill>
                      <a:srgbClr val="FFFFFF"/>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2" name="TextBox 91"/>
                    <p:cNvSpPr txBox="1"/>
                    <p:nvPr/>
                  </p:nvSpPr>
                  <p:spPr>
                    <a:xfrm>
                      <a:off x="610432" y="3130273"/>
                      <a:ext cx="377349" cy="5192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sz="2000" dirty="0" smtClean="0">
                          <a:solidFill>
                            <a:srgbClr val="000000"/>
                          </a:solidFill>
                        </a:rPr>
                        <a:t> </a:t>
                      </a:r>
                      <a:r>
                        <a:rPr lang="en-US" dirty="0" smtClean="0">
                          <a:solidFill>
                            <a:srgbClr val="000000"/>
                          </a:solidFill>
                        </a:rPr>
                        <a:t>f</a:t>
                      </a:r>
                      <a:r>
                        <a:rPr lang="en-US" baseline="-25000" dirty="0" smtClean="0">
                          <a:solidFill>
                            <a:srgbClr val="000000"/>
                          </a:solidFill>
                        </a:rPr>
                        <a:t>2</a:t>
                      </a:r>
                      <a:endParaRPr kumimoji="0" lang="en-US" b="0" i="0" u="none" strike="noStrike" cap="none" spc="0" normalizeH="0" baseline="0" dirty="0">
                        <a:ln>
                          <a:noFill/>
                        </a:ln>
                        <a:solidFill>
                          <a:srgbClr val="000000"/>
                        </a:solidFill>
                        <a:effectLst/>
                        <a:uFillTx/>
                        <a:sym typeface="Helvetica"/>
                      </a:endParaRPr>
                    </a:p>
                  </p:txBody>
                </p:sp>
              </p:grpSp>
            </p:grpSp>
            <p:sp>
              <p:nvSpPr>
                <p:cNvPr id="88" name="Oval 87"/>
                <p:cNvSpPr/>
                <p:nvPr/>
              </p:nvSpPr>
              <p:spPr>
                <a:xfrm>
                  <a:off x="1369987" y="2286287"/>
                  <a:ext cx="182880" cy="182880"/>
                </a:xfrm>
                <a:prstGeom prst="ellipse">
                  <a:avLst/>
                </a:prstGeom>
                <a:solidFill>
                  <a:schemeClr val="accent2"/>
                </a:solidFill>
                <a:ln w="25400" cap="flat">
                  <a:solidFill>
                    <a:schemeClr val="accent2"/>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ctr" anchorCtr="0" forceAA="0" compatLnSpc="1">
                  <a:prstTxWarp prst="textNoShape">
                    <a:avLst/>
                  </a:prstTxWarp>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cxnSp>
            <p:nvCxnSpPr>
              <p:cNvPr id="81" name="Straight Arrow Connector 80"/>
              <p:cNvCxnSpPr/>
              <p:nvPr/>
            </p:nvCxnSpPr>
            <p:spPr>
              <a:xfrm flipH="1">
                <a:off x="5798447" y="1468377"/>
                <a:ext cx="3017" cy="2760587"/>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82" name="Straight Arrow Connector 81"/>
              <p:cNvCxnSpPr/>
              <p:nvPr/>
            </p:nvCxnSpPr>
            <p:spPr>
              <a:xfrm flipH="1">
                <a:off x="3741146" y="1492282"/>
                <a:ext cx="3017" cy="2760587"/>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sp>
            <p:nvSpPr>
              <p:cNvPr id="83" name="Right Brace 82"/>
              <p:cNvSpPr/>
              <p:nvPr/>
            </p:nvSpPr>
            <p:spPr>
              <a:xfrm>
                <a:off x="5879939" y="1492282"/>
                <a:ext cx="312517" cy="1292539"/>
              </a:xfrm>
              <a:prstGeom prst="rightBrace">
                <a:avLst/>
              </a:prstGeom>
              <a:noFill/>
              <a:ln w="25400" cap="flat">
                <a:solidFill>
                  <a:srgbClr val="4F81BD"/>
                </a:solidFill>
                <a:prstDash val="solid"/>
                <a:bevel/>
                <a:headEnd type="none"/>
                <a:tailEnd type="none"/>
              </a:ln>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4" name="Left Brace 83"/>
              <p:cNvSpPr/>
              <p:nvPr/>
            </p:nvSpPr>
            <p:spPr>
              <a:xfrm>
                <a:off x="3449256" y="1468377"/>
                <a:ext cx="196769" cy="981537"/>
              </a:xfrm>
              <a:prstGeom prst="leftBrace">
                <a:avLst/>
              </a:prstGeom>
              <a:noFill/>
              <a:ln w="25400" cap="flat">
                <a:solidFill>
                  <a:srgbClr val="4F81BD"/>
                </a:solidFill>
                <a:prstDash val="solid"/>
                <a:bevel/>
                <a:tailEnd type="none"/>
              </a:ln>
              <a:effectLst/>
            </p:spPr>
            <p:style>
              <a:lnRef idx="0">
                <a:scrgbClr r="0" g="0" b="0"/>
              </a:lnRef>
              <a:fillRef idx="0">
                <a:scrgbClr r="0" g="0" b="0"/>
              </a:fillRef>
              <a:effectRef idx="0">
                <a:scrgbClr r="0" g="0" b="0"/>
              </a:effectRef>
              <a:fontRef idx="none"/>
            </p:style>
            <p:txBody>
              <a:bodyPr rtlCol="0" anchor="ctr"/>
              <a:lstStyle/>
              <a:p>
                <a:pPr algn="ctr"/>
                <a:endParaRPr lang="en-US"/>
              </a:p>
            </p:txBody>
          </p:sp>
          <p:sp>
            <p:nvSpPr>
              <p:cNvPr id="85" name="TextBox 84"/>
              <p:cNvSpPr txBox="1"/>
              <p:nvPr/>
            </p:nvSpPr>
            <p:spPr>
              <a:xfrm>
                <a:off x="3948733" y="4375230"/>
                <a:ext cx="1794973" cy="7078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000" dirty="0">
                    <a:solidFill>
                      <a:srgbClr val="000000"/>
                    </a:solidFill>
                  </a:rPr>
                  <a:t>f</a:t>
                </a:r>
                <a:r>
                  <a:rPr lang="en-US" sz="2000" baseline="-25000" dirty="0" smtClean="0">
                    <a:solidFill>
                      <a:srgbClr val="000000"/>
                    </a:solidFill>
                  </a:rPr>
                  <a:t>1</a:t>
                </a:r>
                <a:r>
                  <a:rPr lang="en-US" sz="2000" dirty="0" smtClean="0">
                    <a:solidFill>
                      <a:srgbClr val="000000"/>
                    </a:solidFill>
                  </a:rPr>
                  <a:t> &lt; f</a:t>
                </a:r>
                <a:r>
                  <a:rPr lang="en-US" sz="2000" baseline="-25000" dirty="0" smtClean="0">
                    <a:solidFill>
                      <a:srgbClr val="000000"/>
                    </a:solidFill>
                  </a:rPr>
                  <a:t>2</a:t>
                </a:r>
                <a:r>
                  <a:rPr lang="en-US" sz="2000" dirty="0" smtClean="0">
                    <a:solidFill>
                      <a:srgbClr val="000000"/>
                    </a:solidFill>
                  </a:rPr>
                  <a:t/>
                </a:r>
                <a:br>
                  <a:rPr lang="en-US" sz="2000" dirty="0" smtClean="0">
                    <a:solidFill>
                      <a:srgbClr val="000000"/>
                    </a:solidFill>
                  </a:rPr>
                </a:br>
                <a:r>
                  <a:rPr lang="en-US" sz="2000" dirty="0" smtClean="0">
                    <a:solidFill>
                      <a:srgbClr val="000000"/>
                    </a:solidFill>
                  </a:rPr>
                  <a:t>in-order</a:t>
                </a:r>
                <a:endParaRPr kumimoji="0" lang="en-US" sz="2000" b="0" i="0" u="none" strike="noStrike" cap="none" spc="0" normalizeH="0" baseline="0" dirty="0">
                  <a:ln>
                    <a:noFill/>
                  </a:ln>
                  <a:solidFill>
                    <a:srgbClr val="000000"/>
                  </a:solidFill>
                  <a:effectLst/>
                  <a:uFillTx/>
                  <a:sym typeface="Helvetica"/>
                </a:endParaRPr>
              </a:p>
            </p:txBody>
          </p:sp>
          <p:sp>
            <p:nvSpPr>
              <p:cNvPr id="86" name="TextBox 85"/>
              <p:cNvSpPr txBox="1"/>
              <p:nvPr/>
            </p:nvSpPr>
            <p:spPr>
              <a:xfrm flipH="1">
                <a:off x="2861458" y="1666760"/>
                <a:ext cx="711495" cy="6390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sz="1300" dirty="0" smtClean="0">
                    <a:solidFill>
                      <a:srgbClr val="000000"/>
                    </a:solidFill>
                  </a:rPr>
                  <a:t>     f</a:t>
                </a:r>
                <a:r>
                  <a:rPr lang="en-US" sz="1300" baseline="-25000" dirty="0" smtClean="0">
                    <a:solidFill>
                      <a:srgbClr val="000000"/>
                    </a:solidFill>
                  </a:rPr>
                  <a:t>1 </a:t>
                </a:r>
                <a:r>
                  <a:rPr lang="en-US" sz="1300" dirty="0" smtClean="0">
                    <a:solidFill>
                      <a:srgbClr val="000000"/>
                    </a:solidFill>
                  </a:rPr>
                  <a:t> </a:t>
                </a:r>
                <a:br>
                  <a:rPr lang="en-US" sz="1300" dirty="0" smtClean="0">
                    <a:solidFill>
                      <a:srgbClr val="000000"/>
                    </a:solidFill>
                  </a:rPr>
                </a:br>
                <a:r>
                  <a:rPr lang="en-US" sz="1300" dirty="0" smtClean="0">
                    <a:solidFill>
                      <a:srgbClr val="000000"/>
                    </a:solidFill>
                  </a:rPr>
                  <a:t>FLOPs</a:t>
                </a:r>
                <a:endParaRPr kumimoji="0" lang="en-US" sz="1300" b="0" i="0" u="none" strike="noStrike" cap="none" spc="0" normalizeH="0" baseline="0" dirty="0">
                  <a:ln>
                    <a:noFill/>
                  </a:ln>
                  <a:solidFill>
                    <a:srgbClr val="000000"/>
                  </a:solidFill>
                  <a:effectLst/>
                  <a:uFillTx/>
                  <a:sym typeface="Helvetica"/>
                </a:endParaRPr>
              </a:p>
            </p:txBody>
          </p:sp>
        </p:grpSp>
        <p:sp>
          <p:nvSpPr>
            <p:cNvPr id="76" name="TextBox 75"/>
            <p:cNvSpPr txBox="1"/>
            <p:nvPr/>
          </p:nvSpPr>
          <p:spPr>
            <a:xfrm flipH="1">
              <a:off x="5776701" y="2859315"/>
              <a:ext cx="807292" cy="6390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sz="1300" dirty="0" smtClean="0">
                  <a:solidFill>
                    <a:srgbClr val="000000"/>
                  </a:solidFill>
                </a:rPr>
                <a:t>     f</a:t>
              </a:r>
              <a:r>
                <a:rPr lang="en-US" sz="1300" baseline="-25000" dirty="0">
                  <a:solidFill>
                    <a:srgbClr val="000000"/>
                  </a:solidFill>
                </a:rPr>
                <a:t>2</a:t>
              </a:r>
              <a:r>
                <a:rPr lang="en-US" sz="1300" baseline="-25000" dirty="0" smtClean="0">
                  <a:solidFill>
                    <a:srgbClr val="000000"/>
                  </a:solidFill>
                </a:rPr>
                <a:t> </a:t>
              </a:r>
              <a:r>
                <a:rPr lang="en-US" sz="1300" dirty="0" smtClean="0">
                  <a:solidFill>
                    <a:srgbClr val="000000"/>
                  </a:solidFill>
                </a:rPr>
                <a:t> </a:t>
              </a:r>
              <a:br>
                <a:rPr lang="en-US" sz="1300" dirty="0" smtClean="0">
                  <a:solidFill>
                    <a:srgbClr val="000000"/>
                  </a:solidFill>
                </a:rPr>
              </a:br>
              <a:r>
                <a:rPr lang="en-US" sz="1300" dirty="0" smtClean="0">
                  <a:solidFill>
                    <a:srgbClr val="000000"/>
                  </a:solidFill>
                </a:rPr>
                <a:t>FLOPs</a:t>
              </a:r>
              <a:endParaRPr kumimoji="0" lang="en-US" sz="1300" b="0" i="0" u="none" strike="noStrike" cap="none" spc="0" normalizeH="0" baseline="0" dirty="0">
                <a:ln>
                  <a:noFill/>
                </a:ln>
                <a:solidFill>
                  <a:srgbClr val="000000"/>
                </a:solidFill>
                <a:effectLst/>
                <a:uFillTx/>
                <a:sym typeface="Helvetica"/>
              </a:endParaRPr>
            </a:p>
          </p:txBody>
        </p:sp>
      </p:grpSp>
    </p:spTree>
    <p:extLst>
      <p:ext uri="{BB962C8B-B14F-4D97-AF65-F5344CB8AC3E}">
        <p14:creationId xmlns:p14="http://schemas.microsoft.com/office/powerpoint/2010/main" val="560668284"/>
      </p:ext>
    </p:extLst>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Evaluating Ticking Policies</a:t>
            </a:r>
            <a:endParaRPr lang="en-US" dirty="0"/>
          </a:p>
        </p:txBody>
      </p:sp>
      <p:sp>
        <p:nvSpPr>
          <p:cNvPr id="3" name="Text Placeholder 2"/>
          <p:cNvSpPr>
            <a:spLocks noGrp="1"/>
          </p:cNvSpPr>
          <p:nvPr>
            <p:ph type="body" idx="1"/>
          </p:nvPr>
        </p:nvSpPr>
        <p:spPr/>
        <p:txBody>
          <a:bodyPr/>
          <a:lstStyle/>
          <a:p>
            <a:r>
              <a:rPr lang="en-US" dirty="0" smtClean="0"/>
              <a:t>Goal: evaluate FLOPs-ticking’s effect on out-of-order messages when used by a real record-and-replay tool on a real application</a:t>
            </a:r>
          </a:p>
          <a:p>
            <a:r>
              <a:rPr lang="en-US" dirty="0" smtClean="0"/>
              <a:t>Application: </a:t>
            </a:r>
          </a:p>
          <a:p>
            <a:pPr lvl="1"/>
            <a:r>
              <a:rPr lang="en-US" dirty="0" smtClean="0"/>
              <a:t>Monte-Carlo Benchmark (MCB)</a:t>
            </a:r>
          </a:p>
          <a:p>
            <a:pPr lvl="1"/>
            <a:r>
              <a:rPr lang="en-US" dirty="0" smtClean="0"/>
              <a:t>Domain-decomposed particle simulation</a:t>
            </a:r>
          </a:p>
          <a:p>
            <a:pPr lvl="1"/>
            <a:r>
              <a:rPr lang="en-US" dirty="0" smtClean="0"/>
              <a:t>Known to be non-deterministic </a:t>
            </a:r>
          </a:p>
          <a:p>
            <a:r>
              <a:rPr lang="en-US" dirty="0" smtClean="0"/>
              <a:t>Record-and-Replay Tool:</a:t>
            </a:r>
          </a:p>
          <a:p>
            <a:pPr lvl="1"/>
            <a:r>
              <a:rPr lang="en-US" dirty="0" smtClean="0"/>
              <a:t>Reproducible MPI (</a:t>
            </a:r>
            <a:r>
              <a:rPr lang="en-US" dirty="0" err="1" smtClean="0"/>
              <a:t>ReMPI</a:t>
            </a:r>
            <a:r>
              <a:rPr lang="en-US" dirty="0" smtClean="0"/>
              <a:t>)</a:t>
            </a:r>
          </a:p>
          <a:p>
            <a:pPr lvl="1"/>
            <a:r>
              <a:rPr lang="en-US" dirty="0" smtClean="0"/>
              <a:t>Implements CDC</a:t>
            </a:r>
            <a:endParaRPr lang="en-US" dirty="0"/>
          </a:p>
        </p:txBody>
      </p:sp>
      <p:sp>
        <p:nvSpPr>
          <p:cNvPr id="4" name="Slide Number Placeholder 1"/>
          <p:cNvSpPr>
            <a:spLocks noGrp="1"/>
          </p:cNvSpPr>
          <p:nvPr>
            <p:ph type="sldNum" sz="quarter" idx="2"/>
          </p:nvPr>
        </p:nvSpPr>
        <p:spPr>
          <a:xfrm>
            <a:off x="6900336" y="6354247"/>
            <a:ext cx="2133600" cy="369328"/>
          </a:xfrm>
        </p:spPr>
        <p:txBody>
          <a:bodyPr/>
          <a:lstStyle/>
          <a:p>
            <a:pPr lvl="0"/>
            <a:r>
              <a:rPr lang="en-US" dirty="0" smtClean="0"/>
              <a:t>56</a:t>
            </a:r>
            <a:endParaRPr lang="en-US" dirty="0"/>
          </a:p>
        </p:txBody>
      </p:sp>
    </p:spTree>
    <p:extLst>
      <p:ext uri="{BB962C8B-B14F-4D97-AF65-F5344CB8AC3E}">
        <p14:creationId xmlns:p14="http://schemas.microsoft.com/office/powerpoint/2010/main" val="187175126"/>
      </p:ext>
    </p:extLst>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Communication Patterns in MCB</a:t>
            </a:r>
            <a:endParaRPr lang="en-US" dirty="0"/>
          </a:p>
        </p:txBody>
      </p:sp>
      <p:grpSp>
        <p:nvGrpSpPr>
          <p:cNvPr id="97" name="Group 96"/>
          <p:cNvGrpSpPr/>
          <p:nvPr/>
        </p:nvGrpSpPr>
        <p:grpSpPr>
          <a:xfrm>
            <a:off x="455739" y="2714240"/>
            <a:ext cx="2354334" cy="2294813"/>
            <a:chOff x="457200" y="2994024"/>
            <a:chExt cx="2354334" cy="2294813"/>
          </a:xfrm>
        </p:grpSpPr>
        <p:sp>
          <p:nvSpPr>
            <p:cNvPr id="15" name="Oval 14"/>
            <p:cNvSpPr>
              <a:spLocks noChangeAspect="1"/>
            </p:cNvSpPr>
            <p:nvPr/>
          </p:nvSpPr>
          <p:spPr>
            <a:xfrm>
              <a:off x="457200" y="2994024"/>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bg1"/>
                  </a:solidFill>
                  <a:effectLst/>
                  <a:uFillTx/>
                  <a:latin typeface="+mj-lt"/>
                  <a:ea typeface="+mj-ea"/>
                  <a:cs typeface="+mj-cs"/>
                  <a:sym typeface="Helvetica"/>
                </a:rPr>
                <a:t>p</a:t>
              </a:r>
              <a:r>
                <a:rPr kumimoji="0" lang="en-US" sz="1800" b="0" i="0" u="none" strike="noStrike" cap="none" spc="0" normalizeH="0" baseline="-25000" dirty="0" smtClean="0">
                  <a:ln>
                    <a:noFill/>
                  </a:ln>
                  <a:solidFill>
                    <a:schemeClr val="bg1"/>
                  </a:solidFill>
                  <a:effectLst/>
                  <a:uFillTx/>
                  <a:latin typeface="+mj-lt"/>
                  <a:ea typeface="+mj-ea"/>
                  <a:cs typeface="+mj-cs"/>
                  <a:sym typeface="Helvetica"/>
                </a:rPr>
                <a:t>0</a:t>
              </a:r>
              <a:endParaRPr kumimoji="0" lang="en-US" sz="1800" b="0" i="0" u="none" strike="noStrike" cap="none" spc="0" normalizeH="0" baseline="0" dirty="0">
                <a:ln>
                  <a:noFill/>
                </a:ln>
                <a:solidFill>
                  <a:schemeClr val="bg1"/>
                </a:solidFill>
                <a:effectLst/>
                <a:uFillTx/>
                <a:latin typeface="+mj-lt"/>
                <a:ea typeface="+mj-ea"/>
                <a:cs typeface="+mj-cs"/>
                <a:sym typeface="Helvetica"/>
              </a:endParaRPr>
            </a:p>
          </p:txBody>
        </p:sp>
        <p:sp>
          <p:nvSpPr>
            <p:cNvPr id="16" name="Oval 15"/>
            <p:cNvSpPr>
              <a:spLocks/>
            </p:cNvSpPr>
            <p:nvPr/>
          </p:nvSpPr>
          <p:spPr>
            <a:xfrm>
              <a:off x="1465640" y="3019002"/>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bg1"/>
                  </a:solidFill>
                  <a:effectLst/>
                  <a:uFillTx/>
                  <a:latin typeface="+mj-lt"/>
                  <a:ea typeface="+mj-ea"/>
                  <a:cs typeface="+mj-cs"/>
                  <a:sym typeface="Helvetica"/>
                </a:rPr>
                <a:t>p</a:t>
              </a:r>
              <a:r>
                <a:rPr lang="en-US" baseline="-25000" dirty="0">
                  <a:solidFill>
                    <a:schemeClr val="bg1"/>
                  </a:solidFill>
                </a:rPr>
                <a:t>1</a:t>
              </a:r>
              <a:endParaRPr kumimoji="0" lang="en-US" sz="1800" b="0" i="0" u="none" strike="noStrike" cap="none" spc="0" normalizeH="0" baseline="0" dirty="0">
                <a:ln>
                  <a:noFill/>
                </a:ln>
                <a:solidFill>
                  <a:schemeClr val="bg1"/>
                </a:solidFill>
                <a:effectLst/>
                <a:uFillTx/>
                <a:latin typeface="+mj-lt"/>
                <a:ea typeface="+mj-ea"/>
                <a:cs typeface="+mj-cs"/>
                <a:sym typeface="Helvetica"/>
              </a:endParaRPr>
            </a:p>
          </p:txBody>
        </p:sp>
        <p:cxnSp>
          <p:nvCxnSpPr>
            <p:cNvPr id="18" name="Straight Arrow Connector 17"/>
            <p:cNvCxnSpPr/>
            <p:nvPr/>
          </p:nvCxnSpPr>
          <p:spPr>
            <a:xfrm flipH="1">
              <a:off x="877056" y="3083160"/>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19" name="Straight Arrow Connector 18"/>
            <p:cNvCxnSpPr/>
            <p:nvPr/>
          </p:nvCxnSpPr>
          <p:spPr>
            <a:xfrm rot="10800000" flipH="1">
              <a:off x="877057" y="3224030"/>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sp>
          <p:nvSpPr>
            <p:cNvPr id="20" name="Oval 19"/>
            <p:cNvSpPr>
              <a:spLocks/>
            </p:cNvSpPr>
            <p:nvPr/>
          </p:nvSpPr>
          <p:spPr>
            <a:xfrm>
              <a:off x="2474079" y="3019002"/>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bg1"/>
                  </a:solidFill>
                  <a:effectLst/>
                  <a:uFillTx/>
                  <a:latin typeface="+mj-lt"/>
                  <a:ea typeface="+mj-ea"/>
                  <a:cs typeface="+mj-cs"/>
                  <a:sym typeface="Helvetica"/>
                </a:rPr>
                <a:t>p</a:t>
              </a:r>
              <a:r>
                <a:rPr lang="en-US" baseline="-25000" dirty="0">
                  <a:solidFill>
                    <a:schemeClr val="bg1"/>
                  </a:solidFill>
                </a:rPr>
                <a:t>2</a:t>
              </a:r>
              <a:endParaRPr kumimoji="0" lang="en-US" sz="1800" b="0" i="0" u="none" strike="noStrike" cap="none" spc="0" normalizeH="0" baseline="0" dirty="0">
                <a:ln>
                  <a:noFill/>
                </a:ln>
                <a:solidFill>
                  <a:schemeClr val="bg1"/>
                </a:solidFill>
                <a:effectLst/>
                <a:uFillTx/>
                <a:latin typeface="+mj-lt"/>
                <a:ea typeface="+mj-ea"/>
                <a:cs typeface="+mj-cs"/>
                <a:sym typeface="Helvetica"/>
              </a:endParaRPr>
            </a:p>
          </p:txBody>
        </p:sp>
        <p:cxnSp>
          <p:nvCxnSpPr>
            <p:cNvPr id="21" name="Straight Arrow Connector 20"/>
            <p:cNvCxnSpPr/>
            <p:nvPr/>
          </p:nvCxnSpPr>
          <p:spPr>
            <a:xfrm flipH="1">
              <a:off x="1885495" y="3083160"/>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22" name="Straight Arrow Connector 21"/>
            <p:cNvCxnSpPr/>
            <p:nvPr/>
          </p:nvCxnSpPr>
          <p:spPr>
            <a:xfrm rot="10800000" flipH="1">
              <a:off x="1885496" y="3224030"/>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23" name="Straight Arrow Connector 22"/>
            <p:cNvCxnSpPr/>
            <p:nvPr/>
          </p:nvCxnSpPr>
          <p:spPr>
            <a:xfrm rot="5400000" flipH="1">
              <a:off x="436271" y="3649968"/>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24" name="Straight Arrow Connector 23"/>
            <p:cNvCxnSpPr/>
            <p:nvPr/>
          </p:nvCxnSpPr>
          <p:spPr>
            <a:xfrm rot="16200000" flipH="1">
              <a:off x="284598" y="3649968"/>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25" name="Straight Arrow Connector 24"/>
            <p:cNvCxnSpPr/>
            <p:nvPr/>
          </p:nvCxnSpPr>
          <p:spPr>
            <a:xfrm rot="5400000" flipH="1">
              <a:off x="1448636" y="3649968"/>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26" name="Straight Arrow Connector 25"/>
            <p:cNvCxnSpPr/>
            <p:nvPr/>
          </p:nvCxnSpPr>
          <p:spPr>
            <a:xfrm rot="16200000" flipH="1">
              <a:off x="1296964" y="3649968"/>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sp>
          <p:nvSpPr>
            <p:cNvPr id="27" name="Oval 26"/>
            <p:cNvSpPr>
              <a:spLocks/>
            </p:cNvSpPr>
            <p:nvPr/>
          </p:nvSpPr>
          <p:spPr>
            <a:xfrm>
              <a:off x="457200" y="3993434"/>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bg1"/>
                  </a:solidFill>
                  <a:effectLst/>
                  <a:uFillTx/>
                  <a:latin typeface="+mj-lt"/>
                  <a:ea typeface="+mj-ea"/>
                  <a:cs typeface="+mj-cs"/>
                  <a:sym typeface="Helvetica"/>
                </a:rPr>
                <a:t>p</a:t>
              </a:r>
              <a:r>
                <a:rPr lang="en-US" baseline="-25000" dirty="0">
                  <a:solidFill>
                    <a:schemeClr val="bg1"/>
                  </a:solidFill>
                </a:rPr>
                <a:t>3</a:t>
              </a:r>
              <a:endParaRPr kumimoji="0" lang="en-US" sz="1800" b="0" i="0" u="none" strike="noStrike" cap="none" spc="0" normalizeH="0" baseline="0" dirty="0">
                <a:ln>
                  <a:noFill/>
                </a:ln>
                <a:solidFill>
                  <a:schemeClr val="bg1"/>
                </a:solidFill>
                <a:effectLst/>
                <a:uFillTx/>
                <a:latin typeface="+mj-lt"/>
                <a:ea typeface="+mj-ea"/>
                <a:cs typeface="+mj-cs"/>
                <a:sym typeface="Helvetica"/>
              </a:endParaRPr>
            </a:p>
          </p:txBody>
        </p:sp>
        <p:cxnSp>
          <p:nvCxnSpPr>
            <p:cNvPr id="28" name="Straight Arrow Connector 27"/>
            <p:cNvCxnSpPr/>
            <p:nvPr/>
          </p:nvCxnSpPr>
          <p:spPr>
            <a:xfrm rot="5400000" flipH="1">
              <a:off x="2461001" y="3649967"/>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29" name="Straight Arrow Connector 28"/>
            <p:cNvCxnSpPr/>
            <p:nvPr/>
          </p:nvCxnSpPr>
          <p:spPr>
            <a:xfrm rot="16200000" flipH="1">
              <a:off x="2309329" y="3649967"/>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sp>
          <p:nvSpPr>
            <p:cNvPr id="34" name="Oval 33"/>
            <p:cNvSpPr>
              <a:spLocks/>
            </p:cNvSpPr>
            <p:nvPr/>
          </p:nvSpPr>
          <p:spPr>
            <a:xfrm>
              <a:off x="1465639" y="3997681"/>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bg1"/>
                  </a:solidFill>
                  <a:effectLst/>
                  <a:uFillTx/>
                  <a:latin typeface="+mj-lt"/>
                  <a:ea typeface="+mj-ea"/>
                  <a:cs typeface="+mj-cs"/>
                  <a:sym typeface="Helvetica"/>
                </a:rPr>
                <a:t>p</a:t>
              </a:r>
              <a:r>
                <a:rPr lang="en-US" baseline="-25000" dirty="0" smtClean="0">
                  <a:solidFill>
                    <a:schemeClr val="bg1"/>
                  </a:solidFill>
                </a:rPr>
                <a:t>4</a:t>
              </a:r>
              <a:endParaRPr kumimoji="0" lang="en-US" sz="1800" b="0" i="0" u="none" strike="noStrike" cap="none" spc="0" normalizeH="0" baseline="0" dirty="0">
                <a:ln>
                  <a:noFill/>
                </a:ln>
                <a:solidFill>
                  <a:schemeClr val="bg1"/>
                </a:solidFill>
                <a:effectLst/>
                <a:uFillTx/>
                <a:latin typeface="+mj-lt"/>
                <a:ea typeface="+mj-ea"/>
                <a:cs typeface="+mj-cs"/>
                <a:sym typeface="Helvetica"/>
              </a:endParaRPr>
            </a:p>
          </p:txBody>
        </p:sp>
        <p:cxnSp>
          <p:nvCxnSpPr>
            <p:cNvPr id="35" name="Straight Arrow Connector 34"/>
            <p:cNvCxnSpPr/>
            <p:nvPr/>
          </p:nvCxnSpPr>
          <p:spPr>
            <a:xfrm flipH="1">
              <a:off x="877056" y="4036861"/>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36" name="Straight Arrow Connector 35"/>
            <p:cNvCxnSpPr/>
            <p:nvPr/>
          </p:nvCxnSpPr>
          <p:spPr>
            <a:xfrm rot="10800000" flipH="1">
              <a:off x="877056" y="4177731"/>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sp>
          <p:nvSpPr>
            <p:cNvPr id="37" name="Oval 36"/>
            <p:cNvSpPr>
              <a:spLocks/>
            </p:cNvSpPr>
            <p:nvPr/>
          </p:nvSpPr>
          <p:spPr>
            <a:xfrm>
              <a:off x="2474078" y="3997681"/>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bg1"/>
                  </a:solidFill>
                  <a:effectLst/>
                  <a:uFillTx/>
                  <a:latin typeface="+mj-lt"/>
                  <a:ea typeface="+mj-ea"/>
                  <a:cs typeface="+mj-cs"/>
                  <a:sym typeface="Helvetica"/>
                </a:rPr>
                <a:t>p</a:t>
              </a:r>
              <a:r>
                <a:rPr lang="en-US" baseline="-25000" dirty="0" smtClean="0">
                  <a:solidFill>
                    <a:schemeClr val="bg1"/>
                  </a:solidFill>
                </a:rPr>
                <a:t>5</a:t>
              </a:r>
              <a:endParaRPr kumimoji="0" lang="en-US" sz="1800" b="0" i="0" u="none" strike="noStrike" cap="none" spc="0" normalizeH="0" baseline="0" dirty="0">
                <a:ln>
                  <a:noFill/>
                </a:ln>
                <a:solidFill>
                  <a:schemeClr val="bg1"/>
                </a:solidFill>
                <a:effectLst/>
                <a:uFillTx/>
                <a:latin typeface="+mj-lt"/>
                <a:ea typeface="+mj-ea"/>
                <a:cs typeface="+mj-cs"/>
                <a:sym typeface="Helvetica"/>
              </a:endParaRPr>
            </a:p>
          </p:txBody>
        </p:sp>
        <p:cxnSp>
          <p:nvCxnSpPr>
            <p:cNvPr id="38" name="Straight Arrow Connector 37"/>
            <p:cNvCxnSpPr/>
            <p:nvPr/>
          </p:nvCxnSpPr>
          <p:spPr>
            <a:xfrm flipH="1">
              <a:off x="1885494" y="4036861"/>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39" name="Straight Arrow Connector 38"/>
            <p:cNvCxnSpPr/>
            <p:nvPr/>
          </p:nvCxnSpPr>
          <p:spPr>
            <a:xfrm rot="10800000" flipH="1">
              <a:off x="1885495" y="4177731"/>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40" name="Straight Arrow Connector 39"/>
            <p:cNvCxnSpPr/>
            <p:nvPr/>
          </p:nvCxnSpPr>
          <p:spPr>
            <a:xfrm rot="5400000" flipH="1">
              <a:off x="436271" y="4603668"/>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41" name="Straight Arrow Connector 40"/>
            <p:cNvCxnSpPr/>
            <p:nvPr/>
          </p:nvCxnSpPr>
          <p:spPr>
            <a:xfrm rot="16200000" flipH="1">
              <a:off x="284598" y="4603668"/>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42" name="Straight Arrow Connector 41"/>
            <p:cNvCxnSpPr/>
            <p:nvPr/>
          </p:nvCxnSpPr>
          <p:spPr>
            <a:xfrm rot="5400000" flipH="1">
              <a:off x="1448636" y="4603668"/>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43" name="Straight Arrow Connector 42"/>
            <p:cNvCxnSpPr/>
            <p:nvPr/>
          </p:nvCxnSpPr>
          <p:spPr>
            <a:xfrm rot="16200000" flipH="1">
              <a:off x="1296964" y="4603668"/>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sp>
          <p:nvSpPr>
            <p:cNvPr id="44" name="Oval 43"/>
            <p:cNvSpPr>
              <a:spLocks/>
            </p:cNvSpPr>
            <p:nvPr/>
          </p:nvSpPr>
          <p:spPr>
            <a:xfrm>
              <a:off x="457200" y="4947135"/>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bg1"/>
                  </a:solidFill>
                  <a:effectLst/>
                  <a:uFillTx/>
                  <a:latin typeface="+mj-lt"/>
                  <a:ea typeface="+mj-ea"/>
                  <a:cs typeface="+mj-cs"/>
                  <a:sym typeface="Helvetica"/>
                </a:rPr>
                <a:t>p</a:t>
              </a:r>
              <a:r>
                <a:rPr lang="en-US" baseline="-25000" dirty="0">
                  <a:solidFill>
                    <a:schemeClr val="bg1"/>
                  </a:solidFill>
                </a:rPr>
                <a:t>6</a:t>
              </a:r>
              <a:endParaRPr kumimoji="0" lang="en-US" sz="1800" b="0" i="0" u="none" strike="noStrike" cap="none" spc="0" normalizeH="0" baseline="0" dirty="0">
                <a:ln>
                  <a:noFill/>
                </a:ln>
                <a:solidFill>
                  <a:schemeClr val="bg1"/>
                </a:solidFill>
                <a:effectLst/>
                <a:uFillTx/>
                <a:latin typeface="+mj-lt"/>
                <a:ea typeface="+mj-ea"/>
                <a:cs typeface="+mj-cs"/>
                <a:sym typeface="Helvetica"/>
              </a:endParaRPr>
            </a:p>
          </p:txBody>
        </p:sp>
        <p:cxnSp>
          <p:nvCxnSpPr>
            <p:cNvPr id="45" name="Straight Arrow Connector 44"/>
            <p:cNvCxnSpPr/>
            <p:nvPr/>
          </p:nvCxnSpPr>
          <p:spPr>
            <a:xfrm rot="5400000" flipH="1">
              <a:off x="2461001" y="4603667"/>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46" name="Straight Arrow Connector 45"/>
            <p:cNvCxnSpPr/>
            <p:nvPr/>
          </p:nvCxnSpPr>
          <p:spPr>
            <a:xfrm rot="16200000" flipH="1">
              <a:off x="2309329" y="4603667"/>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sp>
          <p:nvSpPr>
            <p:cNvPr id="47" name="Oval 46"/>
            <p:cNvSpPr>
              <a:spLocks/>
            </p:cNvSpPr>
            <p:nvPr/>
          </p:nvSpPr>
          <p:spPr>
            <a:xfrm>
              <a:off x="1465639" y="4951382"/>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bg1"/>
                  </a:solidFill>
                  <a:effectLst/>
                  <a:uFillTx/>
                  <a:latin typeface="+mj-lt"/>
                  <a:ea typeface="+mj-ea"/>
                  <a:cs typeface="+mj-cs"/>
                  <a:sym typeface="Helvetica"/>
                </a:rPr>
                <a:t>p</a:t>
              </a:r>
              <a:r>
                <a:rPr lang="en-US" baseline="-25000" dirty="0" smtClean="0">
                  <a:solidFill>
                    <a:schemeClr val="bg1"/>
                  </a:solidFill>
                </a:rPr>
                <a:t>7</a:t>
              </a:r>
              <a:endParaRPr kumimoji="0" lang="en-US" sz="1800" b="0" i="0" u="none" strike="noStrike" cap="none" spc="0" normalizeH="0" baseline="0" dirty="0">
                <a:ln>
                  <a:noFill/>
                </a:ln>
                <a:solidFill>
                  <a:schemeClr val="bg1"/>
                </a:solidFill>
                <a:effectLst/>
                <a:uFillTx/>
                <a:latin typeface="+mj-lt"/>
                <a:ea typeface="+mj-ea"/>
                <a:cs typeface="+mj-cs"/>
                <a:sym typeface="Helvetica"/>
              </a:endParaRPr>
            </a:p>
          </p:txBody>
        </p:sp>
        <p:cxnSp>
          <p:nvCxnSpPr>
            <p:cNvPr id="48" name="Straight Arrow Connector 47"/>
            <p:cNvCxnSpPr/>
            <p:nvPr/>
          </p:nvCxnSpPr>
          <p:spPr>
            <a:xfrm flipH="1">
              <a:off x="877056" y="4990561"/>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49" name="Straight Arrow Connector 48"/>
            <p:cNvCxnSpPr/>
            <p:nvPr/>
          </p:nvCxnSpPr>
          <p:spPr>
            <a:xfrm rot="10800000" flipH="1">
              <a:off x="877056" y="5131431"/>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sp>
          <p:nvSpPr>
            <p:cNvPr id="50" name="Oval 49"/>
            <p:cNvSpPr>
              <a:spLocks/>
            </p:cNvSpPr>
            <p:nvPr/>
          </p:nvSpPr>
          <p:spPr>
            <a:xfrm>
              <a:off x="2474078" y="4951382"/>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bg1"/>
                  </a:solidFill>
                  <a:effectLst/>
                  <a:uFillTx/>
                  <a:latin typeface="+mj-lt"/>
                  <a:ea typeface="+mj-ea"/>
                  <a:cs typeface="+mj-cs"/>
                  <a:sym typeface="Helvetica"/>
                </a:rPr>
                <a:t>p</a:t>
              </a:r>
              <a:r>
                <a:rPr lang="en-US" baseline="-25000" dirty="0" smtClean="0">
                  <a:solidFill>
                    <a:schemeClr val="bg1"/>
                  </a:solidFill>
                </a:rPr>
                <a:t>8</a:t>
              </a:r>
              <a:endParaRPr kumimoji="0" lang="en-US" sz="1800" b="0" i="0" u="none" strike="noStrike" cap="none" spc="0" normalizeH="0" baseline="0" dirty="0">
                <a:ln>
                  <a:noFill/>
                </a:ln>
                <a:solidFill>
                  <a:schemeClr val="bg1"/>
                </a:solidFill>
                <a:effectLst/>
                <a:uFillTx/>
                <a:latin typeface="+mj-lt"/>
                <a:ea typeface="+mj-ea"/>
                <a:cs typeface="+mj-cs"/>
                <a:sym typeface="Helvetica"/>
              </a:endParaRPr>
            </a:p>
          </p:txBody>
        </p:sp>
        <p:cxnSp>
          <p:nvCxnSpPr>
            <p:cNvPr id="51" name="Straight Arrow Connector 50"/>
            <p:cNvCxnSpPr/>
            <p:nvPr/>
          </p:nvCxnSpPr>
          <p:spPr>
            <a:xfrm flipH="1">
              <a:off x="1885494" y="4990561"/>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52" name="Straight Arrow Connector 51"/>
            <p:cNvCxnSpPr/>
            <p:nvPr/>
          </p:nvCxnSpPr>
          <p:spPr>
            <a:xfrm rot="10800000" flipH="1">
              <a:off x="1885495" y="5131431"/>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grpSp>
      <p:grpSp>
        <p:nvGrpSpPr>
          <p:cNvPr id="77" name="Group 76"/>
          <p:cNvGrpSpPr/>
          <p:nvPr/>
        </p:nvGrpSpPr>
        <p:grpSpPr>
          <a:xfrm>
            <a:off x="3390269" y="2618890"/>
            <a:ext cx="2649134" cy="2416568"/>
            <a:chOff x="3253727" y="2295530"/>
            <a:chExt cx="2649134" cy="2416568"/>
          </a:xfrm>
        </p:grpSpPr>
        <p:sp>
          <p:nvSpPr>
            <p:cNvPr id="55" name="Oval 54"/>
            <p:cNvSpPr>
              <a:spLocks noChangeAspect="1"/>
            </p:cNvSpPr>
            <p:nvPr/>
          </p:nvSpPr>
          <p:spPr>
            <a:xfrm>
              <a:off x="4647397" y="2295530"/>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bg1"/>
                  </a:solidFill>
                  <a:effectLst/>
                  <a:uFillTx/>
                  <a:latin typeface="+mj-lt"/>
                  <a:ea typeface="+mj-ea"/>
                  <a:cs typeface="+mj-cs"/>
                  <a:sym typeface="Helvetica"/>
                </a:rPr>
                <a:t>p</a:t>
              </a:r>
              <a:r>
                <a:rPr kumimoji="0" lang="en-US" sz="1800" b="0" i="0" u="none" strike="noStrike" cap="none" spc="0" normalizeH="0" baseline="-25000" dirty="0" smtClean="0">
                  <a:ln>
                    <a:noFill/>
                  </a:ln>
                  <a:solidFill>
                    <a:schemeClr val="bg1"/>
                  </a:solidFill>
                  <a:effectLst/>
                  <a:uFillTx/>
                  <a:latin typeface="+mj-lt"/>
                  <a:ea typeface="+mj-ea"/>
                  <a:cs typeface="+mj-cs"/>
                  <a:sym typeface="Helvetica"/>
                </a:rPr>
                <a:t>0</a:t>
              </a:r>
              <a:endParaRPr kumimoji="0" lang="en-US" sz="1800" b="0" i="0" u="none" strike="noStrike" cap="none" spc="0" normalizeH="0" baseline="0" dirty="0">
                <a:ln>
                  <a:noFill/>
                </a:ln>
                <a:solidFill>
                  <a:schemeClr val="bg1"/>
                </a:solidFill>
                <a:effectLst/>
                <a:uFillTx/>
                <a:latin typeface="+mj-lt"/>
                <a:ea typeface="+mj-ea"/>
                <a:cs typeface="+mj-cs"/>
                <a:sym typeface="Helvetica"/>
              </a:endParaRPr>
            </a:p>
          </p:txBody>
        </p:sp>
        <p:sp>
          <p:nvSpPr>
            <p:cNvPr id="56" name="Oval 55"/>
            <p:cNvSpPr>
              <a:spLocks/>
            </p:cNvSpPr>
            <p:nvPr/>
          </p:nvSpPr>
          <p:spPr>
            <a:xfrm>
              <a:off x="4182031" y="2982659"/>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bg1"/>
                  </a:solidFill>
                  <a:effectLst/>
                  <a:uFillTx/>
                  <a:latin typeface="+mj-lt"/>
                  <a:ea typeface="+mj-ea"/>
                  <a:cs typeface="+mj-cs"/>
                  <a:sym typeface="Helvetica"/>
                </a:rPr>
                <a:t>p</a:t>
              </a:r>
              <a:r>
                <a:rPr lang="en-US" baseline="-25000" dirty="0">
                  <a:solidFill>
                    <a:schemeClr val="bg1"/>
                  </a:solidFill>
                </a:rPr>
                <a:t>1</a:t>
              </a:r>
              <a:endParaRPr kumimoji="0" lang="en-US" sz="1800" b="0" i="0" u="none" strike="noStrike" cap="none" spc="0" normalizeH="0" baseline="0" dirty="0">
                <a:ln>
                  <a:noFill/>
                </a:ln>
                <a:solidFill>
                  <a:schemeClr val="bg1"/>
                </a:solidFill>
                <a:effectLst/>
                <a:uFillTx/>
                <a:latin typeface="+mj-lt"/>
                <a:ea typeface="+mj-ea"/>
                <a:cs typeface="+mj-cs"/>
                <a:sym typeface="Helvetica"/>
              </a:endParaRPr>
            </a:p>
          </p:txBody>
        </p:sp>
        <p:sp>
          <p:nvSpPr>
            <p:cNvPr id="57" name="Oval 56"/>
            <p:cNvSpPr>
              <a:spLocks/>
            </p:cNvSpPr>
            <p:nvPr/>
          </p:nvSpPr>
          <p:spPr>
            <a:xfrm>
              <a:off x="5089875" y="2990470"/>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bg1"/>
                  </a:solidFill>
                  <a:effectLst/>
                  <a:uFillTx/>
                  <a:latin typeface="+mj-lt"/>
                  <a:ea typeface="+mj-ea"/>
                  <a:cs typeface="+mj-cs"/>
                  <a:sym typeface="Helvetica"/>
                </a:rPr>
                <a:t>p</a:t>
              </a:r>
              <a:r>
                <a:rPr lang="en-US" baseline="-25000" dirty="0">
                  <a:solidFill>
                    <a:schemeClr val="bg1"/>
                  </a:solidFill>
                </a:rPr>
                <a:t>2</a:t>
              </a:r>
              <a:endParaRPr kumimoji="0" lang="en-US" sz="1800" b="0" i="0" u="none" strike="noStrike" cap="none" spc="0" normalizeH="0" baseline="0" dirty="0">
                <a:ln>
                  <a:noFill/>
                </a:ln>
                <a:solidFill>
                  <a:schemeClr val="bg1"/>
                </a:solidFill>
                <a:effectLst/>
                <a:uFillTx/>
                <a:latin typeface="+mj-lt"/>
                <a:ea typeface="+mj-ea"/>
                <a:cs typeface="+mj-cs"/>
                <a:sym typeface="Helvetica"/>
              </a:endParaRPr>
            </a:p>
          </p:txBody>
        </p:sp>
        <p:sp>
          <p:nvSpPr>
            <p:cNvPr id="58" name="Oval 57"/>
            <p:cNvSpPr>
              <a:spLocks/>
            </p:cNvSpPr>
            <p:nvPr/>
          </p:nvSpPr>
          <p:spPr>
            <a:xfrm>
              <a:off x="3726458" y="3684965"/>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bg1"/>
                  </a:solidFill>
                  <a:effectLst/>
                  <a:uFillTx/>
                  <a:latin typeface="+mj-lt"/>
                  <a:ea typeface="+mj-ea"/>
                  <a:cs typeface="+mj-cs"/>
                  <a:sym typeface="Helvetica"/>
                </a:rPr>
                <a:t>p</a:t>
              </a:r>
              <a:r>
                <a:rPr lang="en-US" baseline="-25000" dirty="0">
                  <a:solidFill>
                    <a:schemeClr val="bg1"/>
                  </a:solidFill>
                </a:rPr>
                <a:t>3</a:t>
              </a:r>
              <a:endParaRPr kumimoji="0" lang="en-US" sz="1800" b="0" i="0" u="none" strike="noStrike" cap="none" spc="0" normalizeH="0" baseline="0" dirty="0">
                <a:ln>
                  <a:noFill/>
                </a:ln>
                <a:solidFill>
                  <a:schemeClr val="bg1"/>
                </a:solidFill>
                <a:effectLst/>
                <a:uFillTx/>
                <a:latin typeface="+mj-lt"/>
                <a:ea typeface="+mj-ea"/>
                <a:cs typeface="+mj-cs"/>
                <a:sym typeface="Helvetica"/>
              </a:endParaRPr>
            </a:p>
          </p:txBody>
        </p:sp>
        <p:sp>
          <p:nvSpPr>
            <p:cNvPr id="59" name="Oval 58"/>
            <p:cNvSpPr>
              <a:spLocks/>
            </p:cNvSpPr>
            <p:nvPr/>
          </p:nvSpPr>
          <p:spPr>
            <a:xfrm>
              <a:off x="4399655" y="3699406"/>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bg1"/>
                  </a:solidFill>
                  <a:effectLst/>
                  <a:uFillTx/>
                  <a:latin typeface="+mj-lt"/>
                  <a:ea typeface="+mj-ea"/>
                  <a:cs typeface="+mj-cs"/>
                  <a:sym typeface="Helvetica"/>
                </a:rPr>
                <a:t>p</a:t>
              </a:r>
              <a:r>
                <a:rPr lang="en-US" baseline="-25000" dirty="0" smtClean="0">
                  <a:solidFill>
                    <a:schemeClr val="bg1"/>
                  </a:solidFill>
                </a:rPr>
                <a:t>4</a:t>
              </a:r>
              <a:endParaRPr kumimoji="0" lang="en-US" sz="1800" b="0" i="0" u="none" strike="noStrike" cap="none" spc="0" normalizeH="0" baseline="0" dirty="0">
                <a:ln>
                  <a:noFill/>
                </a:ln>
                <a:solidFill>
                  <a:schemeClr val="bg1"/>
                </a:solidFill>
                <a:effectLst/>
                <a:uFillTx/>
                <a:latin typeface="+mj-lt"/>
                <a:ea typeface="+mj-ea"/>
                <a:cs typeface="+mj-cs"/>
                <a:sym typeface="Helvetica"/>
              </a:endParaRPr>
            </a:p>
          </p:txBody>
        </p:sp>
        <p:sp>
          <p:nvSpPr>
            <p:cNvPr id="60" name="Oval 59"/>
            <p:cNvSpPr>
              <a:spLocks/>
            </p:cNvSpPr>
            <p:nvPr/>
          </p:nvSpPr>
          <p:spPr>
            <a:xfrm>
              <a:off x="4862354" y="3699406"/>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bg1"/>
                  </a:solidFill>
                  <a:effectLst/>
                  <a:uFillTx/>
                  <a:latin typeface="+mj-lt"/>
                  <a:ea typeface="+mj-ea"/>
                  <a:cs typeface="+mj-cs"/>
                  <a:sym typeface="Helvetica"/>
                </a:rPr>
                <a:t>p</a:t>
              </a:r>
              <a:r>
                <a:rPr lang="en-US" baseline="-25000" dirty="0" smtClean="0">
                  <a:solidFill>
                    <a:schemeClr val="bg1"/>
                  </a:solidFill>
                </a:rPr>
                <a:t>5</a:t>
              </a:r>
              <a:endParaRPr kumimoji="0" lang="en-US" sz="1800" b="0" i="0" u="none" strike="noStrike" cap="none" spc="0" normalizeH="0" baseline="0" dirty="0">
                <a:ln>
                  <a:noFill/>
                </a:ln>
                <a:solidFill>
                  <a:schemeClr val="bg1"/>
                </a:solidFill>
                <a:effectLst/>
                <a:uFillTx/>
                <a:latin typeface="+mj-lt"/>
                <a:ea typeface="+mj-ea"/>
                <a:cs typeface="+mj-cs"/>
                <a:sym typeface="Helvetica"/>
              </a:endParaRPr>
            </a:p>
          </p:txBody>
        </p:sp>
        <p:sp>
          <p:nvSpPr>
            <p:cNvPr id="61" name="Oval 60"/>
            <p:cNvSpPr>
              <a:spLocks/>
            </p:cNvSpPr>
            <p:nvPr/>
          </p:nvSpPr>
          <p:spPr>
            <a:xfrm>
              <a:off x="5565406" y="3684964"/>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bg1"/>
                  </a:solidFill>
                  <a:effectLst/>
                  <a:uFillTx/>
                  <a:latin typeface="+mj-lt"/>
                  <a:ea typeface="+mj-ea"/>
                  <a:cs typeface="+mj-cs"/>
                  <a:sym typeface="Helvetica"/>
                </a:rPr>
                <a:t>p</a:t>
              </a:r>
              <a:r>
                <a:rPr lang="en-US" baseline="-25000" dirty="0">
                  <a:solidFill>
                    <a:schemeClr val="bg1"/>
                  </a:solidFill>
                </a:rPr>
                <a:t>6</a:t>
              </a:r>
              <a:endParaRPr kumimoji="0" lang="en-US" sz="1800" b="0" i="0" u="none" strike="noStrike" cap="none" spc="0" normalizeH="0" baseline="0" dirty="0">
                <a:ln>
                  <a:noFill/>
                </a:ln>
                <a:solidFill>
                  <a:schemeClr val="bg1"/>
                </a:solidFill>
                <a:effectLst/>
                <a:uFillTx/>
                <a:latin typeface="+mj-lt"/>
                <a:ea typeface="+mj-ea"/>
                <a:cs typeface="+mj-cs"/>
                <a:sym typeface="Helvetica"/>
              </a:endParaRPr>
            </a:p>
          </p:txBody>
        </p:sp>
        <p:sp>
          <p:nvSpPr>
            <p:cNvPr id="62" name="Oval 61"/>
            <p:cNvSpPr>
              <a:spLocks/>
            </p:cNvSpPr>
            <p:nvPr/>
          </p:nvSpPr>
          <p:spPr>
            <a:xfrm>
              <a:off x="3253727" y="4372538"/>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bg1"/>
                  </a:solidFill>
                  <a:effectLst/>
                  <a:uFillTx/>
                  <a:latin typeface="+mj-lt"/>
                  <a:ea typeface="+mj-ea"/>
                  <a:cs typeface="+mj-cs"/>
                  <a:sym typeface="Helvetica"/>
                </a:rPr>
                <a:t>p</a:t>
              </a:r>
              <a:r>
                <a:rPr lang="en-US" baseline="-25000" dirty="0" smtClean="0">
                  <a:solidFill>
                    <a:schemeClr val="bg1"/>
                  </a:solidFill>
                </a:rPr>
                <a:t>7</a:t>
              </a:r>
              <a:endParaRPr kumimoji="0" lang="en-US" sz="1800" b="0" i="0" u="none" strike="noStrike" cap="none" spc="0" normalizeH="0" baseline="0" dirty="0">
                <a:ln>
                  <a:noFill/>
                </a:ln>
                <a:solidFill>
                  <a:schemeClr val="bg1"/>
                </a:solidFill>
                <a:effectLst/>
                <a:uFillTx/>
                <a:latin typeface="+mj-lt"/>
                <a:ea typeface="+mj-ea"/>
                <a:cs typeface="+mj-cs"/>
                <a:sym typeface="Helvetica"/>
              </a:endParaRPr>
            </a:p>
          </p:txBody>
        </p:sp>
        <p:sp>
          <p:nvSpPr>
            <p:cNvPr id="63" name="Oval 62"/>
            <p:cNvSpPr>
              <a:spLocks/>
            </p:cNvSpPr>
            <p:nvPr/>
          </p:nvSpPr>
          <p:spPr>
            <a:xfrm>
              <a:off x="4182030" y="4374643"/>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bg1"/>
                  </a:solidFill>
                  <a:effectLst/>
                  <a:uFillTx/>
                  <a:latin typeface="+mj-lt"/>
                  <a:ea typeface="+mj-ea"/>
                  <a:cs typeface="+mj-cs"/>
                  <a:sym typeface="Helvetica"/>
                </a:rPr>
                <a:t>p</a:t>
              </a:r>
              <a:r>
                <a:rPr lang="en-US" baseline="-25000" dirty="0" smtClean="0">
                  <a:solidFill>
                    <a:schemeClr val="bg1"/>
                  </a:solidFill>
                </a:rPr>
                <a:t>8</a:t>
              </a:r>
              <a:endParaRPr kumimoji="0" lang="en-US" sz="1800" b="0" i="0" u="none" strike="noStrike" cap="none" spc="0" normalizeH="0" baseline="0" dirty="0">
                <a:ln>
                  <a:noFill/>
                </a:ln>
                <a:solidFill>
                  <a:schemeClr val="bg1"/>
                </a:solidFill>
                <a:effectLst/>
                <a:uFillTx/>
                <a:latin typeface="+mj-lt"/>
                <a:ea typeface="+mj-ea"/>
                <a:cs typeface="+mj-cs"/>
                <a:sym typeface="Helvetica"/>
              </a:endParaRPr>
            </a:p>
          </p:txBody>
        </p:sp>
        <p:cxnSp>
          <p:nvCxnSpPr>
            <p:cNvPr id="64" name="Straight Arrow Connector 63"/>
            <p:cNvCxnSpPr/>
            <p:nvPr/>
          </p:nvCxnSpPr>
          <p:spPr>
            <a:xfrm rot="10800000" flipH="1">
              <a:off x="4448151" y="2628112"/>
              <a:ext cx="236439" cy="350874"/>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67" name="Straight Arrow Connector 66"/>
            <p:cNvCxnSpPr/>
            <p:nvPr/>
          </p:nvCxnSpPr>
          <p:spPr>
            <a:xfrm rot="10800000">
              <a:off x="4910143" y="2639595"/>
              <a:ext cx="236439" cy="350874"/>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68" name="Straight Arrow Connector 67"/>
            <p:cNvCxnSpPr/>
            <p:nvPr/>
          </p:nvCxnSpPr>
          <p:spPr>
            <a:xfrm rot="10800000" flipH="1">
              <a:off x="3979696" y="3327102"/>
              <a:ext cx="236439" cy="350874"/>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69" name="Straight Arrow Connector 68"/>
            <p:cNvCxnSpPr/>
            <p:nvPr/>
          </p:nvCxnSpPr>
          <p:spPr>
            <a:xfrm flipH="1" flipV="1">
              <a:off x="4396436" y="3332843"/>
              <a:ext cx="124681" cy="339392"/>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71" name="Straight Arrow Connector 70"/>
            <p:cNvCxnSpPr/>
            <p:nvPr/>
          </p:nvCxnSpPr>
          <p:spPr>
            <a:xfrm rot="10800000">
              <a:off x="5371458" y="3327102"/>
              <a:ext cx="236439" cy="350874"/>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72" name="Straight Arrow Connector 71"/>
            <p:cNvCxnSpPr/>
            <p:nvPr/>
          </p:nvCxnSpPr>
          <p:spPr>
            <a:xfrm flipV="1">
              <a:off x="5067045" y="3339408"/>
              <a:ext cx="124681" cy="339392"/>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75" name="Straight Arrow Connector 74"/>
            <p:cNvCxnSpPr/>
            <p:nvPr/>
          </p:nvCxnSpPr>
          <p:spPr>
            <a:xfrm rot="10800000" flipH="1">
              <a:off x="3527748" y="4022419"/>
              <a:ext cx="236439" cy="350874"/>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76" name="Straight Arrow Connector 75"/>
            <p:cNvCxnSpPr/>
            <p:nvPr/>
          </p:nvCxnSpPr>
          <p:spPr>
            <a:xfrm rot="10800000">
              <a:off x="3989740" y="4033902"/>
              <a:ext cx="236439" cy="350874"/>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grpSp>
      <p:grpSp>
        <p:nvGrpSpPr>
          <p:cNvPr id="96" name="Group 95"/>
          <p:cNvGrpSpPr/>
          <p:nvPr/>
        </p:nvGrpSpPr>
        <p:grpSpPr>
          <a:xfrm>
            <a:off x="6313765" y="2572715"/>
            <a:ext cx="2649134" cy="2416568"/>
            <a:chOff x="5727839" y="3608482"/>
            <a:chExt cx="2649134" cy="2416568"/>
          </a:xfrm>
        </p:grpSpPr>
        <p:sp>
          <p:nvSpPr>
            <p:cNvPr id="79" name="Oval 78"/>
            <p:cNvSpPr>
              <a:spLocks noChangeAspect="1"/>
            </p:cNvSpPr>
            <p:nvPr/>
          </p:nvSpPr>
          <p:spPr>
            <a:xfrm>
              <a:off x="7121509" y="3608482"/>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bg1"/>
                  </a:solidFill>
                  <a:effectLst/>
                  <a:uFillTx/>
                  <a:latin typeface="+mj-lt"/>
                  <a:ea typeface="+mj-ea"/>
                  <a:cs typeface="+mj-cs"/>
                  <a:sym typeface="Helvetica"/>
                </a:rPr>
                <a:t>p</a:t>
              </a:r>
              <a:r>
                <a:rPr kumimoji="0" lang="en-US" sz="1800" b="0" i="0" u="none" strike="noStrike" cap="none" spc="0" normalizeH="0" baseline="-25000" dirty="0" smtClean="0">
                  <a:ln>
                    <a:noFill/>
                  </a:ln>
                  <a:solidFill>
                    <a:schemeClr val="bg1"/>
                  </a:solidFill>
                  <a:effectLst/>
                  <a:uFillTx/>
                  <a:latin typeface="+mj-lt"/>
                  <a:ea typeface="+mj-ea"/>
                  <a:cs typeface="+mj-cs"/>
                  <a:sym typeface="Helvetica"/>
                </a:rPr>
                <a:t>0</a:t>
              </a:r>
              <a:endParaRPr kumimoji="0" lang="en-US" sz="1800" b="0" i="0" u="none" strike="noStrike" cap="none" spc="0" normalizeH="0" baseline="0" dirty="0">
                <a:ln>
                  <a:noFill/>
                </a:ln>
                <a:solidFill>
                  <a:schemeClr val="bg1"/>
                </a:solidFill>
                <a:effectLst/>
                <a:uFillTx/>
                <a:latin typeface="+mj-lt"/>
                <a:ea typeface="+mj-ea"/>
                <a:cs typeface="+mj-cs"/>
                <a:sym typeface="Helvetica"/>
              </a:endParaRPr>
            </a:p>
          </p:txBody>
        </p:sp>
        <p:sp>
          <p:nvSpPr>
            <p:cNvPr id="80" name="Oval 79"/>
            <p:cNvSpPr>
              <a:spLocks/>
            </p:cNvSpPr>
            <p:nvPr/>
          </p:nvSpPr>
          <p:spPr>
            <a:xfrm>
              <a:off x="6656143" y="4295611"/>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bg1"/>
                  </a:solidFill>
                  <a:effectLst/>
                  <a:uFillTx/>
                  <a:latin typeface="+mj-lt"/>
                  <a:ea typeface="+mj-ea"/>
                  <a:cs typeface="+mj-cs"/>
                  <a:sym typeface="Helvetica"/>
                </a:rPr>
                <a:t>p</a:t>
              </a:r>
              <a:r>
                <a:rPr lang="en-US" baseline="-25000" dirty="0">
                  <a:solidFill>
                    <a:schemeClr val="bg1"/>
                  </a:solidFill>
                </a:rPr>
                <a:t>1</a:t>
              </a:r>
              <a:endParaRPr kumimoji="0" lang="en-US" sz="1800" b="0" i="0" u="none" strike="noStrike" cap="none" spc="0" normalizeH="0" baseline="0" dirty="0">
                <a:ln>
                  <a:noFill/>
                </a:ln>
                <a:solidFill>
                  <a:schemeClr val="bg1"/>
                </a:solidFill>
                <a:effectLst/>
                <a:uFillTx/>
                <a:latin typeface="+mj-lt"/>
                <a:ea typeface="+mj-ea"/>
                <a:cs typeface="+mj-cs"/>
                <a:sym typeface="Helvetica"/>
              </a:endParaRPr>
            </a:p>
          </p:txBody>
        </p:sp>
        <p:sp>
          <p:nvSpPr>
            <p:cNvPr id="81" name="Oval 80"/>
            <p:cNvSpPr>
              <a:spLocks/>
            </p:cNvSpPr>
            <p:nvPr/>
          </p:nvSpPr>
          <p:spPr>
            <a:xfrm>
              <a:off x="7563987" y="4303422"/>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bg1"/>
                  </a:solidFill>
                  <a:effectLst/>
                  <a:uFillTx/>
                  <a:latin typeface="+mj-lt"/>
                  <a:ea typeface="+mj-ea"/>
                  <a:cs typeface="+mj-cs"/>
                  <a:sym typeface="Helvetica"/>
                </a:rPr>
                <a:t>p</a:t>
              </a:r>
              <a:r>
                <a:rPr lang="en-US" baseline="-25000" dirty="0">
                  <a:solidFill>
                    <a:schemeClr val="bg1"/>
                  </a:solidFill>
                </a:rPr>
                <a:t>2</a:t>
              </a:r>
              <a:endParaRPr kumimoji="0" lang="en-US" sz="1800" b="0" i="0" u="none" strike="noStrike" cap="none" spc="0" normalizeH="0" baseline="0" dirty="0">
                <a:ln>
                  <a:noFill/>
                </a:ln>
                <a:solidFill>
                  <a:schemeClr val="bg1"/>
                </a:solidFill>
                <a:effectLst/>
                <a:uFillTx/>
                <a:latin typeface="+mj-lt"/>
                <a:ea typeface="+mj-ea"/>
                <a:cs typeface="+mj-cs"/>
                <a:sym typeface="Helvetica"/>
              </a:endParaRPr>
            </a:p>
          </p:txBody>
        </p:sp>
        <p:sp>
          <p:nvSpPr>
            <p:cNvPr id="82" name="Oval 81"/>
            <p:cNvSpPr>
              <a:spLocks/>
            </p:cNvSpPr>
            <p:nvPr/>
          </p:nvSpPr>
          <p:spPr>
            <a:xfrm>
              <a:off x="6200570" y="4997917"/>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bg1"/>
                  </a:solidFill>
                  <a:effectLst/>
                  <a:uFillTx/>
                  <a:latin typeface="+mj-lt"/>
                  <a:ea typeface="+mj-ea"/>
                  <a:cs typeface="+mj-cs"/>
                  <a:sym typeface="Helvetica"/>
                </a:rPr>
                <a:t>p</a:t>
              </a:r>
              <a:r>
                <a:rPr lang="en-US" baseline="-25000" dirty="0">
                  <a:solidFill>
                    <a:schemeClr val="bg1"/>
                  </a:solidFill>
                </a:rPr>
                <a:t>3</a:t>
              </a:r>
              <a:endParaRPr kumimoji="0" lang="en-US" sz="1800" b="0" i="0" u="none" strike="noStrike" cap="none" spc="0" normalizeH="0" baseline="0" dirty="0">
                <a:ln>
                  <a:noFill/>
                </a:ln>
                <a:solidFill>
                  <a:schemeClr val="bg1"/>
                </a:solidFill>
                <a:effectLst/>
                <a:uFillTx/>
                <a:latin typeface="+mj-lt"/>
                <a:ea typeface="+mj-ea"/>
                <a:cs typeface="+mj-cs"/>
                <a:sym typeface="Helvetica"/>
              </a:endParaRPr>
            </a:p>
          </p:txBody>
        </p:sp>
        <p:sp>
          <p:nvSpPr>
            <p:cNvPr id="83" name="Oval 82"/>
            <p:cNvSpPr>
              <a:spLocks/>
            </p:cNvSpPr>
            <p:nvPr/>
          </p:nvSpPr>
          <p:spPr>
            <a:xfrm>
              <a:off x="6873767" y="5012358"/>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bg1"/>
                  </a:solidFill>
                  <a:effectLst/>
                  <a:uFillTx/>
                  <a:latin typeface="+mj-lt"/>
                  <a:ea typeface="+mj-ea"/>
                  <a:cs typeface="+mj-cs"/>
                  <a:sym typeface="Helvetica"/>
                </a:rPr>
                <a:t>p</a:t>
              </a:r>
              <a:r>
                <a:rPr lang="en-US" baseline="-25000" dirty="0" smtClean="0">
                  <a:solidFill>
                    <a:schemeClr val="bg1"/>
                  </a:solidFill>
                </a:rPr>
                <a:t>4</a:t>
              </a:r>
              <a:endParaRPr kumimoji="0" lang="en-US" sz="1800" b="0" i="0" u="none" strike="noStrike" cap="none" spc="0" normalizeH="0" baseline="0" dirty="0">
                <a:ln>
                  <a:noFill/>
                </a:ln>
                <a:solidFill>
                  <a:schemeClr val="bg1"/>
                </a:solidFill>
                <a:effectLst/>
                <a:uFillTx/>
                <a:latin typeface="+mj-lt"/>
                <a:ea typeface="+mj-ea"/>
                <a:cs typeface="+mj-cs"/>
                <a:sym typeface="Helvetica"/>
              </a:endParaRPr>
            </a:p>
          </p:txBody>
        </p:sp>
        <p:sp>
          <p:nvSpPr>
            <p:cNvPr id="84" name="Oval 83"/>
            <p:cNvSpPr>
              <a:spLocks/>
            </p:cNvSpPr>
            <p:nvPr/>
          </p:nvSpPr>
          <p:spPr>
            <a:xfrm>
              <a:off x="7336466" y="5012358"/>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bg1"/>
                  </a:solidFill>
                  <a:effectLst/>
                  <a:uFillTx/>
                  <a:latin typeface="+mj-lt"/>
                  <a:ea typeface="+mj-ea"/>
                  <a:cs typeface="+mj-cs"/>
                  <a:sym typeface="Helvetica"/>
                </a:rPr>
                <a:t>p</a:t>
              </a:r>
              <a:r>
                <a:rPr lang="en-US" baseline="-25000" dirty="0" smtClean="0">
                  <a:solidFill>
                    <a:schemeClr val="bg1"/>
                  </a:solidFill>
                </a:rPr>
                <a:t>5</a:t>
              </a:r>
              <a:endParaRPr kumimoji="0" lang="en-US" sz="1800" b="0" i="0" u="none" strike="noStrike" cap="none" spc="0" normalizeH="0" baseline="0" dirty="0">
                <a:ln>
                  <a:noFill/>
                </a:ln>
                <a:solidFill>
                  <a:schemeClr val="bg1"/>
                </a:solidFill>
                <a:effectLst/>
                <a:uFillTx/>
                <a:latin typeface="+mj-lt"/>
                <a:ea typeface="+mj-ea"/>
                <a:cs typeface="+mj-cs"/>
                <a:sym typeface="Helvetica"/>
              </a:endParaRPr>
            </a:p>
          </p:txBody>
        </p:sp>
        <p:sp>
          <p:nvSpPr>
            <p:cNvPr id="85" name="Oval 84"/>
            <p:cNvSpPr>
              <a:spLocks/>
            </p:cNvSpPr>
            <p:nvPr/>
          </p:nvSpPr>
          <p:spPr>
            <a:xfrm>
              <a:off x="8039518" y="4997916"/>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bg1"/>
                  </a:solidFill>
                  <a:effectLst/>
                  <a:uFillTx/>
                  <a:latin typeface="+mj-lt"/>
                  <a:ea typeface="+mj-ea"/>
                  <a:cs typeface="+mj-cs"/>
                  <a:sym typeface="Helvetica"/>
                </a:rPr>
                <a:t>p</a:t>
              </a:r>
              <a:r>
                <a:rPr lang="en-US" baseline="-25000" dirty="0">
                  <a:solidFill>
                    <a:schemeClr val="bg1"/>
                  </a:solidFill>
                </a:rPr>
                <a:t>6</a:t>
              </a:r>
              <a:endParaRPr kumimoji="0" lang="en-US" sz="1800" b="0" i="0" u="none" strike="noStrike" cap="none" spc="0" normalizeH="0" baseline="0" dirty="0">
                <a:ln>
                  <a:noFill/>
                </a:ln>
                <a:solidFill>
                  <a:schemeClr val="bg1"/>
                </a:solidFill>
                <a:effectLst/>
                <a:uFillTx/>
                <a:latin typeface="+mj-lt"/>
                <a:ea typeface="+mj-ea"/>
                <a:cs typeface="+mj-cs"/>
                <a:sym typeface="Helvetica"/>
              </a:endParaRPr>
            </a:p>
          </p:txBody>
        </p:sp>
        <p:sp>
          <p:nvSpPr>
            <p:cNvPr id="86" name="Oval 85"/>
            <p:cNvSpPr>
              <a:spLocks/>
            </p:cNvSpPr>
            <p:nvPr/>
          </p:nvSpPr>
          <p:spPr>
            <a:xfrm>
              <a:off x="5727839" y="5685490"/>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bg1"/>
                  </a:solidFill>
                  <a:effectLst/>
                  <a:uFillTx/>
                  <a:latin typeface="+mj-lt"/>
                  <a:ea typeface="+mj-ea"/>
                  <a:cs typeface="+mj-cs"/>
                  <a:sym typeface="Helvetica"/>
                </a:rPr>
                <a:t>p</a:t>
              </a:r>
              <a:r>
                <a:rPr lang="en-US" baseline="-25000" dirty="0" smtClean="0">
                  <a:solidFill>
                    <a:schemeClr val="bg1"/>
                  </a:solidFill>
                </a:rPr>
                <a:t>7</a:t>
              </a:r>
              <a:endParaRPr kumimoji="0" lang="en-US" sz="1800" b="0" i="0" u="none" strike="noStrike" cap="none" spc="0" normalizeH="0" baseline="0" dirty="0">
                <a:ln>
                  <a:noFill/>
                </a:ln>
                <a:solidFill>
                  <a:schemeClr val="bg1"/>
                </a:solidFill>
                <a:effectLst/>
                <a:uFillTx/>
                <a:latin typeface="+mj-lt"/>
                <a:ea typeface="+mj-ea"/>
                <a:cs typeface="+mj-cs"/>
                <a:sym typeface="Helvetica"/>
              </a:endParaRPr>
            </a:p>
          </p:txBody>
        </p:sp>
        <p:sp>
          <p:nvSpPr>
            <p:cNvPr id="87" name="Oval 86"/>
            <p:cNvSpPr>
              <a:spLocks/>
            </p:cNvSpPr>
            <p:nvPr/>
          </p:nvSpPr>
          <p:spPr>
            <a:xfrm>
              <a:off x="6656142" y="5687595"/>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bg1"/>
                  </a:solidFill>
                  <a:effectLst/>
                  <a:uFillTx/>
                  <a:latin typeface="+mj-lt"/>
                  <a:ea typeface="+mj-ea"/>
                  <a:cs typeface="+mj-cs"/>
                  <a:sym typeface="Helvetica"/>
                </a:rPr>
                <a:t>p</a:t>
              </a:r>
              <a:r>
                <a:rPr lang="en-US" baseline="-25000" dirty="0" smtClean="0">
                  <a:solidFill>
                    <a:schemeClr val="bg1"/>
                  </a:solidFill>
                </a:rPr>
                <a:t>8</a:t>
              </a:r>
              <a:endParaRPr kumimoji="0" lang="en-US" sz="1800" b="0" i="0" u="none" strike="noStrike" cap="none" spc="0" normalizeH="0" baseline="0" dirty="0">
                <a:ln>
                  <a:noFill/>
                </a:ln>
                <a:solidFill>
                  <a:schemeClr val="bg1"/>
                </a:solidFill>
                <a:effectLst/>
                <a:uFillTx/>
                <a:latin typeface="+mj-lt"/>
                <a:ea typeface="+mj-ea"/>
                <a:cs typeface="+mj-cs"/>
                <a:sym typeface="Helvetica"/>
              </a:endParaRPr>
            </a:p>
          </p:txBody>
        </p:sp>
        <p:cxnSp>
          <p:nvCxnSpPr>
            <p:cNvPr id="88" name="Straight Arrow Connector 87"/>
            <p:cNvCxnSpPr/>
            <p:nvPr/>
          </p:nvCxnSpPr>
          <p:spPr>
            <a:xfrm rot="10800000" flipH="1">
              <a:off x="6922263" y="3941064"/>
              <a:ext cx="236439" cy="350874"/>
            </a:xfrm>
            <a:prstGeom prst="straightConnector1">
              <a:avLst/>
            </a:prstGeom>
            <a:noFill/>
            <a:ln w="50800" cap="flat">
              <a:solidFill>
                <a:schemeClr val="bg2"/>
              </a:solidFill>
              <a:prstDash val="solid"/>
              <a:bevel/>
              <a:headEnd type="triangle"/>
              <a:tailEnd type="none"/>
            </a:ln>
            <a:effectLst/>
          </p:spPr>
          <p:style>
            <a:lnRef idx="0">
              <a:scrgbClr r="0" g="0" b="0"/>
            </a:lnRef>
            <a:fillRef idx="0">
              <a:scrgbClr r="0" g="0" b="0"/>
            </a:fillRef>
            <a:effectRef idx="0">
              <a:scrgbClr r="0" g="0" b="0"/>
            </a:effectRef>
            <a:fontRef idx="none"/>
          </p:style>
        </p:cxnSp>
        <p:cxnSp>
          <p:nvCxnSpPr>
            <p:cNvPr id="89" name="Straight Arrow Connector 88"/>
            <p:cNvCxnSpPr/>
            <p:nvPr/>
          </p:nvCxnSpPr>
          <p:spPr>
            <a:xfrm rot="10800000">
              <a:off x="7384255" y="3952547"/>
              <a:ext cx="236439" cy="350874"/>
            </a:xfrm>
            <a:prstGeom prst="straightConnector1">
              <a:avLst/>
            </a:prstGeom>
            <a:noFill/>
            <a:ln w="50800" cap="flat">
              <a:solidFill>
                <a:schemeClr val="bg2"/>
              </a:solidFill>
              <a:prstDash val="solid"/>
              <a:bevel/>
              <a:headEnd type="triangle"/>
              <a:tailEnd type="none"/>
            </a:ln>
            <a:effectLst/>
          </p:spPr>
          <p:style>
            <a:lnRef idx="0">
              <a:scrgbClr r="0" g="0" b="0"/>
            </a:lnRef>
            <a:fillRef idx="0">
              <a:scrgbClr r="0" g="0" b="0"/>
            </a:fillRef>
            <a:effectRef idx="0">
              <a:scrgbClr r="0" g="0" b="0"/>
            </a:effectRef>
            <a:fontRef idx="none"/>
          </p:style>
        </p:cxnSp>
        <p:cxnSp>
          <p:nvCxnSpPr>
            <p:cNvPr id="90" name="Straight Arrow Connector 89"/>
            <p:cNvCxnSpPr/>
            <p:nvPr/>
          </p:nvCxnSpPr>
          <p:spPr>
            <a:xfrm rot="10800000" flipH="1">
              <a:off x="6453808" y="4640054"/>
              <a:ext cx="236439" cy="350874"/>
            </a:xfrm>
            <a:prstGeom prst="straightConnector1">
              <a:avLst/>
            </a:prstGeom>
            <a:noFill/>
            <a:ln w="50800" cap="flat">
              <a:solidFill>
                <a:schemeClr val="bg2"/>
              </a:solidFill>
              <a:prstDash val="solid"/>
              <a:bevel/>
              <a:headEnd type="triangle"/>
              <a:tailEnd type="none"/>
            </a:ln>
            <a:effectLst/>
          </p:spPr>
          <p:style>
            <a:lnRef idx="0">
              <a:scrgbClr r="0" g="0" b="0"/>
            </a:lnRef>
            <a:fillRef idx="0">
              <a:scrgbClr r="0" g="0" b="0"/>
            </a:fillRef>
            <a:effectRef idx="0">
              <a:scrgbClr r="0" g="0" b="0"/>
            </a:effectRef>
            <a:fontRef idx="none"/>
          </p:style>
        </p:cxnSp>
        <p:cxnSp>
          <p:nvCxnSpPr>
            <p:cNvPr id="91" name="Straight Arrow Connector 90"/>
            <p:cNvCxnSpPr/>
            <p:nvPr/>
          </p:nvCxnSpPr>
          <p:spPr>
            <a:xfrm flipH="1" flipV="1">
              <a:off x="6870548" y="4645795"/>
              <a:ext cx="124681" cy="339392"/>
            </a:xfrm>
            <a:prstGeom prst="straightConnector1">
              <a:avLst/>
            </a:prstGeom>
            <a:noFill/>
            <a:ln w="50800" cap="flat">
              <a:solidFill>
                <a:schemeClr val="bg2"/>
              </a:solidFill>
              <a:prstDash val="solid"/>
              <a:bevel/>
              <a:headEnd type="triangle"/>
              <a:tailEnd type="none"/>
            </a:ln>
            <a:effectLst/>
          </p:spPr>
          <p:style>
            <a:lnRef idx="0">
              <a:scrgbClr r="0" g="0" b="0"/>
            </a:lnRef>
            <a:fillRef idx="0">
              <a:scrgbClr r="0" g="0" b="0"/>
            </a:fillRef>
            <a:effectRef idx="0">
              <a:scrgbClr r="0" g="0" b="0"/>
            </a:effectRef>
            <a:fontRef idx="none"/>
          </p:style>
        </p:cxnSp>
        <p:cxnSp>
          <p:nvCxnSpPr>
            <p:cNvPr id="92" name="Straight Arrow Connector 91"/>
            <p:cNvCxnSpPr/>
            <p:nvPr/>
          </p:nvCxnSpPr>
          <p:spPr>
            <a:xfrm rot="10800000">
              <a:off x="7845570" y="4640054"/>
              <a:ext cx="236439" cy="350874"/>
            </a:xfrm>
            <a:prstGeom prst="straightConnector1">
              <a:avLst/>
            </a:prstGeom>
            <a:noFill/>
            <a:ln w="50800" cap="flat">
              <a:solidFill>
                <a:schemeClr val="bg2"/>
              </a:solidFill>
              <a:prstDash val="solid"/>
              <a:bevel/>
              <a:headEnd type="triangle"/>
              <a:tailEnd type="none"/>
            </a:ln>
            <a:effectLst/>
          </p:spPr>
          <p:style>
            <a:lnRef idx="0">
              <a:scrgbClr r="0" g="0" b="0"/>
            </a:lnRef>
            <a:fillRef idx="0">
              <a:scrgbClr r="0" g="0" b="0"/>
            </a:fillRef>
            <a:effectRef idx="0">
              <a:scrgbClr r="0" g="0" b="0"/>
            </a:effectRef>
            <a:fontRef idx="none"/>
          </p:style>
        </p:cxnSp>
        <p:cxnSp>
          <p:nvCxnSpPr>
            <p:cNvPr id="93" name="Straight Arrow Connector 92"/>
            <p:cNvCxnSpPr/>
            <p:nvPr/>
          </p:nvCxnSpPr>
          <p:spPr>
            <a:xfrm flipV="1">
              <a:off x="7541157" y="4652360"/>
              <a:ext cx="124681" cy="339392"/>
            </a:xfrm>
            <a:prstGeom prst="straightConnector1">
              <a:avLst/>
            </a:prstGeom>
            <a:noFill/>
            <a:ln w="50800" cap="flat">
              <a:solidFill>
                <a:schemeClr val="bg2"/>
              </a:solidFill>
              <a:prstDash val="solid"/>
              <a:bevel/>
              <a:headEnd type="triangle"/>
              <a:tailEnd type="none"/>
            </a:ln>
            <a:effectLst/>
          </p:spPr>
          <p:style>
            <a:lnRef idx="0">
              <a:scrgbClr r="0" g="0" b="0"/>
            </a:lnRef>
            <a:fillRef idx="0">
              <a:scrgbClr r="0" g="0" b="0"/>
            </a:fillRef>
            <a:effectRef idx="0">
              <a:scrgbClr r="0" g="0" b="0"/>
            </a:effectRef>
            <a:fontRef idx="none"/>
          </p:style>
        </p:cxnSp>
        <p:cxnSp>
          <p:nvCxnSpPr>
            <p:cNvPr id="94" name="Straight Arrow Connector 93"/>
            <p:cNvCxnSpPr/>
            <p:nvPr/>
          </p:nvCxnSpPr>
          <p:spPr>
            <a:xfrm rot="10800000" flipH="1">
              <a:off x="6001860" y="5335371"/>
              <a:ext cx="236439" cy="350874"/>
            </a:xfrm>
            <a:prstGeom prst="straightConnector1">
              <a:avLst/>
            </a:prstGeom>
            <a:noFill/>
            <a:ln w="50800" cap="flat">
              <a:solidFill>
                <a:schemeClr val="bg2"/>
              </a:solidFill>
              <a:prstDash val="solid"/>
              <a:bevel/>
              <a:headEnd type="triangle"/>
              <a:tailEnd type="none"/>
            </a:ln>
            <a:effectLst/>
          </p:spPr>
          <p:style>
            <a:lnRef idx="0">
              <a:scrgbClr r="0" g="0" b="0"/>
            </a:lnRef>
            <a:fillRef idx="0">
              <a:scrgbClr r="0" g="0" b="0"/>
            </a:fillRef>
            <a:effectRef idx="0">
              <a:scrgbClr r="0" g="0" b="0"/>
            </a:effectRef>
            <a:fontRef idx="none"/>
          </p:style>
        </p:cxnSp>
        <p:cxnSp>
          <p:nvCxnSpPr>
            <p:cNvPr id="95" name="Straight Arrow Connector 94"/>
            <p:cNvCxnSpPr/>
            <p:nvPr/>
          </p:nvCxnSpPr>
          <p:spPr>
            <a:xfrm rot="10800000">
              <a:off x="6463852" y="5346854"/>
              <a:ext cx="236439" cy="350874"/>
            </a:xfrm>
            <a:prstGeom prst="straightConnector1">
              <a:avLst/>
            </a:prstGeom>
            <a:noFill/>
            <a:ln w="50800" cap="flat">
              <a:solidFill>
                <a:schemeClr val="bg2"/>
              </a:solidFill>
              <a:prstDash val="solid"/>
              <a:bevel/>
              <a:headEnd type="triangle"/>
              <a:tailEnd type="none"/>
            </a:ln>
            <a:effectLst/>
          </p:spPr>
          <p:style>
            <a:lnRef idx="0">
              <a:scrgbClr r="0" g="0" b="0"/>
            </a:lnRef>
            <a:fillRef idx="0">
              <a:scrgbClr r="0" g="0" b="0"/>
            </a:fillRef>
            <a:effectRef idx="0">
              <a:scrgbClr r="0" g="0" b="0"/>
            </a:effectRef>
            <a:fontRef idx="none"/>
          </p:style>
        </p:cxnSp>
      </p:grpSp>
      <p:sp>
        <p:nvSpPr>
          <p:cNvPr id="98" name="TextBox 97"/>
          <p:cNvSpPr txBox="1"/>
          <p:nvPr/>
        </p:nvSpPr>
        <p:spPr>
          <a:xfrm>
            <a:off x="352745" y="1926388"/>
            <a:ext cx="2560320" cy="6463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Helvetica"/>
              </a:rPr>
              <a:t>Neighbor-to-neighbor</a:t>
            </a:r>
            <a:br>
              <a:rPr kumimoji="0" lang="en-US" sz="1800" b="0" i="0" u="none" strike="noStrike" cap="none" spc="0" normalizeH="0" baseline="0" dirty="0" smtClean="0">
                <a:ln>
                  <a:noFill/>
                </a:ln>
                <a:solidFill>
                  <a:srgbClr val="000000"/>
                </a:solidFill>
                <a:effectLst/>
                <a:uFillTx/>
                <a:latin typeface="+mj-lt"/>
                <a:ea typeface="+mj-ea"/>
                <a:cs typeface="+mj-cs"/>
                <a:sym typeface="Helvetica"/>
              </a:rPr>
            </a:br>
            <a:r>
              <a:rPr kumimoji="0" lang="en-US" sz="1800" b="0" i="0" u="none" strike="noStrike" cap="none" spc="0" normalizeH="0" baseline="0" dirty="0" smtClean="0">
                <a:ln>
                  <a:noFill/>
                </a:ln>
                <a:solidFill>
                  <a:srgbClr val="000000"/>
                </a:solidFill>
                <a:effectLst/>
                <a:uFillTx/>
                <a:latin typeface="+mj-lt"/>
                <a:ea typeface="+mj-ea"/>
                <a:cs typeface="+mj-cs"/>
                <a:sym typeface="Helvetica"/>
              </a:rPr>
              <a:t>particle exchange</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9" name="TextBox 98"/>
          <p:cNvSpPr txBox="1"/>
          <p:nvPr/>
        </p:nvSpPr>
        <p:spPr>
          <a:xfrm>
            <a:off x="3594582" y="1929453"/>
            <a:ext cx="25603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Helvetica"/>
              </a:rPr>
              <a:t>Non-blocking</a:t>
            </a:r>
            <a:r>
              <a:rPr kumimoji="0" lang="en-US" sz="1800" b="0" i="0" u="none" strike="noStrike" cap="none" spc="0" normalizeH="0" dirty="0" smtClean="0">
                <a:ln>
                  <a:noFill/>
                </a:ln>
                <a:solidFill>
                  <a:srgbClr val="000000"/>
                </a:solidFill>
                <a:effectLst/>
                <a:uFillTx/>
                <a:latin typeface="+mj-lt"/>
                <a:ea typeface="+mj-ea"/>
                <a:cs typeface="+mj-cs"/>
                <a:sym typeface="Helvetica"/>
              </a:rPr>
              <a:t> Gather</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100" name="TextBox 99"/>
          <p:cNvSpPr txBox="1"/>
          <p:nvPr/>
        </p:nvSpPr>
        <p:spPr>
          <a:xfrm>
            <a:off x="6486145" y="1933595"/>
            <a:ext cx="25603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Helvetica"/>
              </a:rPr>
              <a:t>Non-blocking</a:t>
            </a:r>
            <a:r>
              <a:rPr kumimoji="0" lang="en-US" sz="1800" b="0" i="0" u="none" strike="noStrike" cap="none" spc="0" normalizeH="0" dirty="0" smtClean="0">
                <a:ln>
                  <a:noFill/>
                </a:ln>
                <a:solidFill>
                  <a:srgbClr val="000000"/>
                </a:solidFill>
                <a:effectLst/>
                <a:uFillTx/>
                <a:latin typeface="+mj-lt"/>
                <a:ea typeface="+mj-ea"/>
                <a:cs typeface="+mj-cs"/>
                <a:sym typeface="Helvetica"/>
              </a:rPr>
              <a:t> Scatter</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78" name="Slide Number Placeholder 1"/>
          <p:cNvSpPr>
            <a:spLocks noGrp="1"/>
          </p:cNvSpPr>
          <p:nvPr>
            <p:ph type="sldNum" sz="quarter" idx="2"/>
          </p:nvPr>
        </p:nvSpPr>
        <p:spPr>
          <a:xfrm>
            <a:off x="6900336" y="6354247"/>
            <a:ext cx="2133600" cy="369328"/>
          </a:xfrm>
        </p:spPr>
        <p:txBody>
          <a:bodyPr/>
          <a:lstStyle/>
          <a:p>
            <a:pPr lvl="0"/>
            <a:r>
              <a:rPr lang="en-US" dirty="0" smtClean="0"/>
              <a:t>57</a:t>
            </a:r>
            <a:endParaRPr lang="en-US" dirty="0"/>
          </a:p>
        </p:txBody>
      </p:sp>
    </p:spTree>
    <p:extLst>
      <p:ext uri="{BB962C8B-B14F-4D97-AF65-F5344CB8AC3E}">
        <p14:creationId xmlns:p14="http://schemas.microsoft.com/office/powerpoint/2010/main" val="2071627581"/>
      </p:ext>
    </p:extLst>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err="1"/>
              <a:t>ReMPI</a:t>
            </a:r>
            <a:r>
              <a:rPr lang="en-US" dirty="0"/>
              <a:t> </a:t>
            </a:r>
            <a:r>
              <a:rPr lang="en-US" dirty="0" smtClean="0"/>
              <a:t>Record </a:t>
            </a:r>
            <a:r>
              <a:rPr lang="en-US" dirty="0"/>
              <a:t>and </a:t>
            </a:r>
            <a:r>
              <a:rPr lang="en-US" dirty="0" smtClean="0"/>
              <a:t>Replay </a:t>
            </a:r>
            <a:r>
              <a:rPr lang="en-US" dirty="0"/>
              <a:t>MPI </a:t>
            </a:r>
            <a:r>
              <a:rPr lang="en-US" dirty="0" smtClean="0"/>
              <a:t>Framework</a:t>
            </a:r>
            <a:endParaRPr lang="en-US" dirty="0"/>
          </a:p>
        </p:txBody>
      </p:sp>
      <p:sp>
        <p:nvSpPr>
          <p:cNvPr id="3" name="Text Placeholder 2"/>
          <p:cNvSpPr>
            <a:spLocks noGrp="1"/>
          </p:cNvSpPr>
          <p:nvPr>
            <p:ph type="body" idx="1"/>
          </p:nvPr>
        </p:nvSpPr>
        <p:spPr>
          <a:xfrm>
            <a:off x="457200" y="1699221"/>
            <a:ext cx="8229600" cy="2602822"/>
          </a:xfrm>
        </p:spPr>
        <p:txBody>
          <a:bodyPr/>
          <a:lstStyle/>
          <a:p>
            <a:pPr marL="457200" indent="-457200">
              <a:buFont typeface="Arial" charset="0"/>
              <a:buChar char="•"/>
            </a:pPr>
            <a:r>
              <a:rPr lang="en-US" dirty="0">
                <a:solidFill>
                  <a:schemeClr val="tx1"/>
                </a:solidFill>
                <a:latin typeface="Calibri" charset="0"/>
                <a:ea typeface="Calibri" charset="0"/>
                <a:cs typeface="Calibri" charset="0"/>
              </a:rPr>
              <a:t>R</a:t>
            </a:r>
            <a:r>
              <a:rPr lang="en-US" dirty="0" smtClean="0">
                <a:solidFill>
                  <a:schemeClr val="tx1"/>
                </a:solidFill>
                <a:latin typeface="Calibri" charset="0"/>
                <a:ea typeface="Calibri" charset="0"/>
                <a:cs typeface="Calibri" charset="0"/>
              </a:rPr>
              <a:t>ecord </a:t>
            </a:r>
            <a:r>
              <a:rPr lang="en-US" dirty="0">
                <a:solidFill>
                  <a:schemeClr val="tx1"/>
                </a:solidFill>
                <a:latin typeface="Calibri" charset="0"/>
                <a:ea typeface="Calibri" charset="0"/>
                <a:cs typeface="Calibri" charset="0"/>
              </a:rPr>
              <a:t>MPI message orders so they can be deterministically replayed exactly later</a:t>
            </a:r>
          </a:p>
          <a:p>
            <a:pPr marL="457200" indent="-457200">
              <a:buClr>
                <a:schemeClr val="tx1"/>
              </a:buClr>
              <a:buFont typeface="Arial" charset="0"/>
              <a:buChar char="•"/>
            </a:pPr>
            <a:r>
              <a:rPr lang="en-US" dirty="0" smtClean="0">
                <a:solidFill>
                  <a:schemeClr val="tx1"/>
                </a:solidFill>
                <a:latin typeface="Calibri" charset="0"/>
                <a:ea typeface="Calibri" charset="0"/>
                <a:cs typeface="Calibri" charset="0"/>
              </a:rPr>
              <a:t>Provide </a:t>
            </a:r>
            <a:r>
              <a:rPr lang="en-US" dirty="0">
                <a:solidFill>
                  <a:schemeClr val="tx1"/>
                </a:solidFill>
                <a:latin typeface="Calibri" charset="0"/>
                <a:ea typeface="Calibri" charset="0"/>
                <a:cs typeface="Calibri" charset="0"/>
              </a:rPr>
              <a:t>scalable order-replay </a:t>
            </a:r>
          </a:p>
          <a:p>
            <a:pPr marL="457200" indent="-457200">
              <a:buClr>
                <a:schemeClr val="tx1"/>
              </a:buClr>
              <a:buFont typeface="Arial" charset="0"/>
              <a:buChar char="•"/>
            </a:pPr>
            <a:r>
              <a:rPr lang="en-US" dirty="0" smtClean="0">
                <a:solidFill>
                  <a:schemeClr val="tx1"/>
                </a:solidFill>
                <a:latin typeface="Calibri" charset="0"/>
                <a:ea typeface="Calibri" charset="0"/>
                <a:cs typeface="Calibri" charset="0"/>
              </a:rPr>
              <a:t>Store </a:t>
            </a:r>
            <a:r>
              <a:rPr lang="en-US" dirty="0">
                <a:solidFill>
                  <a:schemeClr val="tx1"/>
                </a:solidFill>
                <a:latin typeface="Calibri" charset="0"/>
                <a:ea typeface="Calibri" charset="0"/>
                <a:cs typeface="Calibri" charset="0"/>
              </a:rPr>
              <a:t>compressed representation of </a:t>
            </a:r>
            <a:r>
              <a:rPr lang="en-US" dirty="0" smtClean="0">
                <a:solidFill>
                  <a:schemeClr val="tx1"/>
                </a:solidFill>
                <a:latin typeface="Calibri" charset="0"/>
                <a:ea typeface="Calibri" charset="0"/>
                <a:cs typeface="Calibri" charset="0"/>
              </a:rPr>
              <a:t>differences </a:t>
            </a:r>
            <a:r>
              <a:rPr lang="en-US" dirty="0">
                <a:solidFill>
                  <a:schemeClr val="tx1"/>
                </a:solidFill>
                <a:latin typeface="Calibri" charset="0"/>
                <a:ea typeface="Calibri" charset="0"/>
                <a:cs typeface="Calibri" charset="0"/>
              </a:rPr>
              <a:t>between </a:t>
            </a:r>
            <a:r>
              <a:rPr lang="en-US" dirty="0" smtClean="0">
                <a:solidFill>
                  <a:schemeClr val="tx1"/>
                </a:solidFill>
                <a:latin typeface="Calibri" charset="0"/>
                <a:ea typeface="Calibri" charset="0"/>
                <a:cs typeface="Calibri" charset="0"/>
              </a:rPr>
              <a:t>observed </a:t>
            </a:r>
            <a:r>
              <a:rPr lang="en-US" dirty="0">
                <a:solidFill>
                  <a:schemeClr val="tx1"/>
                </a:solidFill>
                <a:latin typeface="Calibri" charset="0"/>
                <a:ea typeface="Calibri" charset="0"/>
                <a:cs typeface="Calibri" charset="0"/>
              </a:rPr>
              <a:t>communication </a:t>
            </a:r>
            <a:r>
              <a:rPr lang="en-US" dirty="0" smtClean="0">
                <a:solidFill>
                  <a:schemeClr val="tx1"/>
                </a:solidFill>
                <a:latin typeface="Calibri" charset="0"/>
                <a:ea typeface="Calibri" charset="0"/>
                <a:cs typeface="Calibri" charset="0"/>
              </a:rPr>
              <a:t>and </a:t>
            </a:r>
            <a:r>
              <a:rPr lang="en-US" dirty="0">
                <a:solidFill>
                  <a:schemeClr val="tx1"/>
                </a:solidFill>
                <a:latin typeface="Calibri" charset="0"/>
                <a:ea typeface="Calibri" charset="0"/>
                <a:cs typeface="Calibri" charset="0"/>
              </a:rPr>
              <a:t>logical clock reference </a:t>
            </a:r>
            <a:r>
              <a:rPr lang="en-US" dirty="0" smtClean="0">
                <a:solidFill>
                  <a:schemeClr val="tx1"/>
                </a:solidFill>
                <a:latin typeface="Calibri" charset="0"/>
                <a:ea typeface="Calibri" charset="0"/>
                <a:cs typeface="Calibri" charset="0"/>
              </a:rPr>
              <a:t>orders</a:t>
            </a:r>
            <a:endParaRPr lang="en-US" dirty="0">
              <a:solidFill>
                <a:schemeClr val="tx1"/>
              </a:solidFill>
            </a:endParaRPr>
          </a:p>
        </p:txBody>
      </p:sp>
      <p:grpSp>
        <p:nvGrpSpPr>
          <p:cNvPr id="5" name="Group 4"/>
          <p:cNvGrpSpPr/>
          <p:nvPr/>
        </p:nvGrpSpPr>
        <p:grpSpPr>
          <a:xfrm>
            <a:off x="286022" y="3895481"/>
            <a:ext cx="8681415" cy="2010261"/>
            <a:chOff x="228600" y="16764000"/>
            <a:chExt cx="13944600" cy="4267200"/>
          </a:xfrm>
        </p:grpSpPr>
        <p:sp>
          <p:nvSpPr>
            <p:cNvPr id="6" name="Magnetic Disk 5"/>
            <p:cNvSpPr/>
            <p:nvPr/>
          </p:nvSpPr>
          <p:spPr>
            <a:xfrm>
              <a:off x="8610600" y="17754600"/>
              <a:ext cx="2438400" cy="2133600"/>
            </a:xfrm>
            <a:prstGeom prst="flowChartMagneticDisk">
              <a:avLst/>
            </a:prstGeom>
            <a:solidFill>
              <a:srgbClr val="E1A5A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Calibri"/>
                  <a:cs typeface="Calibri"/>
                </a:rPr>
                <a:t>Compressed record</a:t>
              </a:r>
              <a:endParaRPr lang="en-US" dirty="0">
                <a:solidFill>
                  <a:srgbClr val="000000"/>
                </a:solidFill>
                <a:latin typeface="Calibri"/>
                <a:cs typeface="Calibri"/>
              </a:endParaRPr>
            </a:p>
          </p:txBody>
        </p:sp>
        <p:sp>
          <p:nvSpPr>
            <p:cNvPr id="7" name="Rectangle 6"/>
            <p:cNvSpPr/>
            <p:nvPr/>
          </p:nvSpPr>
          <p:spPr>
            <a:xfrm>
              <a:off x="1905000" y="16764000"/>
              <a:ext cx="1371600" cy="1219200"/>
            </a:xfrm>
            <a:prstGeom prst="rect">
              <a:avLst/>
            </a:prstGeom>
            <a:solidFill>
              <a:srgbClr val="E3ECF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Calibri"/>
                  <a:cs typeface="Calibri"/>
                </a:rPr>
                <a:t>App </a:t>
              </a:r>
              <a:br>
                <a:rPr lang="en-US" dirty="0" smtClean="0">
                  <a:solidFill>
                    <a:schemeClr val="tx1"/>
                  </a:solidFill>
                  <a:latin typeface="Calibri"/>
                  <a:cs typeface="Calibri"/>
                </a:rPr>
              </a:br>
              <a:r>
                <a:rPr lang="en-US" dirty="0" smtClean="0">
                  <a:solidFill>
                    <a:schemeClr val="tx1"/>
                  </a:solidFill>
                  <a:latin typeface="Calibri"/>
                  <a:cs typeface="Calibri"/>
                </a:rPr>
                <a:t>Starts</a:t>
              </a:r>
              <a:endParaRPr lang="en-US" dirty="0">
                <a:solidFill>
                  <a:schemeClr val="tx1"/>
                </a:solidFill>
                <a:latin typeface="Calibri"/>
                <a:cs typeface="Calibri"/>
              </a:endParaRPr>
            </a:p>
          </p:txBody>
        </p:sp>
        <p:sp>
          <p:nvSpPr>
            <p:cNvPr id="8" name="Rectangle 7"/>
            <p:cNvSpPr/>
            <p:nvPr/>
          </p:nvSpPr>
          <p:spPr>
            <a:xfrm>
              <a:off x="1905000" y="19812000"/>
              <a:ext cx="1371600" cy="1219200"/>
            </a:xfrm>
            <a:prstGeom prst="rect">
              <a:avLst/>
            </a:prstGeom>
            <a:solidFill>
              <a:srgbClr val="E3ECF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Calibri"/>
                  <a:cs typeface="Calibri"/>
                </a:rPr>
                <a:t>App </a:t>
              </a:r>
              <a:br>
                <a:rPr lang="en-US" dirty="0" smtClean="0">
                  <a:solidFill>
                    <a:schemeClr val="tx1"/>
                  </a:solidFill>
                  <a:latin typeface="Calibri"/>
                  <a:cs typeface="Calibri"/>
                </a:rPr>
              </a:br>
              <a:r>
                <a:rPr lang="en-US" dirty="0" smtClean="0">
                  <a:solidFill>
                    <a:schemeClr val="tx1"/>
                  </a:solidFill>
                  <a:latin typeface="Calibri"/>
                  <a:cs typeface="Calibri"/>
                </a:rPr>
                <a:t>Starts</a:t>
              </a:r>
              <a:endParaRPr lang="en-US" dirty="0">
                <a:solidFill>
                  <a:schemeClr val="tx1"/>
                </a:solidFill>
                <a:latin typeface="Calibri"/>
                <a:cs typeface="Calibri"/>
              </a:endParaRPr>
            </a:p>
          </p:txBody>
        </p:sp>
        <p:cxnSp>
          <p:nvCxnSpPr>
            <p:cNvPr id="9" name="Straight Arrow Connector 8"/>
            <p:cNvCxnSpPr>
              <a:stCxn id="7" idx="3"/>
              <a:endCxn id="16" idx="1"/>
            </p:cNvCxnSpPr>
            <p:nvPr/>
          </p:nvCxnSpPr>
          <p:spPr>
            <a:xfrm>
              <a:off x="3276600" y="17373600"/>
              <a:ext cx="7848600" cy="0"/>
            </a:xfrm>
            <a:prstGeom prst="straightConnector1">
              <a:avLst/>
            </a:prstGeom>
            <a:ln w="76200">
              <a:solidFill>
                <a:srgbClr val="C0504B"/>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endCxn id="18" idx="1"/>
            </p:cNvCxnSpPr>
            <p:nvPr/>
          </p:nvCxnSpPr>
          <p:spPr>
            <a:xfrm>
              <a:off x="3276600" y="20421600"/>
              <a:ext cx="7848600" cy="0"/>
            </a:xfrm>
            <a:prstGeom prst="straightConnector1">
              <a:avLst/>
            </a:prstGeom>
            <a:ln w="76200">
              <a:solidFill>
                <a:srgbClr val="C0504B"/>
              </a:solidFill>
              <a:tailEnd type="arrow"/>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3810000" y="16992600"/>
              <a:ext cx="685800" cy="685800"/>
            </a:xfrm>
            <a:prstGeom prst="rect">
              <a:avLst/>
            </a:prstGeom>
            <a:solidFill>
              <a:srgbClr val="E3ECF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Calibri"/>
                <a:cs typeface="Calibri"/>
              </a:endParaRPr>
            </a:p>
          </p:txBody>
        </p:sp>
        <p:sp>
          <p:nvSpPr>
            <p:cNvPr id="12" name="Rectangle 11"/>
            <p:cNvSpPr/>
            <p:nvPr/>
          </p:nvSpPr>
          <p:spPr>
            <a:xfrm>
              <a:off x="5181600" y="17830800"/>
              <a:ext cx="2286000" cy="1219200"/>
            </a:xfrm>
            <a:prstGeom prst="rect">
              <a:avLst/>
            </a:prstGeom>
            <a:solidFill>
              <a:srgbClr val="E1A5A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Calibri"/>
                  <a:cs typeface="Calibri"/>
                </a:rPr>
                <a:t>CDC Compression</a:t>
              </a:r>
              <a:endParaRPr lang="en-US" dirty="0">
                <a:solidFill>
                  <a:schemeClr val="tx1"/>
                </a:solidFill>
                <a:latin typeface="Calibri"/>
                <a:cs typeface="Calibri"/>
              </a:endParaRPr>
            </a:p>
          </p:txBody>
        </p:sp>
        <p:cxnSp>
          <p:nvCxnSpPr>
            <p:cNvPr id="13" name="Straight Arrow Connector 12"/>
            <p:cNvCxnSpPr/>
            <p:nvPr/>
          </p:nvCxnSpPr>
          <p:spPr>
            <a:xfrm>
              <a:off x="7467600" y="18440400"/>
              <a:ext cx="1143000" cy="0"/>
            </a:xfrm>
            <a:prstGeom prst="straightConnector1">
              <a:avLst/>
            </a:prstGeom>
            <a:ln w="76200">
              <a:solidFill>
                <a:srgbClr val="C0504B"/>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4114800" y="18440400"/>
              <a:ext cx="1066800" cy="0"/>
            </a:xfrm>
            <a:prstGeom prst="straightConnector1">
              <a:avLst/>
            </a:prstGeom>
            <a:ln w="76200">
              <a:solidFill>
                <a:srgbClr val="C0504B"/>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11" idx="2"/>
            </p:cNvCxnSpPr>
            <p:nvPr/>
          </p:nvCxnSpPr>
          <p:spPr>
            <a:xfrm>
              <a:off x="4152900" y="17678400"/>
              <a:ext cx="0" cy="762000"/>
            </a:xfrm>
            <a:prstGeom prst="line">
              <a:avLst/>
            </a:prstGeom>
            <a:ln w="76200">
              <a:solidFill>
                <a:srgbClr val="C0504B"/>
              </a:solidFill>
            </a:ln>
            <a:effectLst/>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11125200" y="16764000"/>
              <a:ext cx="1371600" cy="1219200"/>
            </a:xfrm>
            <a:prstGeom prst="rect">
              <a:avLst/>
            </a:prstGeom>
            <a:solidFill>
              <a:srgbClr val="E3ECF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Calibri"/>
                  <a:cs typeface="Calibri"/>
                </a:rPr>
                <a:t>App </a:t>
              </a:r>
              <a:br>
                <a:rPr lang="en-US" dirty="0" smtClean="0">
                  <a:solidFill>
                    <a:schemeClr val="tx1"/>
                  </a:solidFill>
                  <a:latin typeface="Calibri"/>
                  <a:cs typeface="Calibri"/>
                </a:rPr>
              </a:br>
              <a:r>
                <a:rPr lang="en-US" dirty="0" smtClean="0">
                  <a:solidFill>
                    <a:schemeClr val="tx1"/>
                  </a:solidFill>
                  <a:latin typeface="Calibri"/>
                  <a:cs typeface="Calibri"/>
                </a:rPr>
                <a:t>Finish</a:t>
              </a:r>
              <a:endParaRPr lang="en-US" dirty="0">
                <a:solidFill>
                  <a:schemeClr val="tx1"/>
                </a:solidFill>
                <a:latin typeface="Calibri"/>
                <a:cs typeface="Calibri"/>
              </a:endParaRPr>
            </a:p>
          </p:txBody>
        </p:sp>
        <p:sp>
          <p:nvSpPr>
            <p:cNvPr id="17" name="Rectangle 16"/>
            <p:cNvSpPr/>
            <p:nvPr/>
          </p:nvSpPr>
          <p:spPr>
            <a:xfrm>
              <a:off x="3810000" y="20040600"/>
              <a:ext cx="685800" cy="685800"/>
            </a:xfrm>
            <a:prstGeom prst="rect">
              <a:avLst/>
            </a:prstGeom>
            <a:solidFill>
              <a:srgbClr val="E3ECF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Calibri"/>
                <a:cs typeface="Calibri"/>
              </a:endParaRPr>
            </a:p>
          </p:txBody>
        </p:sp>
        <p:sp>
          <p:nvSpPr>
            <p:cNvPr id="18" name="Rectangle 17"/>
            <p:cNvSpPr/>
            <p:nvPr/>
          </p:nvSpPr>
          <p:spPr>
            <a:xfrm>
              <a:off x="11125200" y="19812000"/>
              <a:ext cx="1371600" cy="1219200"/>
            </a:xfrm>
            <a:prstGeom prst="rect">
              <a:avLst/>
            </a:prstGeom>
            <a:solidFill>
              <a:srgbClr val="E3ECF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Calibri"/>
                  <a:cs typeface="Calibri"/>
                </a:rPr>
                <a:t>App </a:t>
              </a:r>
              <a:br>
                <a:rPr lang="en-US" dirty="0" smtClean="0">
                  <a:solidFill>
                    <a:schemeClr val="tx1"/>
                  </a:solidFill>
                  <a:latin typeface="Calibri"/>
                  <a:cs typeface="Calibri"/>
                </a:rPr>
              </a:br>
              <a:r>
                <a:rPr lang="en-US" dirty="0" smtClean="0">
                  <a:solidFill>
                    <a:schemeClr val="tx1"/>
                  </a:solidFill>
                  <a:latin typeface="Calibri"/>
                  <a:cs typeface="Calibri"/>
                </a:rPr>
                <a:t>Finish</a:t>
              </a:r>
              <a:endParaRPr lang="en-US" dirty="0">
                <a:solidFill>
                  <a:schemeClr val="tx1"/>
                </a:solidFill>
                <a:latin typeface="Calibri"/>
                <a:cs typeface="Calibri"/>
              </a:endParaRPr>
            </a:p>
          </p:txBody>
        </p:sp>
        <p:sp>
          <p:nvSpPr>
            <p:cNvPr id="19" name="Rectangle 18"/>
            <p:cNvSpPr/>
            <p:nvPr/>
          </p:nvSpPr>
          <p:spPr>
            <a:xfrm>
              <a:off x="5541264" y="20269200"/>
              <a:ext cx="3895344" cy="4572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0" name="TextBox 19"/>
            <p:cNvSpPr txBox="1"/>
            <p:nvPr/>
          </p:nvSpPr>
          <p:spPr>
            <a:xfrm>
              <a:off x="2343913" y="18286397"/>
              <a:ext cx="2514600" cy="646331"/>
            </a:xfrm>
            <a:prstGeom prst="rect">
              <a:avLst/>
            </a:prstGeom>
            <a:noFill/>
          </p:spPr>
          <p:txBody>
            <a:bodyPr wrap="square" rtlCol="0">
              <a:spAutoFit/>
            </a:bodyPr>
            <a:lstStyle/>
            <a:p>
              <a:r>
                <a:rPr lang="en-US" dirty="0" smtClean="0">
                  <a:latin typeface="Calibri"/>
                  <a:cs typeface="Calibri"/>
                </a:rPr>
                <a:t>MPI </a:t>
              </a:r>
              <a:br>
                <a:rPr lang="en-US" dirty="0" smtClean="0">
                  <a:latin typeface="Calibri"/>
                  <a:cs typeface="Calibri"/>
                </a:rPr>
              </a:br>
              <a:r>
                <a:rPr lang="en-US" dirty="0" smtClean="0">
                  <a:latin typeface="Calibri"/>
                  <a:cs typeface="Calibri"/>
                </a:rPr>
                <a:t>comm. event</a:t>
              </a:r>
              <a:endParaRPr lang="en-US" dirty="0">
                <a:latin typeface="Calibri"/>
                <a:cs typeface="Calibri"/>
              </a:endParaRPr>
            </a:p>
          </p:txBody>
        </p:sp>
        <p:cxnSp>
          <p:nvCxnSpPr>
            <p:cNvPr id="21" name="Straight Arrow Connector 20"/>
            <p:cNvCxnSpPr/>
            <p:nvPr/>
          </p:nvCxnSpPr>
          <p:spPr>
            <a:xfrm flipV="1">
              <a:off x="3429000" y="17373600"/>
              <a:ext cx="685800" cy="990600"/>
            </a:xfrm>
            <a:prstGeom prst="straightConnector1">
              <a:avLst/>
            </a:prstGeom>
            <a:ln w="508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3429000" y="19431000"/>
              <a:ext cx="762000" cy="990600"/>
            </a:xfrm>
            <a:prstGeom prst="straightConnector1">
              <a:avLst/>
            </a:prstGeom>
            <a:ln w="508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23" name="Group 22"/>
            <p:cNvGrpSpPr/>
            <p:nvPr/>
          </p:nvGrpSpPr>
          <p:grpSpPr>
            <a:xfrm>
              <a:off x="5449824" y="19659600"/>
              <a:ext cx="3209544" cy="795528"/>
              <a:chOff x="5449824" y="22631400"/>
              <a:chExt cx="3209544" cy="795528"/>
            </a:xfrm>
          </p:grpSpPr>
          <p:cxnSp>
            <p:nvCxnSpPr>
              <p:cNvPr id="35" name="Straight Connector 34"/>
              <p:cNvCxnSpPr/>
              <p:nvPr/>
            </p:nvCxnSpPr>
            <p:spPr>
              <a:xfrm>
                <a:off x="5486400" y="22664928"/>
                <a:ext cx="0" cy="762000"/>
              </a:xfrm>
              <a:prstGeom prst="line">
                <a:avLst/>
              </a:prstGeom>
              <a:ln w="76200">
                <a:solidFill>
                  <a:srgbClr val="C0504B"/>
                </a:solidFill>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5449824" y="22631400"/>
                <a:ext cx="3209544" cy="0"/>
              </a:xfrm>
              <a:prstGeom prst="straightConnector1">
                <a:avLst/>
              </a:prstGeom>
              <a:ln w="76200">
                <a:solidFill>
                  <a:srgbClr val="C0504B"/>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24" name="Straight Connector 23"/>
            <p:cNvCxnSpPr/>
            <p:nvPr/>
          </p:nvCxnSpPr>
          <p:spPr>
            <a:xfrm>
              <a:off x="9482328" y="19888200"/>
              <a:ext cx="0" cy="533400"/>
            </a:xfrm>
            <a:prstGeom prst="line">
              <a:avLst/>
            </a:prstGeom>
            <a:ln w="76200">
              <a:solidFill>
                <a:srgbClr val="C0504B"/>
              </a:solidFill>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5943600" y="19735800"/>
              <a:ext cx="2590800" cy="646331"/>
            </a:xfrm>
            <a:prstGeom prst="rect">
              <a:avLst/>
            </a:prstGeom>
            <a:noFill/>
          </p:spPr>
          <p:txBody>
            <a:bodyPr wrap="square" rtlCol="0">
              <a:spAutoFit/>
            </a:bodyPr>
            <a:lstStyle/>
            <a:p>
              <a:r>
                <a:rPr lang="en-US" dirty="0" smtClean="0">
                  <a:latin typeface="Calibri"/>
                  <a:cs typeface="Calibri"/>
                </a:rPr>
                <a:t>Query </a:t>
              </a:r>
              <a:r>
                <a:rPr lang="en-US" dirty="0" err="1" smtClean="0">
                  <a:latin typeface="Calibri"/>
                  <a:cs typeface="Calibri"/>
                </a:rPr>
                <a:t>ReMPI</a:t>
              </a:r>
              <a:r>
                <a:rPr lang="en-US" dirty="0" smtClean="0">
                  <a:latin typeface="Calibri"/>
                  <a:cs typeface="Calibri"/>
                </a:rPr>
                <a:t> </a:t>
              </a:r>
              <a:br>
                <a:rPr lang="en-US" dirty="0" smtClean="0">
                  <a:latin typeface="Calibri"/>
                  <a:cs typeface="Calibri"/>
                </a:rPr>
              </a:br>
              <a:r>
                <a:rPr lang="en-US" dirty="0" smtClean="0">
                  <a:latin typeface="Calibri"/>
                  <a:cs typeface="Calibri"/>
                </a:rPr>
                <a:t>record</a:t>
              </a:r>
              <a:endParaRPr lang="en-US" dirty="0">
                <a:latin typeface="Calibri"/>
                <a:cs typeface="Calibri"/>
              </a:endParaRPr>
            </a:p>
          </p:txBody>
        </p:sp>
        <p:grpSp>
          <p:nvGrpSpPr>
            <p:cNvPr id="26" name="Group 25"/>
            <p:cNvGrpSpPr/>
            <p:nvPr/>
          </p:nvGrpSpPr>
          <p:grpSpPr>
            <a:xfrm rot="16200000">
              <a:off x="12534900" y="19773900"/>
              <a:ext cx="685800" cy="762000"/>
              <a:chOff x="11125200" y="17602200"/>
              <a:chExt cx="1066800" cy="762000"/>
            </a:xfrm>
          </p:grpSpPr>
          <p:cxnSp>
            <p:nvCxnSpPr>
              <p:cNvPr id="33" name="Straight Arrow Connector 32"/>
              <p:cNvCxnSpPr/>
              <p:nvPr/>
            </p:nvCxnSpPr>
            <p:spPr>
              <a:xfrm>
                <a:off x="11125200" y="18364200"/>
                <a:ext cx="1066800" cy="0"/>
              </a:xfrm>
              <a:prstGeom prst="straightConnector1">
                <a:avLst/>
              </a:prstGeom>
              <a:ln w="76200">
                <a:solidFill>
                  <a:srgbClr val="C0504B"/>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11163300" y="17602200"/>
                <a:ext cx="0" cy="762000"/>
              </a:xfrm>
              <a:prstGeom prst="line">
                <a:avLst/>
              </a:prstGeom>
              <a:ln w="76200">
                <a:solidFill>
                  <a:srgbClr val="C0504B"/>
                </a:solidFill>
              </a:ln>
              <a:effectLst/>
            </p:spPr>
            <p:style>
              <a:lnRef idx="2">
                <a:schemeClr val="accent1"/>
              </a:lnRef>
              <a:fillRef idx="0">
                <a:schemeClr val="accent1"/>
              </a:fillRef>
              <a:effectRef idx="1">
                <a:schemeClr val="accent1"/>
              </a:effectRef>
              <a:fontRef idx="minor">
                <a:schemeClr val="tx1"/>
              </a:fontRef>
            </p:style>
          </p:cxnSp>
        </p:grpSp>
        <p:grpSp>
          <p:nvGrpSpPr>
            <p:cNvPr id="27" name="Group 26"/>
            <p:cNvGrpSpPr/>
            <p:nvPr/>
          </p:nvGrpSpPr>
          <p:grpSpPr>
            <a:xfrm rot="5400000">
              <a:off x="12458700" y="17411700"/>
              <a:ext cx="838200" cy="762000"/>
              <a:chOff x="9448800" y="16992600"/>
              <a:chExt cx="1219200" cy="795528"/>
            </a:xfrm>
          </p:grpSpPr>
          <p:cxnSp>
            <p:nvCxnSpPr>
              <p:cNvPr id="31" name="Straight Connector 30"/>
              <p:cNvCxnSpPr/>
              <p:nvPr/>
            </p:nvCxnSpPr>
            <p:spPr>
              <a:xfrm>
                <a:off x="9485376" y="17026128"/>
                <a:ext cx="0" cy="762000"/>
              </a:xfrm>
              <a:prstGeom prst="line">
                <a:avLst/>
              </a:prstGeom>
              <a:ln w="76200">
                <a:solidFill>
                  <a:srgbClr val="C0504B"/>
                </a:solidFill>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9448800" y="16992600"/>
                <a:ext cx="1219200" cy="0"/>
              </a:xfrm>
              <a:prstGeom prst="straightConnector1">
                <a:avLst/>
              </a:prstGeom>
              <a:ln w="76200">
                <a:solidFill>
                  <a:srgbClr val="C0504B"/>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8" name="TextBox 27"/>
            <p:cNvSpPr txBox="1"/>
            <p:nvPr/>
          </p:nvSpPr>
          <p:spPr>
            <a:xfrm>
              <a:off x="12344400" y="18059400"/>
              <a:ext cx="1828800" cy="923330"/>
            </a:xfrm>
            <a:prstGeom prst="rect">
              <a:avLst/>
            </a:prstGeom>
            <a:noFill/>
          </p:spPr>
          <p:txBody>
            <a:bodyPr wrap="square" rtlCol="0">
              <a:spAutoFit/>
            </a:bodyPr>
            <a:lstStyle/>
            <a:p>
              <a:pPr algn="ctr"/>
              <a:r>
                <a:rPr lang="en-US" dirty="0">
                  <a:latin typeface="Calibri"/>
                  <a:cs typeface="Calibri"/>
                </a:rPr>
                <a:t>r</a:t>
              </a:r>
              <a:r>
                <a:rPr lang="en-US" dirty="0" smtClean="0">
                  <a:latin typeface="Calibri"/>
                  <a:cs typeface="Calibri"/>
                </a:rPr>
                <a:t>un1.out </a:t>
              </a:r>
              <a:br>
                <a:rPr lang="en-US" dirty="0" smtClean="0">
                  <a:latin typeface="Calibri"/>
                  <a:cs typeface="Calibri"/>
                </a:rPr>
              </a:br>
              <a:r>
                <a:rPr lang="en-US" dirty="0" smtClean="0">
                  <a:latin typeface="Calibri"/>
                  <a:cs typeface="Calibri"/>
                </a:rPr>
                <a:t>== </a:t>
              </a:r>
              <a:br>
                <a:rPr lang="en-US" dirty="0" smtClean="0">
                  <a:latin typeface="Calibri"/>
                  <a:cs typeface="Calibri"/>
                </a:rPr>
              </a:br>
              <a:r>
                <a:rPr lang="en-US" dirty="0" smtClean="0">
                  <a:latin typeface="Calibri"/>
                  <a:cs typeface="Calibri"/>
                </a:rPr>
                <a:t>run2.out</a:t>
              </a:r>
              <a:endParaRPr lang="en-US" dirty="0">
                <a:latin typeface="Calibri"/>
                <a:cs typeface="Calibri"/>
              </a:endParaRPr>
            </a:p>
          </p:txBody>
        </p:sp>
        <p:sp>
          <p:nvSpPr>
            <p:cNvPr id="29" name="TextBox 28"/>
            <p:cNvSpPr txBox="1"/>
            <p:nvPr/>
          </p:nvSpPr>
          <p:spPr>
            <a:xfrm>
              <a:off x="228600" y="16840200"/>
              <a:ext cx="1600200" cy="646331"/>
            </a:xfrm>
            <a:prstGeom prst="rect">
              <a:avLst/>
            </a:prstGeom>
            <a:noFill/>
          </p:spPr>
          <p:txBody>
            <a:bodyPr wrap="square" rtlCol="0">
              <a:spAutoFit/>
            </a:bodyPr>
            <a:lstStyle/>
            <a:p>
              <a:r>
                <a:rPr lang="en-US" dirty="0" smtClean="0">
                  <a:latin typeface="Calibri"/>
                  <a:cs typeface="Calibri"/>
                </a:rPr>
                <a:t>Run #1:</a:t>
              </a:r>
              <a:br>
                <a:rPr lang="en-US" dirty="0" smtClean="0">
                  <a:latin typeface="Calibri"/>
                  <a:cs typeface="Calibri"/>
                </a:rPr>
              </a:br>
              <a:r>
                <a:rPr lang="en-US" dirty="0" smtClean="0">
                  <a:latin typeface="Calibri"/>
                  <a:cs typeface="Calibri"/>
                </a:rPr>
                <a:t>Record</a:t>
              </a:r>
              <a:endParaRPr lang="en-US" dirty="0">
                <a:latin typeface="Calibri"/>
                <a:cs typeface="Calibri"/>
              </a:endParaRPr>
            </a:p>
          </p:txBody>
        </p:sp>
        <p:sp>
          <p:nvSpPr>
            <p:cNvPr id="30" name="TextBox 29"/>
            <p:cNvSpPr txBox="1"/>
            <p:nvPr/>
          </p:nvSpPr>
          <p:spPr>
            <a:xfrm>
              <a:off x="228600" y="19888200"/>
              <a:ext cx="1600200" cy="646331"/>
            </a:xfrm>
            <a:prstGeom prst="rect">
              <a:avLst/>
            </a:prstGeom>
            <a:noFill/>
          </p:spPr>
          <p:txBody>
            <a:bodyPr wrap="square" rtlCol="0">
              <a:spAutoFit/>
            </a:bodyPr>
            <a:lstStyle/>
            <a:p>
              <a:r>
                <a:rPr lang="en-US" dirty="0" smtClean="0">
                  <a:latin typeface="Calibri"/>
                  <a:cs typeface="Calibri"/>
                </a:rPr>
                <a:t>Run #2:</a:t>
              </a:r>
              <a:br>
                <a:rPr lang="en-US" dirty="0" smtClean="0">
                  <a:latin typeface="Calibri"/>
                  <a:cs typeface="Calibri"/>
                </a:rPr>
              </a:br>
              <a:r>
                <a:rPr lang="en-US" dirty="0" smtClean="0">
                  <a:latin typeface="Calibri"/>
                  <a:cs typeface="Calibri"/>
                </a:rPr>
                <a:t>Replay</a:t>
              </a:r>
              <a:endParaRPr lang="en-US" dirty="0">
                <a:latin typeface="Calibri"/>
                <a:cs typeface="Calibri"/>
              </a:endParaRPr>
            </a:p>
          </p:txBody>
        </p:sp>
      </p:grpSp>
      <p:sp>
        <p:nvSpPr>
          <p:cNvPr id="37" name="TextBox 36"/>
          <p:cNvSpPr txBox="1"/>
          <p:nvPr/>
        </p:nvSpPr>
        <p:spPr>
          <a:xfrm>
            <a:off x="314427" y="6065882"/>
            <a:ext cx="8225372" cy="73866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en-US" sz="1400" dirty="0" err="1" smtClean="0"/>
              <a:t>Kento</a:t>
            </a:r>
            <a:r>
              <a:rPr lang="en-US" sz="1400" dirty="0" smtClean="0"/>
              <a:t> </a:t>
            </a:r>
            <a:r>
              <a:rPr lang="en-US" sz="1400" dirty="0"/>
              <a:t>Sato, Dong H. </a:t>
            </a:r>
            <a:r>
              <a:rPr lang="en-US" sz="1400" dirty="0" err="1"/>
              <a:t>Ahn</a:t>
            </a:r>
            <a:r>
              <a:rPr lang="en-US" sz="1400" dirty="0"/>
              <a:t>, Ignacio Laguna, Gregory L. Lee, </a:t>
            </a:r>
            <a:r>
              <a:rPr lang="en-US" sz="1400" dirty="0" smtClean="0"/>
              <a:t>and Martin </a:t>
            </a:r>
            <a:r>
              <a:rPr lang="en-US" sz="1400" dirty="0"/>
              <a:t>Schulz</a:t>
            </a:r>
            <a:r>
              <a:rPr lang="en-US" sz="1400" dirty="0" smtClean="0"/>
              <a:t>, “</a:t>
            </a:r>
            <a:r>
              <a:rPr lang="en-US" sz="1400" dirty="0"/>
              <a:t>Clock Delta Compression for Scalable Order-Replay </a:t>
            </a:r>
            <a:r>
              <a:rPr lang="en-US" sz="1400" dirty="0" smtClean="0"/>
              <a:t>of Non</a:t>
            </a:r>
            <a:r>
              <a:rPr lang="en-US" sz="1400" dirty="0"/>
              <a:t>-Deterministic Parallel Applications</a:t>
            </a:r>
            <a:r>
              <a:rPr lang="en-US" sz="1400" dirty="0" smtClean="0"/>
              <a:t>”</a:t>
            </a:r>
            <a:r>
              <a:rPr lang="en-US" sz="1400" dirty="0"/>
              <a:t>, Proceedings </a:t>
            </a:r>
            <a:r>
              <a:rPr lang="en-US" sz="1400" dirty="0" smtClean="0"/>
              <a:t>of SC15, </a:t>
            </a:r>
            <a:r>
              <a:rPr lang="en-US" sz="1400" dirty="0"/>
              <a:t>Austin, USA</a:t>
            </a:r>
            <a:r>
              <a:rPr lang="en-US" sz="1400" dirty="0" smtClean="0"/>
              <a:t>, Nov, 2015.</a:t>
            </a:r>
            <a:r>
              <a:rPr lang="en-US" sz="1400" dirty="0"/>
              <a:t> </a:t>
            </a:r>
            <a:endParaRPr kumimoji="0" lang="en-US" sz="1400" b="0" i="0" u="none" strike="noStrike" cap="none" spc="0" normalizeH="0" baseline="0" dirty="0">
              <a:ln>
                <a:noFill/>
              </a:ln>
              <a:solidFill>
                <a:srgbClr val="000000"/>
              </a:solidFill>
              <a:effectLst/>
              <a:uFillTx/>
              <a:sym typeface="Helvetica"/>
            </a:endParaRPr>
          </a:p>
        </p:txBody>
      </p:sp>
      <p:sp>
        <p:nvSpPr>
          <p:cNvPr id="38" name="Slide Number Placeholder 1"/>
          <p:cNvSpPr>
            <a:spLocks noGrp="1"/>
          </p:cNvSpPr>
          <p:nvPr>
            <p:ph type="sldNum" sz="quarter" idx="2"/>
          </p:nvPr>
        </p:nvSpPr>
        <p:spPr>
          <a:xfrm>
            <a:off x="6900336" y="6354247"/>
            <a:ext cx="2133600" cy="369328"/>
          </a:xfrm>
        </p:spPr>
        <p:txBody>
          <a:bodyPr/>
          <a:lstStyle/>
          <a:p>
            <a:pPr lvl="0"/>
            <a:r>
              <a:rPr lang="en-US" dirty="0" smtClean="0"/>
              <a:t>58</a:t>
            </a:r>
            <a:endParaRPr lang="en-US" dirty="0"/>
          </a:p>
        </p:txBody>
      </p:sp>
    </p:spTree>
    <p:extLst>
      <p:ext uri="{BB962C8B-B14F-4D97-AF65-F5344CB8AC3E}">
        <p14:creationId xmlns:p14="http://schemas.microsoft.com/office/powerpoint/2010/main" val="887539772"/>
      </p:ext>
    </p:extLst>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Procedure</a:t>
            </a:r>
            <a:endParaRPr lang="en-US" dirty="0"/>
          </a:p>
        </p:txBody>
      </p:sp>
      <p:sp>
        <p:nvSpPr>
          <p:cNvPr id="3" name="Text Placeholder 2"/>
          <p:cNvSpPr>
            <a:spLocks noGrp="1"/>
          </p:cNvSpPr>
          <p:nvPr>
            <p:ph type="body" idx="1"/>
          </p:nvPr>
        </p:nvSpPr>
        <p:spPr/>
        <p:txBody>
          <a:bodyPr/>
          <a:lstStyle/>
          <a:p>
            <a:r>
              <a:rPr lang="en-US" dirty="0" smtClean="0"/>
              <a:t>For each ticking policy:</a:t>
            </a:r>
          </a:p>
          <a:p>
            <a:pPr lvl="1"/>
            <a:r>
              <a:rPr lang="en-US" dirty="0" smtClean="0"/>
              <a:t>Do 100 runs of MCB, logging total # messages received and # messages received out-of-order for each process</a:t>
            </a:r>
          </a:p>
          <a:p>
            <a:pPr lvl="1"/>
            <a:r>
              <a:rPr lang="en-US" dirty="0" smtClean="0"/>
              <a:t>Count how many processes across all runs received a given percentage of messages out-of-order</a:t>
            </a:r>
          </a:p>
          <a:p>
            <a:pPr lvl="1"/>
            <a:r>
              <a:rPr lang="en-US" dirty="0" smtClean="0"/>
              <a:t>Compare ticking policies based on their distributions of percentages</a:t>
            </a:r>
          </a:p>
        </p:txBody>
      </p:sp>
      <p:sp>
        <p:nvSpPr>
          <p:cNvPr id="4" name="Slide Number Placeholder 1"/>
          <p:cNvSpPr>
            <a:spLocks noGrp="1"/>
          </p:cNvSpPr>
          <p:nvPr>
            <p:ph type="sldNum" sz="quarter" idx="2"/>
          </p:nvPr>
        </p:nvSpPr>
        <p:spPr>
          <a:xfrm>
            <a:off x="6900336" y="6354247"/>
            <a:ext cx="2133600" cy="369328"/>
          </a:xfrm>
        </p:spPr>
        <p:txBody>
          <a:bodyPr/>
          <a:lstStyle/>
          <a:p>
            <a:pPr lvl="0"/>
            <a:r>
              <a:rPr lang="en-US" dirty="0" smtClean="0"/>
              <a:t>59</a:t>
            </a:r>
            <a:endParaRPr lang="en-US" dirty="0"/>
          </a:p>
        </p:txBody>
      </p:sp>
    </p:spTree>
    <p:extLst>
      <p:ext uri="{BB962C8B-B14F-4D97-AF65-F5344CB8AC3E}">
        <p14:creationId xmlns:p14="http://schemas.microsoft.com/office/powerpoint/2010/main" val="2083861111"/>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Numerical Challenge</a:t>
            </a:r>
            <a:endParaRPr lang="en-US" dirty="0"/>
          </a:p>
        </p:txBody>
      </p:sp>
      <p:sp>
        <p:nvSpPr>
          <p:cNvPr id="5" name="Text Placeholder 4"/>
          <p:cNvSpPr>
            <a:spLocks noGrp="1"/>
          </p:cNvSpPr>
          <p:nvPr>
            <p:ph type="body" idx="1"/>
          </p:nvPr>
        </p:nvSpPr>
        <p:spPr>
          <a:xfrm>
            <a:off x="457200" y="1828800"/>
            <a:ext cx="8406384" cy="5029200"/>
          </a:xfrm>
        </p:spPr>
        <p:txBody>
          <a:bodyPr/>
          <a:lstStyle/>
          <a:p>
            <a:r>
              <a:rPr lang="en-US" dirty="0" smtClean="0">
                <a:solidFill>
                  <a:schemeClr val="tx2">
                    <a:lumMod val="60000"/>
                    <a:lumOff val="40000"/>
                  </a:schemeClr>
                </a:solidFill>
              </a:rPr>
              <a:t>Impending increase in concurrency of HPC systems will amplify:</a:t>
            </a:r>
          </a:p>
          <a:p>
            <a:pPr lvl="1"/>
            <a:r>
              <a:rPr lang="en-US" dirty="0" smtClean="0">
                <a:solidFill>
                  <a:schemeClr val="tx2">
                    <a:lumMod val="60000"/>
                    <a:lumOff val="40000"/>
                  </a:schemeClr>
                </a:solidFill>
              </a:rPr>
              <a:t>Numerical irreproducibility</a:t>
            </a:r>
          </a:p>
          <a:p>
            <a:pPr lvl="1"/>
            <a:r>
              <a:rPr lang="en-US" dirty="0" smtClean="0">
                <a:solidFill>
                  <a:schemeClr val="tx2">
                    <a:lumMod val="60000"/>
                    <a:lumOff val="40000"/>
                  </a:schemeClr>
                </a:solidFill>
              </a:rPr>
              <a:t>Impeded debugging</a:t>
            </a:r>
          </a:p>
          <a:p>
            <a:r>
              <a:rPr lang="en-US" dirty="0" smtClean="0"/>
              <a:t>We address the </a:t>
            </a:r>
            <a:r>
              <a:rPr lang="en-US" b="1" dirty="0" smtClean="0"/>
              <a:t>numerical challenge</a:t>
            </a:r>
            <a:r>
              <a:rPr lang="en-US" dirty="0" smtClean="0"/>
              <a:t> by demonstrating the need for runtime selection of reduction operators for problematic floating-point inputs</a:t>
            </a:r>
          </a:p>
          <a:p>
            <a:r>
              <a:rPr lang="en-US" dirty="0" smtClean="0">
                <a:solidFill>
                  <a:schemeClr val="tx2">
                    <a:lumMod val="60000"/>
                    <a:lumOff val="40000"/>
                  </a:schemeClr>
                </a:solidFill>
              </a:rPr>
              <a:t>We address the </a:t>
            </a:r>
            <a:r>
              <a:rPr lang="en-US" b="1" dirty="0" smtClean="0">
                <a:solidFill>
                  <a:schemeClr val="tx2">
                    <a:lumMod val="60000"/>
                    <a:lumOff val="40000"/>
                  </a:schemeClr>
                </a:solidFill>
              </a:rPr>
              <a:t>debugging challenge</a:t>
            </a:r>
            <a:r>
              <a:rPr lang="en-US" dirty="0" smtClean="0">
                <a:solidFill>
                  <a:schemeClr val="tx2">
                    <a:lumMod val="60000"/>
                    <a:lumOff val="40000"/>
                  </a:schemeClr>
                </a:solidFill>
              </a:rPr>
              <a:t> by demonstrating the need for improved logical clock ticking policies for the Clock-Delta Compression record-and-replay technique </a:t>
            </a:r>
          </a:p>
        </p:txBody>
      </p:sp>
      <p:sp>
        <p:nvSpPr>
          <p:cNvPr id="6" name="Slide Number Placeholder 1"/>
          <p:cNvSpPr>
            <a:spLocks noGrp="1"/>
          </p:cNvSpPr>
          <p:nvPr>
            <p:ph type="sldNum" sz="quarter" idx="2"/>
          </p:nvPr>
        </p:nvSpPr>
        <p:spPr>
          <a:xfrm>
            <a:off x="6565392" y="6354247"/>
            <a:ext cx="2133600" cy="369328"/>
          </a:xfrm>
        </p:spPr>
        <p:txBody>
          <a:bodyPr/>
          <a:lstStyle/>
          <a:p>
            <a:pPr lvl="0"/>
            <a:r>
              <a:rPr lang="en-US" dirty="0"/>
              <a:t>6</a:t>
            </a:r>
          </a:p>
        </p:txBody>
      </p:sp>
    </p:spTree>
    <p:extLst>
      <p:ext uri="{BB962C8B-B14F-4D97-AF65-F5344CB8AC3E}">
        <p14:creationId xmlns:p14="http://schemas.microsoft.com/office/powerpoint/2010/main" val="1627326829"/>
      </p:ext>
    </p:extLst>
  </p:cSld>
  <p:clrMapOvr>
    <a:masterClrMapping/>
  </p:clrMapOvr>
  <p:transition spd="med"/>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Interpreting Out-of-Order Histograms</a:t>
            </a:r>
            <a:endParaRPr lang="en-US" dirty="0"/>
          </a:p>
        </p:txBody>
      </p:sp>
      <p:grpSp>
        <p:nvGrpSpPr>
          <p:cNvPr id="3" name="Group 2"/>
          <p:cNvGrpSpPr/>
          <p:nvPr/>
        </p:nvGrpSpPr>
        <p:grpSpPr>
          <a:xfrm>
            <a:off x="1435100" y="1828800"/>
            <a:ext cx="6273800" cy="4762500"/>
            <a:chOff x="1435100" y="1828800"/>
            <a:chExt cx="6273800" cy="476250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100" y="1828800"/>
              <a:ext cx="6273800" cy="4762500"/>
            </a:xfrm>
            <a:prstGeom prst="rect">
              <a:avLst/>
            </a:prstGeom>
          </p:spPr>
        </p:pic>
        <p:cxnSp>
          <p:nvCxnSpPr>
            <p:cNvPr id="6" name="Straight Arrow Connector 5"/>
            <p:cNvCxnSpPr/>
            <p:nvPr/>
          </p:nvCxnSpPr>
          <p:spPr>
            <a:xfrm flipH="1">
              <a:off x="3621024" y="3608832"/>
              <a:ext cx="707136" cy="243840"/>
            </a:xfrm>
            <a:prstGeom prst="straightConnector1">
              <a:avLst/>
            </a:prstGeom>
            <a:noFill/>
            <a:ln w="50800" cap="flat">
              <a:solidFill>
                <a:schemeClr val="tx1"/>
              </a:solidFill>
              <a:prstDash val="solid"/>
              <a:bevel/>
              <a:tailEnd type="triangle"/>
            </a:ln>
            <a:effectLst/>
          </p:spPr>
          <p:style>
            <a:lnRef idx="0">
              <a:scrgbClr r="0" g="0" b="0"/>
            </a:lnRef>
            <a:fillRef idx="0">
              <a:scrgbClr r="0" g="0" b="0"/>
            </a:fillRef>
            <a:effectRef idx="0">
              <a:scrgbClr r="0" g="0" b="0"/>
            </a:effectRef>
            <a:fontRef idx="none"/>
          </p:style>
        </p:cxnSp>
        <p:sp>
          <p:nvSpPr>
            <p:cNvPr id="8" name="TextBox 7"/>
            <p:cNvSpPr txBox="1"/>
            <p:nvPr/>
          </p:nvSpPr>
          <p:spPr>
            <a:xfrm>
              <a:off x="4328160" y="3188208"/>
              <a:ext cx="2522481" cy="9233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Helvetica"/>
                </a:rPr>
                <a:t>~60 MPI processes had</a:t>
              </a:r>
              <a:br>
                <a:rPr kumimoji="0" lang="en-US" sz="1800" b="0" i="0" u="none" strike="noStrike" cap="none" spc="0" normalizeH="0" baseline="0" dirty="0" smtClean="0">
                  <a:ln>
                    <a:noFill/>
                  </a:ln>
                  <a:solidFill>
                    <a:srgbClr val="000000"/>
                  </a:solidFill>
                  <a:effectLst/>
                  <a:uFillTx/>
                  <a:latin typeface="+mj-lt"/>
                  <a:ea typeface="+mj-ea"/>
                  <a:cs typeface="+mj-cs"/>
                  <a:sym typeface="Helvetica"/>
                </a:rPr>
              </a:br>
              <a:r>
                <a:rPr kumimoji="0" lang="en-US" sz="1800" b="0" i="0" u="none" strike="noStrike" cap="none" spc="0" normalizeH="0" baseline="0" dirty="0" smtClean="0">
                  <a:ln>
                    <a:noFill/>
                  </a:ln>
                  <a:solidFill>
                    <a:srgbClr val="000000"/>
                  </a:solidFill>
                  <a:effectLst/>
                  <a:uFillTx/>
                  <a:latin typeface="+mj-lt"/>
                  <a:ea typeface="+mj-ea"/>
                  <a:cs typeface="+mj-cs"/>
                  <a:sym typeface="Helvetica"/>
                </a:rPr>
                <a:t>30%</a:t>
              </a:r>
              <a:r>
                <a:rPr kumimoji="0" lang="en-US" sz="1800" b="0" i="0" u="none" strike="noStrike" cap="none" spc="0" normalizeH="0" dirty="0" smtClean="0">
                  <a:ln>
                    <a:noFill/>
                  </a:ln>
                  <a:solidFill>
                    <a:srgbClr val="000000"/>
                  </a:solidFill>
                  <a:effectLst/>
                  <a:uFillTx/>
                  <a:latin typeface="+mj-lt"/>
                  <a:ea typeface="+mj-ea"/>
                  <a:cs typeface="+mj-cs"/>
                  <a:sym typeface="Helvetica"/>
                </a:rPr>
                <a:t> of total messages </a:t>
              </a:r>
              <a:br>
                <a:rPr kumimoji="0" lang="en-US" sz="1800" b="0" i="0" u="none" strike="noStrike" cap="none" spc="0" normalizeH="0" dirty="0" smtClean="0">
                  <a:ln>
                    <a:noFill/>
                  </a:ln>
                  <a:solidFill>
                    <a:srgbClr val="000000"/>
                  </a:solidFill>
                  <a:effectLst/>
                  <a:uFillTx/>
                  <a:latin typeface="+mj-lt"/>
                  <a:ea typeface="+mj-ea"/>
                  <a:cs typeface="+mj-cs"/>
                  <a:sym typeface="Helvetica"/>
                </a:rPr>
              </a:br>
              <a:r>
                <a:rPr kumimoji="0" lang="en-US" sz="1800" b="0" i="0" u="none" strike="noStrike" cap="none" spc="0" normalizeH="0" dirty="0" smtClean="0">
                  <a:ln>
                    <a:noFill/>
                  </a:ln>
                  <a:solidFill>
                    <a:srgbClr val="000000"/>
                  </a:solidFill>
                  <a:effectLst/>
                  <a:uFillTx/>
                  <a:latin typeface="+mj-lt"/>
                  <a:ea typeface="+mj-ea"/>
                  <a:cs typeface="+mj-cs"/>
                  <a:sym typeface="Helvetica"/>
                </a:rPr>
                <a:t>received out-of-order</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sp>
        <p:nvSpPr>
          <p:cNvPr id="7" name="Slide Number Placeholder 1"/>
          <p:cNvSpPr>
            <a:spLocks noGrp="1"/>
          </p:cNvSpPr>
          <p:nvPr>
            <p:ph type="sldNum" sz="quarter" idx="2"/>
          </p:nvPr>
        </p:nvSpPr>
        <p:spPr>
          <a:xfrm>
            <a:off x="6900336" y="6354247"/>
            <a:ext cx="2133600" cy="369328"/>
          </a:xfrm>
        </p:spPr>
        <p:txBody>
          <a:bodyPr/>
          <a:lstStyle/>
          <a:p>
            <a:pPr lvl="0"/>
            <a:r>
              <a:rPr lang="en-US" dirty="0" smtClean="0"/>
              <a:t>60</a:t>
            </a:r>
            <a:endParaRPr lang="en-US" dirty="0"/>
          </a:p>
        </p:txBody>
      </p:sp>
    </p:spTree>
    <p:extLst>
      <p:ext uri="{BB962C8B-B14F-4D97-AF65-F5344CB8AC3E}">
        <p14:creationId xmlns:p14="http://schemas.microsoft.com/office/powerpoint/2010/main" val="1169021560"/>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Interpreting Out-of-Order Histograms</a:t>
            </a:r>
            <a:endParaRPr lang="en-US" dirty="0"/>
          </a:p>
        </p:txBody>
      </p:sp>
      <p:grpSp>
        <p:nvGrpSpPr>
          <p:cNvPr id="3" name="Group 2"/>
          <p:cNvGrpSpPr/>
          <p:nvPr/>
        </p:nvGrpSpPr>
        <p:grpSpPr>
          <a:xfrm>
            <a:off x="1435100" y="1828800"/>
            <a:ext cx="6273800" cy="4762500"/>
            <a:chOff x="1435100" y="1828800"/>
            <a:chExt cx="6273800" cy="476250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5100" y="1828800"/>
              <a:ext cx="6273800" cy="4762500"/>
            </a:xfrm>
            <a:prstGeom prst="rect">
              <a:avLst/>
            </a:prstGeom>
          </p:spPr>
        </p:pic>
        <p:cxnSp>
          <p:nvCxnSpPr>
            <p:cNvPr id="5" name="Straight Arrow Connector 4"/>
            <p:cNvCxnSpPr/>
            <p:nvPr/>
          </p:nvCxnSpPr>
          <p:spPr>
            <a:xfrm flipH="1" flipV="1">
              <a:off x="2609088" y="4003439"/>
              <a:ext cx="1962912" cy="0"/>
            </a:xfrm>
            <a:prstGeom prst="straightConnector1">
              <a:avLst/>
            </a:prstGeom>
            <a:noFill/>
            <a:ln w="50800" cap="flat">
              <a:solidFill>
                <a:schemeClr val="tx1"/>
              </a:solidFill>
              <a:prstDash val="solid"/>
              <a:bevel/>
              <a:tailEnd type="triangle"/>
            </a:ln>
            <a:effectLst/>
          </p:spPr>
          <p:style>
            <a:lnRef idx="0">
              <a:scrgbClr r="0" g="0" b="0"/>
            </a:lnRef>
            <a:fillRef idx="0">
              <a:scrgbClr r="0" g="0" b="0"/>
            </a:fillRef>
            <a:effectRef idx="0">
              <a:scrgbClr r="0" g="0" b="0"/>
            </a:effectRef>
            <a:fontRef idx="none"/>
          </p:style>
        </p:cxnSp>
        <p:sp>
          <p:nvSpPr>
            <p:cNvPr id="6" name="TextBox 5"/>
            <p:cNvSpPr txBox="1"/>
            <p:nvPr/>
          </p:nvSpPr>
          <p:spPr>
            <a:xfrm>
              <a:off x="4693920" y="3541776"/>
              <a:ext cx="2298061" cy="12003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smtClean="0">
                  <a:solidFill>
                    <a:srgbClr val="000000"/>
                  </a:solidFill>
                </a:rPr>
                <a:t>WTIME ticking policy </a:t>
              </a:r>
              <a:br>
                <a:rPr lang="en-US" dirty="0" smtClean="0">
                  <a:solidFill>
                    <a:srgbClr val="000000"/>
                  </a:solidFill>
                </a:rPr>
              </a:br>
              <a:r>
                <a:rPr lang="en-US" dirty="0" smtClean="0">
                  <a:solidFill>
                    <a:srgbClr val="000000"/>
                  </a:solidFill>
                </a:rPr>
                <a:t>resulted in fewer </a:t>
              </a:r>
              <a:br>
                <a:rPr lang="en-US" dirty="0" smtClean="0">
                  <a:solidFill>
                    <a:srgbClr val="000000"/>
                  </a:solidFill>
                </a:rPr>
              </a:br>
              <a:r>
                <a:rPr lang="en-US" dirty="0" smtClean="0">
                  <a:solidFill>
                    <a:srgbClr val="000000"/>
                  </a:solidFill>
                </a:rPr>
                <a:t>out-of-order</a:t>
              </a:r>
              <a:br>
                <a:rPr lang="en-US" dirty="0" smtClean="0">
                  <a:solidFill>
                    <a:srgbClr val="000000"/>
                  </a:solidFill>
                </a:rPr>
              </a:br>
              <a:r>
                <a:rPr lang="en-US" dirty="0" smtClean="0">
                  <a:solidFill>
                    <a:srgbClr val="000000"/>
                  </a:solidFill>
                </a:rPr>
                <a:t>messages overall</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sp>
        <p:nvSpPr>
          <p:cNvPr id="7" name="Slide Number Placeholder 1"/>
          <p:cNvSpPr>
            <a:spLocks noGrp="1"/>
          </p:cNvSpPr>
          <p:nvPr>
            <p:ph type="sldNum" sz="quarter" idx="2"/>
          </p:nvPr>
        </p:nvSpPr>
        <p:spPr>
          <a:xfrm>
            <a:off x="6900336" y="6354247"/>
            <a:ext cx="2133600" cy="369328"/>
          </a:xfrm>
        </p:spPr>
        <p:txBody>
          <a:bodyPr/>
          <a:lstStyle/>
          <a:p>
            <a:pPr lvl="0"/>
            <a:r>
              <a:rPr lang="en-US" dirty="0" smtClean="0"/>
              <a:t>61</a:t>
            </a:r>
            <a:endParaRPr lang="en-US" dirty="0"/>
          </a:p>
        </p:txBody>
      </p:sp>
    </p:spTree>
    <p:extLst>
      <p:ext uri="{BB962C8B-B14F-4D97-AF65-F5344CB8AC3E}">
        <p14:creationId xmlns:p14="http://schemas.microsoft.com/office/powerpoint/2010/main" val="298039745"/>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59302"/>
            <a:ext cx="8229600" cy="990600"/>
          </a:xfrm>
        </p:spPr>
        <p:txBody>
          <a:bodyPr/>
          <a:lstStyle/>
          <a:p>
            <a:r>
              <a:rPr lang="en-US" dirty="0" smtClean="0"/>
              <a:t>Experiment Parameter Space</a:t>
            </a:r>
            <a:endParaRPr lang="en-US" dirty="0"/>
          </a:p>
        </p:txBody>
      </p:sp>
      <p:grpSp>
        <p:nvGrpSpPr>
          <p:cNvPr id="22" name="Group 21"/>
          <p:cNvGrpSpPr/>
          <p:nvPr/>
        </p:nvGrpSpPr>
        <p:grpSpPr>
          <a:xfrm>
            <a:off x="5997615" y="4562949"/>
            <a:ext cx="3380301" cy="1200325"/>
            <a:chOff x="5997615" y="4482267"/>
            <a:chExt cx="3380301" cy="1200325"/>
          </a:xfrm>
        </p:grpSpPr>
        <p:sp>
          <p:nvSpPr>
            <p:cNvPr id="39" name="Rectangle 38"/>
            <p:cNvSpPr/>
            <p:nvPr/>
          </p:nvSpPr>
          <p:spPr>
            <a:xfrm>
              <a:off x="5997615" y="4675996"/>
              <a:ext cx="457200" cy="4572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41" name="TextBox 40"/>
            <p:cNvSpPr txBox="1"/>
            <p:nvPr/>
          </p:nvSpPr>
          <p:spPr>
            <a:xfrm>
              <a:off x="6815609" y="4482267"/>
              <a:ext cx="2562307" cy="12003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dirty="0" smtClean="0">
                  <a:solidFill>
                    <a:srgbClr val="000000"/>
                  </a:solidFill>
                </a:rPr>
                <a:t>Tests I</a:t>
              </a:r>
              <a:r>
                <a:rPr kumimoji="0" lang="en-US" sz="1800" b="0" i="0" u="none" strike="noStrike" cap="none" spc="0" normalizeH="0" baseline="0" dirty="0" smtClean="0">
                  <a:ln>
                    <a:noFill/>
                  </a:ln>
                  <a:solidFill>
                    <a:srgbClr val="000000"/>
                  </a:solidFill>
                  <a:effectLst/>
                  <a:uFillTx/>
                  <a:latin typeface="+mj-lt"/>
                  <a:ea typeface="+mj-ea"/>
                  <a:cs typeface="+mj-cs"/>
                  <a:sym typeface="Helvetica"/>
                </a:rPr>
                <a:t>n-progress:</a:t>
              </a:r>
            </a:p>
            <a:p>
              <a:pPr marL="285750" indent="-285750" algn="l" rtl="0" latinLnBrk="1" hangingPunct="0">
                <a:buFont typeface="Arial" charset="0"/>
                <a:buChar char="•"/>
              </a:pPr>
              <a:r>
                <a:rPr lang="en-US" dirty="0">
                  <a:solidFill>
                    <a:srgbClr val="000000"/>
                  </a:solidFill>
                </a:rPr>
                <a:t>1-node, 16-proc. </a:t>
              </a:r>
            </a:p>
            <a:p>
              <a:pPr marL="285750" indent="-285750" algn="l" rtl="0" latinLnBrk="1" hangingPunct="0">
                <a:buFont typeface="Arial" charset="0"/>
                <a:buChar char="•"/>
              </a:pPr>
              <a:r>
                <a:rPr lang="en-US" dirty="0">
                  <a:solidFill>
                    <a:srgbClr val="000000"/>
                  </a:solidFill>
                </a:rPr>
                <a:t>4-node, 64-proc</a:t>
              </a:r>
              <a:r>
                <a:rPr lang="en-US" dirty="0" smtClean="0">
                  <a:solidFill>
                    <a:srgbClr val="000000"/>
                  </a:solidFill>
                </a:rPr>
                <a:t>.</a:t>
              </a:r>
              <a:r>
                <a:rPr lang="en-US" dirty="0">
                  <a:solidFill>
                    <a:srgbClr val="000000"/>
                  </a:solidFill>
                </a:rPr>
                <a:t> </a:t>
              </a:r>
              <a:endParaRPr lang="en-US" dirty="0" smtClean="0">
                <a:solidFill>
                  <a:srgbClr val="000000"/>
                </a:solidFill>
              </a:endParaRPr>
            </a:p>
            <a:p>
              <a:pPr marL="285750" indent="-285750" algn="l" rtl="0" latinLnBrk="1" hangingPunct="0">
                <a:buFont typeface="Arial" charset="0"/>
                <a:buChar char="•"/>
              </a:pPr>
              <a:r>
                <a:rPr lang="en-US" dirty="0" smtClean="0">
                  <a:solidFill>
                    <a:srgbClr val="000000"/>
                  </a:solidFill>
                </a:rPr>
                <a:t>16-node</a:t>
              </a:r>
              <a:r>
                <a:rPr lang="en-US" dirty="0">
                  <a:solidFill>
                    <a:srgbClr val="000000"/>
                  </a:solidFill>
                </a:rPr>
                <a:t>, 256-proc</a:t>
              </a:r>
              <a:r>
                <a:rPr lang="en-US" dirty="0" smtClean="0">
                  <a:solidFill>
                    <a:srgbClr val="000000"/>
                  </a:solidFill>
                </a:rPr>
                <a:t>.</a:t>
              </a:r>
              <a:endParaRPr lang="en-US" dirty="0">
                <a:solidFill>
                  <a:srgbClr val="000000"/>
                </a:solidFill>
              </a:endParaRPr>
            </a:p>
          </p:txBody>
        </p:sp>
        <p:sp>
          <p:nvSpPr>
            <p:cNvPr id="21" name="TextBox 20"/>
            <p:cNvSpPr txBox="1"/>
            <p:nvPr/>
          </p:nvSpPr>
          <p:spPr>
            <a:xfrm>
              <a:off x="6580137" y="4659459"/>
              <a:ext cx="33187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smtClean="0">
                  <a:ln>
                    <a:noFill/>
                  </a:ln>
                  <a:solidFill>
                    <a:srgbClr val="000000"/>
                  </a:solidFill>
                  <a:effectLst/>
                  <a:uFillTx/>
                  <a:latin typeface="+mj-lt"/>
                  <a:ea typeface="+mj-ea"/>
                  <a:cs typeface="+mj-cs"/>
                  <a:sym typeface="Helvetica"/>
                </a:rPr>
                <a:t>=</a:t>
              </a: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grpSp>
      <p:grpSp>
        <p:nvGrpSpPr>
          <p:cNvPr id="25" name="Group 24"/>
          <p:cNvGrpSpPr/>
          <p:nvPr/>
        </p:nvGrpSpPr>
        <p:grpSpPr>
          <a:xfrm>
            <a:off x="5997615" y="2929746"/>
            <a:ext cx="3127604" cy="1200325"/>
            <a:chOff x="6016396" y="2052487"/>
            <a:chExt cx="3127604" cy="1200325"/>
          </a:xfrm>
        </p:grpSpPr>
        <p:sp>
          <p:nvSpPr>
            <p:cNvPr id="38" name="Rectangle 37"/>
            <p:cNvSpPr/>
            <p:nvPr/>
          </p:nvSpPr>
          <p:spPr>
            <a:xfrm>
              <a:off x="6016396" y="2197198"/>
              <a:ext cx="457200" cy="457200"/>
            </a:xfrm>
            <a:prstGeom prst="rect">
              <a:avLst/>
            </a:prstGeom>
            <a:solidFill>
              <a:schemeClr val="accent3"/>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40" name="TextBox 39"/>
            <p:cNvSpPr txBox="1"/>
            <p:nvPr/>
          </p:nvSpPr>
          <p:spPr>
            <a:xfrm>
              <a:off x="6815609" y="2052487"/>
              <a:ext cx="2328391" cy="12003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l" rtl="0" latinLnBrk="1" hangingPunct="0"/>
              <a:r>
                <a:rPr lang="en-US" dirty="0" smtClean="0">
                  <a:solidFill>
                    <a:srgbClr val="000000"/>
                  </a:solidFill>
                </a:rPr>
                <a:t>Tests Complete: </a:t>
              </a:r>
            </a:p>
            <a:p>
              <a:pPr marL="285750" indent="-285750" algn="l" rtl="0" latinLnBrk="1" hangingPunct="0">
                <a:buFont typeface="Arial" charset="0"/>
                <a:buChar char="•"/>
              </a:pPr>
              <a:r>
                <a:rPr lang="en-US" dirty="0" smtClean="0">
                  <a:solidFill>
                    <a:srgbClr val="000000"/>
                  </a:solidFill>
                </a:rPr>
                <a:t>1-node, 16-proc. </a:t>
              </a:r>
            </a:p>
            <a:p>
              <a:pPr marL="285750" indent="-285750" algn="l" rtl="0" latinLnBrk="1" hangingPunct="0">
                <a:buFont typeface="Arial" charset="0"/>
                <a:buChar char="•"/>
              </a:pPr>
              <a:r>
                <a:rPr kumimoji="0" lang="en-US" sz="1800" b="0" i="0" u="none" strike="noStrike" cap="none" spc="0" normalizeH="0" baseline="0" dirty="0" smtClean="0">
                  <a:ln>
                    <a:noFill/>
                  </a:ln>
                  <a:solidFill>
                    <a:srgbClr val="000000"/>
                  </a:solidFill>
                  <a:effectLst/>
                  <a:uFillTx/>
                  <a:latin typeface="+mj-lt"/>
                  <a:ea typeface="+mj-ea"/>
                  <a:cs typeface="+mj-cs"/>
                  <a:sym typeface="Helvetica"/>
                </a:rPr>
                <a:t>4-node, 64-proc.</a:t>
              </a:r>
            </a:p>
            <a:p>
              <a:pPr marL="285750" indent="-285750" algn="l" rtl="0" latinLnBrk="1" hangingPunct="0">
                <a:buFont typeface="Arial" charset="0"/>
                <a:buChar char="•"/>
              </a:pPr>
              <a:r>
                <a:rPr kumimoji="0" lang="en-US" sz="1800" b="0" i="0" u="none" strike="noStrike" cap="none" spc="0" normalizeH="0" baseline="0" dirty="0" smtClean="0">
                  <a:ln>
                    <a:noFill/>
                  </a:ln>
                  <a:solidFill>
                    <a:srgbClr val="000000"/>
                  </a:solidFill>
                  <a:effectLst/>
                  <a:uFillTx/>
                  <a:latin typeface="+mj-lt"/>
                  <a:ea typeface="+mj-ea"/>
                  <a:cs typeface="+mj-cs"/>
                  <a:sym typeface="Helvetica"/>
                </a:rPr>
                <a:t>16-node, 256-proc.</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42" name="TextBox 41"/>
            <p:cNvSpPr txBox="1"/>
            <p:nvPr/>
          </p:nvSpPr>
          <p:spPr>
            <a:xfrm>
              <a:off x="6580137" y="2220693"/>
              <a:ext cx="33187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smtClean="0">
                  <a:ln>
                    <a:noFill/>
                  </a:ln>
                  <a:solidFill>
                    <a:srgbClr val="000000"/>
                  </a:solidFill>
                  <a:effectLst/>
                  <a:uFillTx/>
                  <a:latin typeface="+mj-lt"/>
                  <a:ea typeface="+mj-ea"/>
                  <a:cs typeface="+mj-cs"/>
                  <a:sym typeface="Helvetica"/>
                </a:rPr>
                <a:t>=</a:t>
              </a: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grpSp>
      <p:grpSp>
        <p:nvGrpSpPr>
          <p:cNvPr id="51" name="Group 50"/>
          <p:cNvGrpSpPr/>
          <p:nvPr/>
        </p:nvGrpSpPr>
        <p:grpSpPr>
          <a:xfrm>
            <a:off x="714686" y="1783411"/>
            <a:ext cx="5033167" cy="4785040"/>
            <a:chOff x="714686" y="1783411"/>
            <a:chExt cx="5033167" cy="4785040"/>
          </a:xfrm>
        </p:grpSpPr>
        <p:grpSp>
          <p:nvGrpSpPr>
            <p:cNvPr id="46" name="Group 45"/>
            <p:cNvGrpSpPr/>
            <p:nvPr/>
          </p:nvGrpSpPr>
          <p:grpSpPr>
            <a:xfrm>
              <a:off x="1404453" y="2453651"/>
              <a:ext cx="4343400" cy="4114800"/>
              <a:chOff x="1404453" y="2453651"/>
              <a:chExt cx="4343400" cy="4114800"/>
            </a:xfrm>
          </p:grpSpPr>
          <p:grpSp>
            <p:nvGrpSpPr>
              <p:cNvPr id="34" name="Group 33"/>
              <p:cNvGrpSpPr/>
              <p:nvPr/>
            </p:nvGrpSpPr>
            <p:grpSpPr>
              <a:xfrm>
                <a:off x="2090253" y="2910851"/>
                <a:ext cx="3657600" cy="3657600"/>
                <a:chOff x="3547872" y="2523744"/>
                <a:chExt cx="3657600" cy="3657600"/>
              </a:xfrm>
            </p:grpSpPr>
            <p:sp>
              <p:nvSpPr>
                <p:cNvPr id="3" name="Rectangle 2"/>
                <p:cNvSpPr/>
                <p:nvPr/>
              </p:nvSpPr>
              <p:spPr>
                <a:xfrm>
                  <a:off x="3547872" y="2523744"/>
                  <a:ext cx="914400" cy="914400"/>
                </a:xfrm>
                <a:prstGeom prst="rect">
                  <a:avLst/>
                </a:prstGeom>
                <a:solidFill>
                  <a:schemeClr val="accent3"/>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4" name="Rectangle 3"/>
                <p:cNvSpPr/>
                <p:nvPr/>
              </p:nvSpPr>
              <p:spPr>
                <a:xfrm>
                  <a:off x="4462272" y="2523744"/>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5" name="Rectangle 4"/>
                <p:cNvSpPr/>
                <p:nvPr/>
              </p:nvSpPr>
              <p:spPr>
                <a:xfrm>
                  <a:off x="5376672" y="2523744"/>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Rectangle 5"/>
                <p:cNvSpPr/>
                <p:nvPr/>
              </p:nvSpPr>
              <p:spPr>
                <a:xfrm>
                  <a:off x="6291072" y="2523744"/>
                  <a:ext cx="914400" cy="914400"/>
                </a:xfrm>
                <a:prstGeom prst="rect">
                  <a:avLst/>
                </a:prstGeom>
                <a:solidFill>
                  <a:schemeClr val="accent3"/>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7" name="Rectangle 6"/>
                <p:cNvSpPr/>
                <p:nvPr/>
              </p:nvSpPr>
              <p:spPr>
                <a:xfrm>
                  <a:off x="3547872" y="3438144"/>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8" name="Rectangle 7"/>
                <p:cNvSpPr/>
                <p:nvPr/>
              </p:nvSpPr>
              <p:spPr>
                <a:xfrm>
                  <a:off x="4462272" y="3438144"/>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9" name="Rectangle 8"/>
                <p:cNvSpPr/>
                <p:nvPr/>
              </p:nvSpPr>
              <p:spPr>
                <a:xfrm>
                  <a:off x="5376672" y="3438144"/>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0" name="Rectangle 9"/>
                <p:cNvSpPr/>
                <p:nvPr/>
              </p:nvSpPr>
              <p:spPr>
                <a:xfrm>
                  <a:off x="6291072" y="3438144"/>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1" name="Rectangle 10"/>
                <p:cNvSpPr/>
                <p:nvPr/>
              </p:nvSpPr>
              <p:spPr>
                <a:xfrm>
                  <a:off x="3547872" y="4352544"/>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2" name="Rectangle 11"/>
                <p:cNvSpPr/>
                <p:nvPr/>
              </p:nvSpPr>
              <p:spPr>
                <a:xfrm>
                  <a:off x="4462272" y="4352544"/>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3" name="Rectangle 12"/>
                <p:cNvSpPr/>
                <p:nvPr/>
              </p:nvSpPr>
              <p:spPr>
                <a:xfrm>
                  <a:off x="5376672" y="4352544"/>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4" name="Rectangle 13"/>
                <p:cNvSpPr/>
                <p:nvPr/>
              </p:nvSpPr>
              <p:spPr>
                <a:xfrm>
                  <a:off x="6291072" y="4352544"/>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5" name="Rectangle 14"/>
                <p:cNvSpPr/>
                <p:nvPr/>
              </p:nvSpPr>
              <p:spPr>
                <a:xfrm>
                  <a:off x="3547872" y="5266944"/>
                  <a:ext cx="914400" cy="914400"/>
                </a:xfrm>
                <a:prstGeom prst="rect">
                  <a:avLst/>
                </a:prstGeom>
                <a:solidFill>
                  <a:schemeClr val="accent3"/>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6" name="Rectangle 15"/>
                <p:cNvSpPr/>
                <p:nvPr/>
              </p:nvSpPr>
              <p:spPr>
                <a:xfrm>
                  <a:off x="4462272" y="5266944"/>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7" name="Rectangle 16"/>
                <p:cNvSpPr/>
                <p:nvPr/>
              </p:nvSpPr>
              <p:spPr>
                <a:xfrm>
                  <a:off x="5376672" y="5266944"/>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8" name="Rectangle 17"/>
                <p:cNvSpPr/>
                <p:nvPr/>
              </p:nvSpPr>
              <p:spPr>
                <a:xfrm>
                  <a:off x="6291072" y="5266944"/>
                  <a:ext cx="914400" cy="914400"/>
                </a:xfrm>
                <a:prstGeom prst="rect">
                  <a:avLst/>
                </a:prstGeom>
                <a:solidFill>
                  <a:schemeClr val="accent3"/>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grpSp>
          <p:grpSp>
            <p:nvGrpSpPr>
              <p:cNvPr id="32" name="Group 31"/>
              <p:cNvGrpSpPr/>
              <p:nvPr/>
            </p:nvGrpSpPr>
            <p:grpSpPr>
              <a:xfrm>
                <a:off x="2090253" y="2453651"/>
                <a:ext cx="3657600" cy="457200"/>
                <a:chOff x="3547872" y="2066544"/>
                <a:chExt cx="3657600" cy="457200"/>
              </a:xfrm>
            </p:grpSpPr>
            <p:sp>
              <p:nvSpPr>
                <p:cNvPr id="23" name="Rectangle 22"/>
                <p:cNvSpPr/>
                <p:nvPr/>
              </p:nvSpPr>
              <p:spPr>
                <a:xfrm>
                  <a:off x="3547872" y="2066544"/>
                  <a:ext cx="914400" cy="457200"/>
                </a:xfrm>
                <a:prstGeom prst="rect">
                  <a:avLst/>
                </a:prstGeom>
                <a:no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Helvetica"/>
                    </a:rPr>
                    <a:t>5</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Rectangle 23"/>
                <p:cNvSpPr/>
                <p:nvPr/>
              </p:nvSpPr>
              <p:spPr>
                <a:xfrm>
                  <a:off x="4462272" y="2066544"/>
                  <a:ext cx="914400" cy="457200"/>
                </a:xfrm>
                <a:prstGeom prst="rect">
                  <a:avLst/>
                </a:prstGeom>
                <a:no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smtClean="0">
                      <a:ln>
                        <a:noFill/>
                      </a:ln>
                      <a:solidFill>
                        <a:srgbClr val="000000"/>
                      </a:solidFill>
                      <a:effectLst/>
                      <a:uFillTx/>
                      <a:latin typeface="+mj-lt"/>
                      <a:ea typeface="+mj-ea"/>
                      <a:cs typeface="+mj-cs"/>
                      <a:sym typeface="Helvetica"/>
                    </a:rPr>
                    <a:t>50</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6" name="Rectangle 25"/>
                <p:cNvSpPr/>
                <p:nvPr/>
              </p:nvSpPr>
              <p:spPr>
                <a:xfrm>
                  <a:off x="5376672" y="2066544"/>
                  <a:ext cx="914400" cy="457200"/>
                </a:xfrm>
                <a:prstGeom prst="rect">
                  <a:avLst/>
                </a:prstGeom>
                <a:no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Helvetica"/>
                    </a:rPr>
                    <a:t>500</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7" name="Rectangle 26"/>
                <p:cNvSpPr/>
                <p:nvPr/>
              </p:nvSpPr>
              <p:spPr>
                <a:xfrm>
                  <a:off x="6291072" y="2066544"/>
                  <a:ext cx="914400" cy="457200"/>
                </a:xfrm>
                <a:prstGeom prst="rect">
                  <a:avLst/>
                </a:prstGeom>
                <a:no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Helvetica"/>
                    </a:rPr>
                    <a:t>5000</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grpSp>
            <p:nvGrpSpPr>
              <p:cNvPr id="33" name="Group 32"/>
              <p:cNvGrpSpPr/>
              <p:nvPr/>
            </p:nvGrpSpPr>
            <p:grpSpPr>
              <a:xfrm>
                <a:off x="1404453" y="2909921"/>
                <a:ext cx="685800" cy="3658530"/>
                <a:chOff x="2862072" y="2522814"/>
                <a:chExt cx="685800" cy="3658530"/>
              </a:xfrm>
            </p:grpSpPr>
            <p:sp>
              <p:nvSpPr>
                <p:cNvPr id="28" name="Rectangle 27"/>
                <p:cNvSpPr/>
                <p:nvPr/>
              </p:nvSpPr>
              <p:spPr>
                <a:xfrm>
                  <a:off x="2862072" y="2522814"/>
                  <a:ext cx="685800" cy="914400"/>
                </a:xfrm>
                <a:prstGeom prst="rect">
                  <a:avLst/>
                </a:prstGeom>
                <a:no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dirty="0" smtClean="0">
                      <a:solidFill>
                        <a:srgbClr val="000000"/>
                      </a:solidFill>
                    </a:rPr>
                    <a:t>1K</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Rectangle 28"/>
                <p:cNvSpPr/>
                <p:nvPr/>
              </p:nvSpPr>
              <p:spPr>
                <a:xfrm>
                  <a:off x="2862072" y="3436283"/>
                  <a:ext cx="685800" cy="914400"/>
                </a:xfrm>
                <a:prstGeom prst="rect">
                  <a:avLst/>
                </a:prstGeom>
                <a:no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dirty="0" smtClean="0">
                      <a:solidFill>
                        <a:srgbClr val="000000"/>
                      </a:solidFill>
                    </a:rPr>
                    <a:t>10K</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30" name="Rectangle 29"/>
                <p:cNvSpPr/>
                <p:nvPr/>
              </p:nvSpPr>
              <p:spPr>
                <a:xfrm>
                  <a:off x="2862072" y="4350683"/>
                  <a:ext cx="685800" cy="914400"/>
                </a:xfrm>
                <a:prstGeom prst="rect">
                  <a:avLst/>
                </a:prstGeom>
                <a:no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mtClean="0">
                      <a:solidFill>
                        <a:srgbClr val="000000"/>
                      </a:solidFill>
                    </a:rPr>
                    <a:t>100K</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31" name="Rectangle 30"/>
                <p:cNvSpPr/>
                <p:nvPr/>
              </p:nvSpPr>
              <p:spPr>
                <a:xfrm>
                  <a:off x="2862072" y="5266944"/>
                  <a:ext cx="685800" cy="914400"/>
                </a:xfrm>
                <a:prstGeom prst="rect">
                  <a:avLst/>
                </a:prstGeom>
                <a:no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dirty="0" smtClean="0">
                      <a:solidFill>
                        <a:srgbClr val="000000"/>
                      </a:solidFill>
                    </a:rPr>
                    <a:t>1M</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grpSp>
        <p:grpSp>
          <p:nvGrpSpPr>
            <p:cNvPr id="50" name="Group 49"/>
            <p:cNvGrpSpPr/>
            <p:nvPr/>
          </p:nvGrpSpPr>
          <p:grpSpPr>
            <a:xfrm>
              <a:off x="2212527" y="1783411"/>
              <a:ext cx="3413051" cy="686185"/>
              <a:chOff x="2212527" y="1721060"/>
              <a:chExt cx="3413051" cy="686185"/>
            </a:xfrm>
          </p:grpSpPr>
          <p:sp>
            <p:nvSpPr>
              <p:cNvPr id="19" name="TextBox 18"/>
              <p:cNvSpPr txBox="1"/>
              <p:nvPr/>
            </p:nvSpPr>
            <p:spPr>
              <a:xfrm>
                <a:off x="2547453" y="1721060"/>
                <a:ext cx="292608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Helvetica"/>
                  </a:rPr>
                  <a:t>MCB Message Buffer</a:t>
                </a:r>
                <a:r>
                  <a:rPr kumimoji="0" lang="en-US" sz="1800" b="0" i="0" u="none" strike="noStrike" cap="none" spc="0" normalizeH="0" dirty="0" smtClean="0">
                    <a:ln>
                      <a:noFill/>
                    </a:ln>
                    <a:solidFill>
                      <a:srgbClr val="000000"/>
                    </a:solidFill>
                    <a:effectLst/>
                    <a:uFillTx/>
                    <a:latin typeface="+mj-lt"/>
                    <a:ea typeface="+mj-ea"/>
                    <a:cs typeface="+mj-cs"/>
                    <a:sym typeface="Helvetica"/>
                  </a:rPr>
                  <a:t> Size</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cxnSp>
            <p:nvCxnSpPr>
              <p:cNvPr id="44" name="Straight Arrow Connector 43"/>
              <p:cNvCxnSpPr/>
              <p:nvPr/>
            </p:nvCxnSpPr>
            <p:spPr>
              <a:xfrm flipH="1" flipV="1">
                <a:off x="2212527" y="2073691"/>
                <a:ext cx="3413051" cy="0"/>
              </a:xfrm>
              <a:prstGeom prst="straightConnector1">
                <a:avLst/>
              </a:prstGeom>
              <a:noFill/>
              <a:ln w="25400" cap="flat">
                <a:solidFill>
                  <a:schemeClr val="tx1"/>
                </a:solidFill>
                <a:prstDash val="solid"/>
                <a:bevel/>
                <a:tailEnd type="triangle"/>
              </a:ln>
              <a:effectLst/>
            </p:spPr>
            <p:style>
              <a:lnRef idx="0">
                <a:scrgbClr r="0" g="0" b="0"/>
              </a:lnRef>
              <a:fillRef idx="0">
                <a:scrgbClr r="0" g="0" b="0"/>
              </a:fillRef>
              <a:effectRef idx="0">
                <a:scrgbClr r="0" g="0" b="0"/>
              </a:effectRef>
              <a:fontRef idx="none"/>
            </p:style>
          </p:cxnSp>
          <p:sp>
            <p:nvSpPr>
              <p:cNvPr id="45" name="TextBox 44"/>
              <p:cNvSpPr txBox="1"/>
              <p:nvPr/>
            </p:nvSpPr>
            <p:spPr>
              <a:xfrm>
                <a:off x="2420471" y="2037917"/>
                <a:ext cx="3205107"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Helvetica"/>
                  </a:rPr>
                  <a:t>( Smaller == More Messages )</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grpSp>
          <p:nvGrpSpPr>
            <p:cNvPr id="49" name="Group 48"/>
            <p:cNvGrpSpPr/>
            <p:nvPr/>
          </p:nvGrpSpPr>
          <p:grpSpPr>
            <a:xfrm>
              <a:off x="714686" y="2849064"/>
              <a:ext cx="695507" cy="3413051"/>
              <a:chOff x="443692" y="2897805"/>
              <a:chExt cx="695507" cy="3413051"/>
            </a:xfrm>
          </p:grpSpPr>
          <p:sp>
            <p:nvSpPr>
              <p:cNvPr id="20" name="TextBox 19"/>
              <p:cNvSpPr txBox="1"/>
              <p:nvPr/>
            </p:nvSpPr>
            <p:spPr>
              <a:xfrm rot="16200000">
                <a:off x="-834684" y="4419667"/>
                <a:ext cx="292608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Helvetica"/>
                  </a:rPr>
                  <a:t># Particles per Subdomain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cxnSp>
            <p:nvCxnSpPr>
              <p:cNvPr id="47" name="Straight Arrow Connector 46"/>
              <p:cNvCxnSpPr/>
              <p:nvPr/>
            </p:nvCxnSpPr>
            <p:spPr>
              <a:xfrm rot="16200000" flipH="1" flipV="1">
                <a:off x="-919456" y="4604331"/>
                <a:ext cx="3413051" cy="0"/>
              </a:xfrm>
              <a:prstGeom prst="straightConnector1">
                <a:avLst/>
              </a:prstGeom>
              <a:noFill/>
              <a:ln w="25400" cap="flat">
                <a:solidFill>
                  <a:schemeClr val="tx1"/>
                </a:solidFill>
                <a:prstDash val="solid"/>
                <a:bevel/>
                <a:tailEnd type="triangle"/>
              </a:ln>
              <a:effectLst/>
            </p:spPr>
            <p:style>
              <a:lnRef idx="0">
                <a:scrgbClr r="0" g="0" b="0"/>
              </a:lnRef>
              <a:fillRef idx="0">
                <a:scrgbClr r="0" g="0" b="0"/>
              </a:fillRef>
              <a:effectRef idx="0">
                <a:scrgbClr r="0" g="0" b="0"/>
              </a:effectRef>
              <a:fontRef idx="none"/>
            </p:style>
          </p:cxnSp>
          <p:sp>
            <p:nvSpPr>
              <p:cNvPr id="48" name="TextBox 47"/>
              <p:cNvSpPr txBox="1"/>
              <p:nvPr/>
            </p:nvSpPr>
            <p:spPr>
              <a:xfrm rot="16200000">
                <a:off x="-521964" y="4250494"/>
                <a:ext cx="2952998"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Helvetica"/>
                  </a:rPr>
                  <a:t>( Larger</a:t>
                </a:r>
                <a:r>
                  <a:rPr kumimoji="0" lang="en-US" sz="1800" b="0" i="0" u="none" strike="noStrike" cap="none" spc="0" normalizeH="0" dirty="0" smtClean="0">
                    <a:ln>
                      <a:noFill/>
                    </a:ln>
                    <a:solidFill>
                      <a:srgbClr val="000000"/>
                    </a:solidFill>
                    <a:effectLst/>
                    <a:uFillTx/>
                    <a:latin typeface="+mj-lt"/>
                    <a:ea typeface="+mj-ea"/>
                    <a:cs typeface="+mj-cs"/>
                    <a:sym typeface="Helvetica"/>
                  </a:rPr>
                  <a:t> == </a:t>
                </a:r>
                <a:r>
                  <a:rPr kumimoji="0" lang="en-US" sz="1800" b="0" i="0" u="none" strike="noStrike" cap="none" spc="0" normalizeH="0" baseline="0" dirty="0" smtClean="0">
                    <a:ln>
                      <a:noFill/>
                    </a:ln>
                    <a:solidFill>
                      <a:srgbClr val="000000"/>
                    </a:solidFill>
                    <a:effectLst/>
                    <a:uFillTx/>
                    <a:latin typeface="+mj-lt"/>
                    <a:ea typeface="+mj-ea"/>
                    <a:cs typeface="+mj-cs"/>
                    <a:sym typeface="Helvetica"/>
                  </a:rPr>
                  <a:t>More FLOPs )</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grpSp>
      <p:sp>
        <p:nvSpPr>
          <p:cNvPr id="53" name="Slide Number Placeholder 1"/>
          <p:cNvSpPr>
            <a:spLocks noGrp="1"/>
          </p:cNvSpPr>
          <p:nvPr>
            <p:ph type="sldNum" sz="quarter" idx="2"/>
          </p:nvPr>
        </p:nvSpPr>
        <p:spPr>
          <a:xfrm>
            <a:off x="6900336" y="6354247"/>
            <a:ext cx="2133600" cy="369328"/>
          </a:xfrm>
        </p:spPr>
        <p:txBody>
          <a:bodyPr/>
          <a:lstStyle/>
          <a:p>
            <a:pPr lvl="0"/>
            <a:r>
              <a:rPr lang="en-US" dirty="0" smtClean="0"/>
              <a:t>62</a:t>
            </a:r>
            <a:endParaRPr lang="en-US" dirty="0"/>
          </a:p>
        </p:txBody>
      </p:sp>
    </p:spTree>
    <p:extLst>
      <p:ext uri="{BB962C8B-B14F-4D97-AF65-F5344CB8AC3E}">
        <p14:creationId xmlns:p14="http://schemas.microsoft.com/office/powerpoint/2010/main" val="692385056"/>
      </p:ext>
    </p:extLst>
  </p:cSld>
  <p:clrMapOvr>
    <a:masterClrMapping/>
  </p:clrMapOvr>
  <p:transition spd="med"/>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Box 77"/>
          <p:cNvSpPr txBox="1"/>
          <p:nvPr/>
        </p:nvSpPr>
        <p:spPr>
          <a:xfrm>
            <a:off x="4262718" y="88586"/>
            <a:ext cx="4975411" cy="46166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400" dirty="0" smtClean="0">
                <a:solidFill>
                  <a:schemeClr val="bg1"/>
                </a:solidFill>
                <a:latin typeface="Calibri" charset="0"/>
                <a:ea typeface="Calibri" charset="0"/>
                <a:cs typeface="Calibri" charset="0"/>
              </a:rPr>
              <a:t>100 x 1</a:t>
            </a:r>
            <a:r>
              <a:rPr kumimoji="0" lang="en-US" sz="2400" b="0" i="0" u="none" strike="noStrike" cap="none" spc="0" normalizeH="0" baseline="0" dirty="0" smtClean="0">
                <a:ln>
                  <a:noFill/>
                </a:ln>
                <a:solidFill>
                  <a:schemeClr val="bg1"/>
                </a:solidFill>
                <a:effectLst/>
                <a:uFillTx/>
                <a:latin typeface="Calibri" charset="0"/>
                <a:ea typeface="Calibri" charset="0"/>
                <a:cs typeface="Calibri" charset="0"/>
                <a:sym typeface="Helvetica"/>
              </a:rPr>
              <a:t>-node, </a:t>
            </a:r>
            <a:r>
              <a:rPr lang="en-US" sz="2400" dirty="0" smtClean="0">
                <a:solidFill>
                  <a:schemeClr val="bg1"/>
                </a:solidFill>
                <a:latin typeface="Calibri" charset="0"/>
                <a:ea typeface="Calibri" charset="0"/>
                <a:cs typeface="Calibri" charset="0"/>
              </a:rPr>
              <a:t>16</a:t>
            </a:r>
            <a:r>
              <a:rPr kumimoji="0" lang="en-US" sz="2400" b="0" i="0" u="none" strike="noStrike" cap="none" spc="0" normalizeH="0" baseline="0" dirty="0" smtClean="0">
                <a:ln>
                  <a:noFill/>
                </a:ln>
                <a:solidFill>
                  <a:schemeClr val="bg1"/>
                </a:solidFill>
                <a:effectLst/>
                <a:uFillTx/>
                <a:latin typeface="Calibri" charset="0"/>
                <a:ea typeface="Calibri" charset="0"/>
                <a:cs typeface="Calibri" charset="0"/>
                <a:sym typeface="Helvetica"/>
              </a:rPr>
              <a:t>-proc.</a:t>
            </a:r>
            <a:r>
              <a:rPr lang="en-US" sz="2400" dirty="0" smtClean="0">
                <a:solidFill>
                  <a:schemeClr val="bg1"/>
                </a:solidFill>
                <a:latin typeface="Calibri" charset="0"/>
                <a:ea typeface="Calibri" charset="0"/>
                <a:cs typeface="Calibri" charset="0"/>
              </a:rPr>
              <a:t>, 10-step runs</a:t>
            </a:r>
            <a:endParaRPr kumimoji="0" lang="en-US" sz="2400" b="0" i="0" u="none" strike="noStrike" cap="none" spc="0" normalizeH="0" baseline="0" dirty="0">
              <a:ln>
                <a:noFill/>
              </a:ln>
              <a:solidFill>
                <a:schemeClr val="bg1"/>
              </a:solidFill>
              <a:effectLst/>
              <a:uFillTx/>
              <a:latin typeface="Calibri" charset="0"/>
              <a:ea typeface="Calibri" charset="0"/>
              <a:cs typeface="Calibri" charset="0"/>
              <a:sym typeface="Helvetica"/>
            </a:endParaRPr>
          </a:p>
        </p:txBody>
      </p:sp>
      <p:grpSp>
        <p:nvGrpSpPr>
          <p:cNvPr id="3" name="Group 2"/>
          <p:cNvGrpSpPr/>
          <p:nvPr/>
        </p:nvGrpSpPr>
        <p:grpSpPr>
          <a:xfrm>
            <a:off x="0" y="767218"/>
            <a:ext cx="9144000" cy="6090782"/>
            <a:chOff x="0" y="767218"/>
            <a:chExt cx="9144000" cy="6090782"/>
          </a:xfrm>
        </p:grpSpPr>
        <p:pic>
          <p:nvPicPr>
            <p:cNvPr id="4" name="Picture 3"/>
            <p:cNvPicPr>
              <a:picLocks/>
            </p:cNvPicPr>
            <p:nvPr/>
          </p:nvPicPr>
          <p:blipFill>
            <a:blip r:embed="rId3">
              <a:extLst>
                <a:ext uri="{28A0092B-C50C-407E-A947-70E740481C1C}">
                  <a14:useLocalDpi xmlns:a14="http://schemas.microsoft.com/office/drawing/2010/main" val="0"/>
                </a:ext>
              </a:extLst>
            </a:blip>
            <a:stretch>
              <a:fillRect/>
            </a:stretch>
          </p:blipFill>
          <p:spPr>
            <a:xfrm>
              <a:off x="0" y="767218"/>
              <a:ext cx="9144000" cy="6090782"/>
            </a:xfrm>
            <a:prstGeom prst="rect">
              <a:avLst/>
            </a:prstGeom>
          </p:spPr>
        </p:pic>
        <p:grpSp>
          <p:nvGrpSpPr>
            <p:cNvPr id="2" name="Group 1"/>
            <p:cNvGrpSpPr/>
            <p:nvPr/>
          </p:nvGrpSpPr>
          <p:grpSpPr>
            <a:xfrm>
              <a:off x="6933239" y="3253822"/>
              <a:ext cx="1874095" cy="1813875"/>
              <a:chOff x="6933239" y="3253822"/>
              <a:chExt cx="1874095" cy="1813875"/>
            </a:xfrm>
          </p:grpSpPr>
          <p:grpSp>
            <p:nvGrpSpPr>
              <p:cNvPr id="77" name="Group 76"/>
              <p:cNvGrpSpPr/>
              <p:nvPr/>
            </p:nvGrpSpPr>
            <p:grpSpPr>
              <a:xfrm>
                <a:off x="6933239" y="3253822"/>
                <a:ext cx="1874095" cy="1813875"/>
                <a:chOff x="2090253" y="2910851"/>
                <a:chExt cx="3657600" cy="3657600"/>
              </a:xfrm>
            </p:grpSpPr>
            <p:sp>
              <p:nvSpPr>
                <p:cNvPr id="79" name="Rectangle 78"/>
                <p:cNvSpPr/>
                <p:nvPr/>
              </p:nvSpPr>
              <p:spPr>
                <a:xfrm>
                  <a:off x="2090253" y="2910851"/>
                  <a:ext cx="914400" cy="914400"/>
                </a:xfrm>
                <a:prstGeom prst="rect">
                  <a:avLst/>
                </a:prstGeom>
                <a:solidFill>
                  <a:srgbClr val="DDDDDD"/>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80" name="Rectangle 79"/>
                <p:cNvSpPr/>
                <p:nvPr/>
              </p:nvSpPr>
              <p:spPr>
                <a:xfrm>
                  <a:off x="3004653" y="29108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81" name="Rectangle 80"/>
                <p:cNvSpPr/>
                <p:nvPr/>
              </p:nvSpPr>
              <p:spPr>
                <a:xfrm>
                  <a:off x="3919053" y="29108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82" name="Rectangle 81"/>
                <p:cNvSpPr/>
                <p:nvPr/>
              </p:nvSpPr>
              <p:spPr>
                <a:xfrm>
                  <a:off x="2090253" y="2910851"/>
                  <a:ext cx="914400" cy="914401"/>
                </a:xfrm>
                <a:prstGeom prst="rect">
                  <a:avLst/>
                </a:prstGeom>
                <a:solidFill>
                  <a:schemeClr val="accent3"/>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83" name="Rectangle 82"/>
                <p:cNvSpPr/>
                <p:nvPr/>
              </p:nvSpPr>
              <p:spPr>
                <a:xfrm>
                  <a:off x="20902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84" name="Rectangle 83"/>
                <p:cNvSpPr/>
                <p:nvPr/>
              </p:nvSpPr>
              <p:spPr>
                <a:xfrm>
                  <a:off x="30046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85" name="Rectangle 84"/>
                <p:cNvSpPr/>
                <p:nvPr/>
              </p:nvSpPr>
              <p:spPr>
                <a:xfrm>
                  <a:off x="39190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86" name="Rectangle 85"/>
                <p:cNvSpPr/>
                <p:nvPr/>
              </p:nvSpPr>
              <p:spPr>
                <a:xfrm>
                  <a:off x="48334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87" name="Rectangle 86"/>
                <p:cNvSpPr/>
                <p:nvPr/>
              </p:nvSpPr>
              <p:spPr>
                <a:xfrm>
                  <a:off x="20902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88" name="Rectangle 87"/>
                <p:cNvSpPr/>
                <p:nvPr/>
              </p:nvSpPr>
              <p:spPr>
                <a:xfrm>
                  <a:off x="39190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89" name="Rectangle 88"/>
                <p:cNvSpPr/>
                <p:nvPr/>
              </p:nvSpPr>
              <p:spPr>
                <a:xfrm>
                  <a:off x="48334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90" name="Rectangle 89"/>
                <p:cNvSpPr/>
                <p:nvPr/>
              </p:nvSpPr>
              <p:spPr>
                <a:xfrm>
                  <a:off x="2090253" y="5654051"/>
                  <a:ext cx="914400" cy="914400"/>
                </a:xfrm>
                <a:prstGeom prst="rect">
                  <a:avLst/>
                </a:prstGeom>
                <a:solidFill>
                  <a:srgbClr val="DDDDDD"/>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91" name="Rectangle 90"/>
                <p:cNvSpPr/>
                <p:nvPr/>
              </p:nvSpPr>
              <p:spPr>
                <a:xfrm>
                  <a:off x="3004653" y="56540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92" name="Rectangle 91"/>
                <p:cNvSpPr/>
                <p:nvPr/>
              </p:nvSpPr>
              <p:spPr>
                <a:xfrm>
                  <a:off x="3919053" y="56540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93" name="Rectangle 92"/>
                <p:cNvSpPr/>
                <p:nvPr/>
              </p:nvSpPr>
              <p:spPr>
                <a:xfrm>
                  <a:off x="4833453" y="5654051"/>
                  <a:ext cx="914400" cy="914400"/>
                </a:xfrm>
                <a:prstGeom prst="rect">
                  <a:avLst/>
                </a:prstGeom>
                <a:solidFill>
                  <a:srgbClr val="DDDDDD"/>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94" name="Rectangle 93"/>
                <p:cNvSpPr/>
                <p:nvPr/>
              </p:nvSpPr>
              <p:spPr>
                <a:xfrm>
                  <a:off x="30046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grpSp>
          <p:sp>
            <p:nvSpPr>
              <p:cNvPr id="95" name="Rectangle 94"/>
              <p:cNvSpPr/>
              <p:nvPr/>
            </p:nvSpPr>
            <p:spPr>
              <a:xfrm>
                <a:off x="8338810" y="3253822"/>
                <a:ext cx="468524" cy="453469"/>
              </a:xfrm>
              <a:prstGeom prst="rect">
                <a:avLst/>
              </a:prstGeom>
              <a:solidFill>
                <a:srgbClr val="DDDDDD"/>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grpSp>
      </p:grpSp>
      <p:sp>
        <p:nvSpPr>
          <p:cNvPr id="24" name="Slide Number Placeholder 1"/>
          <p:cNvSpPr>
            <a:spLocks noGrp="1"/>
          </p:cNvSpPr>
          <p:nvPr>
            <p:ph type="sldNum" sz="quarter" idx="2"/>
          </p:nvPr>
        </p:nvSpPr>
        <p:spPr>
          <a:xfrm>
            <a:off x="6985680" y="6524935"/>
            <a:ext cx="2133600" cy="369328"/>
          </a:xfrm>
        </p:spPr>
        <p:txBody>
          <a:bodyPr/>
          <a:lstStyle/>
          <a:p>
            <a:pPr lvl="0"/>
            <a:r>
              <a:rPr lang="en-US" dirty="0" smtClean="0"/>
              <a:t>63</a:t>
            </a:r>
            <a:endParaRPr lang="en-US" dirty="0"/>
          </a:p>
        </p:txBody>
      </p:sp>
    </p:spTree>
    <p:extLst>
      <p:ext uri="{BB962C8B-B14F-4D97-AF65-F5344CB8AC3E}">
        <p14:creationId xmlns:p14="http://schemas.microsoft.com/office/powerpoint/2010/main" val="192671769"/>
      </p:ext>
    </p:extLst>
  </p:cSld>
  <p:clrMapOvr>
    <a:masterClrMapping/>
  </p:clrMapOvr>
  <p:transition spd="med"/>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767218"/>
            <a:ext cx="9238129" cy="6040205"/>
            <a:chOff x="0" y="767218"/>
            <a:chExt cx="9238129" cy="6040205"/>
          </a:xfrm>
        </p:grpSpPr>
        <p:pic>
          <p:nvPicPr>
            <p:cNvPr id="5" name="Picture 4"/>
            <p:cNvPicPr>
              <a:picLocks/>
            </p:cNvPicPr>
            <p:nvPr/>
          </p:nvPicPr>
          <p:blipFill>
            <a:blip r:embed="rId3">
              <a:extLst>
                <a:ext uri="{28A0092B-C50C-407E-A947-70E740481C1C}">
                  <a14:useLocalDpi xmlns:a14="http://schemas.microsoft.com/office/drawing/2010/main" val="0"/>
                </a:ext>
              </a:extLst>
            </a:blip>
            <a:stretch>
              <a:fillRect/>
            </a:stretch>
          </p:blipFill>
          <p:spPr>
            <a:xfrm>
              <a:off x="0" y="767218"/>
              <a:ext cx="9238129" cy="6040205"/>
            </a:xfrm>
            <a:prstGeom prst="rect">
              <a:avLst/>
            </a:prstGeom>
          </p:spPr>
        </p:pic>
        <p:grpSp>
          <p:nvGrpSpPr>
            <p:cNvPr id="25" name="Group 24"/>
            <p:cNvGrpSpPr/>
            <p:nvPr/>
          </p:nvGrpSpPr>
          <p:grpSpPr>
            <a:xfrm>
              <a:off x="7072939" y="3215722"/>
              <a:ext cx="1874095" cy="1813875"/>
              <a:chOff x="2090253" y="2910851"/>
              <a:chExt cx="3657600" cy="3657600"/>
            </a:xfrm>
          </p:grpSpPr>
          <p:sp>
            <p:nvSpPr>
              <p:cNvPr id="26" name="Rectangle 25"/>
              <p:cNvSpPr/>
              <p:nvPr/>
            </p:nvSpPr>
            <p:spPr>
              <a:xfrm>
                <a:off x="2090253" y="2910851"/>
                <a:ext cx="914400" cy="914400"/>
              </a:xfrm>
              <a:prstGeom prst="rect">
                <a:avLst/>
              </a:prstGeom>
              <a:solidFill>
                <a:srgbClr val="DDDDDD"/>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7" name="Rectangle 26"/>
              <p:cNvSpPr/>
              <p:nvPr/>
            </p:nvSpPr>
            <p:spPr>
              <a:xfrm>
                <a:off x="3004653" y="29108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8" name="Rectangle 27"/>
              <p:cNvSpPr/>
              <p:nvPr/>
            </p:nvSpPr>
            <p:spPr>
              <a:xfrm>
                <a:off x="3919053" y="29108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9" name="Rectangle 28"/>
              <p:cNvSpPr/>
              <p:nvPr/>
            </p:nvSpPr>
            <p:spPr>
              <a:xfrm>
                <a:off x="4833453" y="2910851"/>
                <a:ext cx="914400" cy="914400"/>
              </a:xfrm>
              <a:prstGeom prst="rect">
                <a:avLst/>
              </a:prstGeom>
              <a:solidFill>
                <a:schemeClr val="accent3"/>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30" name="Rectangle 29"/>
              <p:cNvSpPr/>
              <p:nvPr/>
            </p:nvSpPr>
            <p:spPr>
              <a:xfrm>
                <a:off x="20902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31" name="Rectangle 30"/>
              <p:cNvSpPr/>
              <p:nvPr/>
            </p:nvSpPr>
            <p:spPr>
              <a:xfrm>
                <a:off x="30046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32" name="Rectangle 31"/>
              <p:cNvSpPr/>
              <p:nvPr/>
            </p:nvSpPr>
            <p:spPr>
              <a:xfrm>
                <a:off x="39190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33" name="Rectangle 32"/>
              <p:cNvSpPr/>
              <p:nvPr/>
            </p:nvSpPr>
            <p:spPr>
              <a:xfrm>
                <a:off x="48334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34" name="Rectangle 33"/>
              <p:cNvSpPr/>
              <p:nvPr/>
            </p:nvSpPr>
            <p:spPr>
              <a:xfrm>
                <a:off x="20902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35" name="Rectangle 34"/>
              <p:cNvSpPr/>
              <p:nvPr/>
            </p:nvSpPr>
            <p:spPr>
              <a:xfrm>
                <a:off x="39190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36" name="Rectangle 35"/>
              <p:cNvSpPr/>
              <p:nvPr/>
            </p:nvSpPr>
            <p:spPr>
              <a:xfrm>
                <a:off x="48334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37" name="Rectangle 36"/>
              <p:cNvSpPr/>
              <p:nvPr/>
            </p:nvSpPr>
            <p:spPr>
              <a:xfrm>
                <a:off x="2090253" y="5654051"/>
                <a:ext cx="914400" cy="914400"/>
              </a:xfrm>
              <a:prstGeom prst="rect">
                <a:avLst/>
              </a:prstGeom>
              <a:solidFill>
                <a:srgbClr val="DDDDDD"/>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38" name="Rectangle 37"/>
              <p:cNvSpPr/>
              <p:nvPr/>
            </p:nvSpPr>
            <p:spPr>
              <a:xfrm>
                <a:off x="3004653" y="56540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39" name="Rectangle 38"/>
              <p:cNvSpPr/>
              <p:nvPr/>
            </p:nvSpPr>
            <p:spPr>
              <a:xfrm>
                <a:off x="3919053" y="56540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40" name="Rectangle 39"/>
              <p:cNvSpPr/>
              <p:nvPr/>
            </p:nvSpPr>
            <p:spPr>
              <a:xfrm>
                <a:off x="4833453" y="5654051"/>
                <a:ext cx="914400" cy="914400"/>
              </a:xfrm>
              <a:prstGeom prst="rect">
                <a:avLst/>
              </a:prstGeom>
              <a:solidFill>
                <a:srgbClr val="DDDDDD"/>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41" name="Rectangle 40"/>
              <p:cNvSpPr/>
              <p:nvPr/>
            </p:nvSpPr>
            <p:spPr>
              <a:xfrm>
                <a:off x="30046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grpSp>
      </p:grpSp>
      <p:sp>
        <p:nvSpPr>
          <p:cNvPr id="78" name="TextBox 77"/>
          <p:cNvSpPr txBox="1"/>
          <p:nvPr/>
        </p:nvSpPr>
        <p:spPr>
          <a:xfrm>
            <a:off x="4262718" y="88586"/>
            <a:ext cx="4975411" cy="46166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400" dirty="0" smtClean="0">
                <a:solidFill>
                  <a:schemeClr val="bg1"/>
                </a:solidFill>
                <a:latin typeface="Calibri" charset="0"/>
                <a:ea typeface="Calibri" charset="0"/>
                <a:cs typeface="Calibri" charset="0"/>
              </a:rPr>
              <a:t>100 x 1</a:t>
            </a:r>
            <a:r>
              <a:rPr kumimoji="0" lang="en-US" sz="2400" b="0" i="0" u="none" strike="noStrike" cap="none" spc="0" normalizeH="0" baseline="0" dirty="0" smtClean="0">
                <a:ln>
                  <a:noFill/>
                </a:ln>
                <a:solidFill>
                  <a:schemeClr val="bg1"/>
                </a:solidFill>
                <a:effectLst/>
                <a:uFillTx/>
                <a:latin typeface="Calibri" charset="0"/>
                <a:ea typeface="Calibri" charset="0"/>
                <a:cs typeface="Calibri" charset="0"/>
                <a:sym typeface="Helvetica"/>
              </a:rPr>
              <a:t>-node, </a:t>
            </a:r>
            <a:r>
              <a:rPr lang="en-US" sz="2400" dirty="0" smtClean="0">
                <a:solidFill>
                  <a:schemeClr val="bg1"/>
                </a:solidFill>
                <a:latin typeface="Calibri" charset="0"/>
                <a:ea typeface="Calibri" charset="0"/>
                <a:cs typeface="Calibri" charset="0"/>
              </a:rPr>
              <a:t>16</a:t>
            </a:r>
            <a:r>
              <a:rPr kumimoji="0" lang="en-US" sz="2400" b="0" i="0" u="none" strike="noStrike" cap="none" spc="0" normalizeH="0" baseline="0" dirty="0" smtClean="0">
                <a:ln>
                  <a:noFill/>
                </a:ln>
                <a:solidFill>
                  <a:schemeClr val="bg1"/>
                </a:solidFill>
                <a:effectLst/>
                <a:uFillTx/>
                <a:latin typeface="Calibri" charset="0"/>
                <a:ea typeface="Calibri" charset="0"/>
                <a:cs typeface="Calibri" charset="0"/>
                <a:sym typeface="Helvetica"/>
              </a:rPr>
              <a:t>-proc.</a:t>
            </a:r>
            <a:r>
              <a:rPr lang="en-US" sz="2400" dirty="0" smtClean="0">
                <a:solidFill>
                  <a:schemeClr val="bg1"/>
                </a:solidFill>
                <a:latin typeface="Calibri" charset="0"/>
                <a:ea typeface="Calibri" charset="0"/>
                <a:cs typeface="Calibri" charset="0"/>
              </a:rPr>
              <a:t>, 10-step runs</a:t>
            </a:r>
            <a:endParaRPr kumimoji="0" lang="en-US" sz="2400" b="0" i="0" u="none" strike="noStrike" cap="none" spc="0" normalizeH="0" baseline="0" dirty="0">
              <a:ln>
                <a:noFill/>
              </a:ln>
              <a:solidFill>
                <a:schemeClr val="bg1"/>
              </a:solidFill>
              <a:effectLst/>
              <a:uFillTx/>
              <a:latin typeface="Calibri" charset="0"/>
              <a:ea typeface="Calibri" charset="0"/>
              <a:cs typeface="Calibri" charset="0"/>
              <a:sym typeface="Helvetica"/>
            </a:endParaRPr>
          </a:p>
        </p:txBody>
      </p:sp>
      <p:sp>
        <p:nvSpPr>
          <p:cNvPr id="22" name="Slide Number Placeholder 1"/>
          <p:cNvSpPr>
            <a:spLocks noGrp="1"/>
          </p:cNvSpPr>
          <p:nvPr>
            <p:ph type="sldNum" sz="quarter" idx="2"/>
          </p:nvPr>
        </p:nvSpPr>
        <p:spPr>
          <a:xfrm>
            <a:off x="6985680" y="6524935"/>
            <a:ext cx="2133600" cy="369328"/>
          </a:xfrm>
        </p:spPr>
        <p:txBody>
          <a:bodyPr/>
          <a:lstStyle/>
          <a:p>
            <a:pPr lvl="0"/>
            <a:r>
              <a:rPr lang="en-US" dirty="0" smtClean="0"/>
              <a:t>64</a:t>
            </a:r>
            <a:endParaRPr lang="en-US" dirty="0"/>
          </a:p>
        </p:txBody>
      </p:sp>
    </p:spTree>
    <p:extLst>
      <p:ext uri="{BB962C8B-B14F-4D97-AF65-F5344CB8AC3E}">
        <p14:creationId xmlns:p14="http://schemas.microsoft.com/office/powerpoint/2010/main" val="1976565554"/>
      </p:ext>
    </p:extLst>
  </p:cSld>
  <p:clrMapOvr>
    <a:masterClrMapping/>
  </p:clrMapOvr>
  <p:transition spd="med"/>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95623" y="838200"/>
            <a:ext cx="9053606" cy="6018923"/>
            <a:chOff x="95623" y="838200"/>
            <a:chExt cx="9053606" cy="6018923"/>
          </a:xfrm>
        </p:grpSpPr>
        <p:pic>
          <p:nvPicPr>
            <p:cNvPr id="6" name="Picture 5"/>
            <p:cNvPicPr>
              <a:picLocks/>
            </p:cNvPicPr>
            <p:nvPr/>
          </p:nvPicPr>
          <p:blipFill>
            <a:blip r:embed="rId3">
              <a:extLst>
                <a:ext uri="{28A0092B-C50C-407E-A947-70E740481C1C}">
                  <a14:useLocalDpi xmlns:a14="http://schemas.microsoft.com/office/drawing/2010/main" val="0"/>
                </a:ext>
              </a:extLst>
            </a:blip>
            <a:stretch>
              <a:fillRect/>
            </a:stretch>
          </p:blipFill>
          <p:spPr>
            <a:xfrm>
              <a:off x="95623" y="838200"/>
              <a:ext cx="9053606" cy="6018923"/>
            </a:xfrm>
            <a:prstGeom prst="rect">
              <a:avLst/>
            </a:prstGeom>
          </p:spPr>
        </p:pic>
        <p:grpSp>
          <p:nvGrpSpPr>
            <p:cNvPr id="59" name="Group 58"/>
            <p:cNvGrpSpPr/>
            <p:nvPr/>
          </p:nvGrpSpPr>
          <p:grpSpPr>
            <a:xfrm>
              <a:off x="1007847" y="3261219"/>
              <a:ext cx="1836953" cy="1717181"/>
              <a:chOff x="2090253" y="2910851"/>
              <a:chExt cx="3657600" cy="3657600"/>
            </a:xfrm>
          </p:grpSpPr>
          <p:sp>
            <p:nvSpPr>
              <p:cNvPr id="60" name="Rectangle 59"/>
              <p:cNvSpPr/>
              <p:nvPr/>
            </p:nvSpPr>
            <p:spPr>
              <a:xfrm>
                <a:off x="2090253" y="2910851"/>
                <a:ext cx="914400" cy="914400"/>
              </a:xfrm>
              <a:prstGeom prst="rect">
                <a:avLst/>
              </a:prstGeom>
              <a:solidFill>
                <a:srgbClr val="DDDDDD"/>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1" name="Rectangle 60"/>
              <p:cNvSpPr/>
              <p:nvPr/>
            </p:nvSpPr>
            <p:spPr>
              <a:xfrm>
                <a:off x="3004653" y="29108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2" name="Rectangle 61"/>
              <p:cNvSpPr/>
              <p:nvPr/>
            </p:nvSpPr>
            <p:spPr>
              <a:xfrm>
                <a:off x="3919053" y="29108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3" name="Rectangle 62"/>
              <p:cNvSpPr/>
              <p:nvPr/>
            </p:nvSpPr>
            <p:spPr>
              <a:xfrm>
                <a:off x="4833453" y="2910851"/>
                <a:ext cx="914400" cy="914400"/>
              </a:xfrm>
              <a:prstGeom prst="rect">
                <a:avLst/>
              </a:prstGeom>
              <a:solidFill>
                <a:srgbClr val="DDDDDD"/>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4" name="Rectangle 63"/>
              <p:cNvSpPr/>
              <p:nvPr/>
            </p:nvSpPr>
            <p:spPr>
              <a:xfrm>
                <a:off x="20902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5" name="Rectangle 64"/>
              <p:cNvSpPr/>
              <p:nvPr/>
            </p:nvSpPr>
            <p:spPr>
              <a:xfrm>
                <a:off x="30046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6" name="Rectangle 65"/>
              <p:cNvSpPr/>
              <p:nvPr/>
            </p:nvSpPr>
            <p:spPr>
              <a:xfrm>
                <a:off x="39190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7" name="Rectangle 66"/>
              <p:cNvSpPr/>
              <p:nvPr/>
            </p:nvSpPr>
            <p:spPr>
              <a:xfrm>
                <a:off x="48334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8" name="Rectangle 67"/>
              <p:cNvSpPr/>
              <p:nvPr/>
            </p:nvSpPr>
            <p:spPr>
              <a:xfrm>
                <a:off x="20902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9" name="Rectangle 68"/>
              <p:cNvSpPr/>
              <p:nvPr/>
            </p:nvSpPr>
            <p:spPr>
              <a:xfrm>
                <a:off x="39190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70" name="Rectangle 69"/>
              <p:cNvSpPr/>
              <p:nvPr/>
            </p:nvSpPr>
            <p:spPr>
              <a:xfrm>
                <a:off x="48334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71" name="Rectangle 70"/>
              <p:cNvSpPr/>
              <p:nvPr/>
            </p:nvSpPr>
            <p:spPr>
              <a:xfrm>
                <a:off x="2090253" y="5654051"/>
                <a:ext cx="914400" cy="914400"/>
              </a:xfrm>
              <a:prstGeom prst="rect">
                <a:avLst/>
              </a:prstGeom>
              <a:solidFill>
                <a:schemeClr val="accent3"/>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72" name="Rectangle 71"/>
              <p:cNvSpPr/>
              <p:nvPr/>
            </p:nvSpPr>
            <p:spPr>
              <a:xfrm>
                <a:off x="3004653" y="56540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73" name="Rectangle 72"/>
              <p:cNvSpPr/>
              <p:nvPr/>
            </p:nvSpPr>
            <p:spPr>
              <a:xfrm>
                <a:off x="3919053" y="56540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74" name="Rectangle 73"/>
              <p:cNvSpPr/>
              <p:nvPr/>
            </p:nvSpPr>
            <p:spPr>
              <a:xfrm>
                <a:off x="4833453" y="5654051"/>
                <a:ext cx="914400" cy="914400"/>
              </a:xfrm>
              <a:prstGeom prst="rect">
                <a:avLst/>
              </a:prstGeom>
              <a:solidFill>
                <a:srgbClr val="DDDDDD"/>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75" name="Rectangle 74"/>
              <p:cNvSpPr/>
              <p:nvPr/>
            </p:nvSpPr>
            <p:spPr>
              <a:xfrm>
                <a:off x="30046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grpSp>
      </p:grpSp>
      <p:sp>
        <p:nvSpPr>
          <p:cNvPr id="78" name="TextBox 77"/>
          <p:cNvSpPr txBox="1"/>
          <p:nvPr/>
        </p:nvSpPr>
        <p:spPr>
          <a:xfrm>
            <a:off x="4262718" y="88586"/>
            <a:ext cx="4975411" cy="46166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400" dirty="0" smtClean="0">
                <a:solidFill>
                  <a:schemeClr val="bg1"/>
                </a:solidFill>
                <a:latin typeface="Calibri" charset="0"/>
                <a:ea typeface="Calibri" charset="0"/>
                <a:cs typeface="Calibri" charset="0"/>
              </a:rPr>
              <a:t>100 x 1</a:t>
            </a:r>
            <a:r>
              <a:rPr kumimoji="0" lang="en-US" sz="2400" b="0" i="0" u="none" strike="noStrike" cap="none" spc="0" normalizeH="0" baseline="0" dirty="0" smtClean="0">
                <a:ln>
                  <a:noFill/>
                </a:ln>
                <a:solidFill>
                  <a:schemeClr val="bg1"/>
                </a:solidFill>
                <a:effectLst/>
                <a:uFillTx/>
                <a:latin typeface="Calibri" charset="0"/>
                <a:ea typeface="Calibri" charset="0"/>
                <a:cs typeface="Calibri" charset="0"/>
                <a:sym typeface="Helvetica"/>
              </a:rPr>
              <a:t>-node, </a:t>
            </a:r>
            <a:r>
              <a:rPr lang="en-US" sz="2400" dirty="0" smtClean="0">
                <a:solidFill>
                  <a:schemeClr val="bg1"/>
                </a:solidFill>
                <a:latin typeface="Calibri" charset="0"/>
                <a:ea typeface="Calibri" charset="0"/>
                <a:cs typeface="Calibri" charset="0"/>
              </a:rPr>
              <a:t>16</a:t>
            </a:r>
            <a:r>
              <a:rPr kumimoji="0" lang="en-US" sz="2400" b="0" i="0" u="none" strike="noStrike" cap="none" spc="0" normalizeH="0" baseline="0" dirty="0" smtClean="0">
                <a:ln>
                  <a:noFill/>
                </a:ln>
                <a:solidFill>
                  <a:schemeClr val="bg1"/>
                </a:solidFill>
                <a:effectLst/>
                <a:uFillTx/>
                <a:latin typeface="Calibri" charset="0"/>
                <a:ea typeface="Calibri" charset="0"/>
                <a:cs typeface="Calibri" charset="0"/>
                <a:sym typeface="Helvetica"/>
              </a:rPr>
              <a:t>-proc.</a:t>
            </a:r>
            <a:r>
              <a:rPr lang="en-US" sz="2400" dirty="0" smtClean="0">
                <a:solidFill>
                  <a:schemeClr val="bg1"/>
                </a:solidFill>
                <a:latin typeface="Calibri" charset="0"/>
                <a:ea typeface="Calibri" charset="0"/>
                <a:cs typeface="Calibri" charset="0"/>
              </a:rPr>
              <a:t>, 10-step runs</a:t>
            </a:r>
            <a:endParaRPr kumimoji="0" lang="en-US" sz="2400" b="0" i="0" u="none" strike="noStrike" cap="none" spc="0" normalizeH="0" baseline="0" dirty="0">
              <a:ln>
                <a:noFill/>
              </a:ln>
              <a:solidFill>
                <a:schemeClr val="bg1"/>
              </a:solidFill>
              <a:effectLst/>
              <a:uFillTx/>
              <a:latin typeface="Calibri" charset="0"/>
              <a:ea typeface="Calibri" charset="0"/>
              <a:cs typeface="Calibri" charset="0"/>
              <a:sym typeface="Helvetica"/>
            </a:endParaRPr>
          </a:p>
        </p:txBody>
      </p:sp>
      <p:sp>
        <p:nvSpPr>
          <p:cNvPr id="22" name="Slide Number Placeholder 1"/>
          <p:cNvSpPr>
            <a:spLocks noGrp="1"/>
          </p:cNvSpPr>
          <p:nvPr>
            <p:ph type="sldNum" sz="quarter" idx="2"/>
          </p:nvPr>
        </p:nvSpPr>
        <p:spPr>
          <a:xfrm>
            <a:off x="6985680" y="6524935"/>
            <a:ext cx="2133600" cy="369328"/>
          </a:xfrm>
        </p:spPr>
        <p:txBody>
          <a:bodyPr/>
          <a:lstStyle/>
          <a:p>
            <a:pPr lvl="0"/>
            <a:r>
              <a:rPr lang="en-US" dirty="0" smtClean="0"/>
              <a:t>65</a:t>
            </a:r>
            <a:endParaRPr lang="en-US" dirty="0"/>
          </a:p>
        </p:txBody>
      </p:sp>
    </p:spTree>
    <p:extLst>
      <p:ext uri="{BB962C8B-B14F-4D97-AF65-F5344CB8AC3E}">
        <p14:creationId xmlns:p14="http://schemas.microsoft.com/office/powerpoint/2010/main" val="712730635"/>
      </p:ext>
    </p:extLst>
  </p:cSld>
  <p:clrMapOvr>
    <a:masterClrMapping/>
  </p:clrMapOvr>
  <p:transition spd="med"/>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6200" y="800100"/>
            <a:ext cx="8901953" cy="6057900"/>
            <a:chOff x="76200" y="800100"/>
            <a:chExt cx="8901953" cy="6057900"/>
          </a:xfrm>
        </p:grpSpPr>
        <p:pic>
          <p:nvPicPr>
            <p:cNvPr id="7" name="Picture 6"/>
            <p:cNvPicPr>
              <a:picLocks/>
            </p:cNvPicPr>
            <p:nvPr/>
          </p:nvPicPr>
          <p:blipFill>
            <a:blip r:embed="rId3">
              <a:extLst>
                <a:ext uri="{28A0092B-C50C-407E-A947-70E740481C1C}">
                  <a14:useLocalDpi xmlns:a14="http://schemas.microsoft.com/office/drawing/2010/main" val="0"/>
                </a:ext>
              </a:extLst>
            </a:blip>
            <a:stretch>
              <a:fillRect/>
            </a:stretch>
          </p:blipFill>
          <p:spPr>
            <a:xfrm>
              <a:off x="76200" y="800100"/>
              <a:ext cx="8901953" cy="6057900"/>
            </a:xfrm>
            <a:prstGeom prst="rect">
              <a:avLst/>
            </a:prstGeom>
          </p:spPr>
        </p:pic>
        <p:grpSp>
          <p:nvGrpSpPr>
            <p:cNvPr id="42" name="Group 41"/>
            <p:cNvGrpSpPr/>
            <p:nvPr/>
          </p:nvGrpSpPr>
          <p:grpSpPr>
            <a:xfrm>
              <a:off x="6822185" y="3202358"/>
              <a:ext cx="1874095" cy="1819189"/>
              <a:chOff x="2090253" y="2910851"/>
              <a:chExt cx="3657600" cy="3657600"/>
            </a:xfrm>
          </p:grpSpPr>
          <p:sp>
            <p:nvSpPr>
              <p:cNvPr id="43" name="Rectangle 42"/>
              <p:cNvSpPr/>
              <p:nvPr/>
            </p:nvSpPr>
            <p:spPr>
              <a:xfrm>
                <a:off x="2090253" y="2910851"/>
                <a:ext cx="914400" cy="914400"/>
              </a:xfrm>
              <a:prstGeom prst="rect">
                <a:avLst/>
              </a:prstGeom>
              <a:solidFill>
                <a:srgbClr val="DDDDDD"/>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44" name="Rectangle 43"/>
              <p:cNvSpPr/>
              <p:nvPr/>
            </p:nvSpPr>
            <p:spPr>
              <a:xfrm>
                <a:off x="3004653" y="29108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45" name="Rectangle 44"/>
              <p:cNvSpPr/>
              <p:nvPr/>
            </p:nvSpPr>
            <p:spPr>
              <a:xfrm>
                <a:off x="3919053" y="29108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46" name="Rectangle 45"/>
              <p:cNvSpPr/>
              <p:nvPr/>
            </p:nvSpPr>
            <p:spPr>
              <a:xfrm>
                <a:off x="4833453" y="2910851"/>
                <a:ext cx="914400" cy="914400"/>
              </a:xfrm>
              <a:prstGeom prst="rect">
                <a:avLst/>
              </a:prstGeom>
              <a:solidFill>
                <a:srgbClr val="DDDDDD"/>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47" name="Rectangle 46"/>
              <p:cNvSpPr/>
              <p:nvPr/>
            </p:nvSpPr>
            <p:spPr>
              <a:xfrm>
                <a:off x="20902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48" name="Rectangle 47"/>
              <p:cNvSpPr/>
              <p:nvPr/>
            </p:nvSpPr>
            <p:spPr>
              <a:xfrm>
                <a:off x="30046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49" name="Rectangle 48"/>
              <p:cNvSpPr/>
              <p:nvPr/>
            </p:nvSpPr>
            <p:spPr>
              <a:xfrm>
                <a:off x="39190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50" name="Rectangle 49"/>
              <p:cNvSpPr/>
              <p:nvPr/>
            </p:nvSpPr>
            <p:spPr>
              <a:xfrm>
                <a:off x="48334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51" name="Rectangle 50"/>
              <p:cNvSpPr/>
              <p:nvPr/>
            </p:nvSpPr>
            <p:spPr>
              <a:xfrm>
                <a:off x="20902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52" name="Rectangle 51"/>
              <p:cNvSpPr/>
              <p:nvPr/>
            </p:nvSpPr>
            <p:spPr>
              <a:xfrm>
                <a:off x="39190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53" name="Rectangle 52"/>
              <p:cNvSpPr/>
              <p:nvPr/>
            </p:nvSpPr>
            <p:spPr>
              <a:xfrm>
                <a:off x="48334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54" name="Rectangle 53"/>
              <p:cNvSpPr/>
              <p:nvPr/>
            </p:nvSpPr>
            <p:spPr>
              <a:xfrm>
                <a:off x="2090253" y="5654051"/>
                <a:ext cx="914400" cy="914400"/>
              </a:xfrm>
              <a:prstGeom prst="rect">
                <a:avLst/>
              </a:prstGeom>
              <a:solidFill>
                <a:srgbClr val="DDDDDD"/>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55" name="Rectangle 54"/>
              <p:cNvSpPr/>
              <p:nvPr/>
            </p:nvSpPr>
            <p:spPr>
              <a:xfrm>
                <a:off x="3004653" y="56540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56" name="Rectangle 55"/>
              <p:cNvSpPr/>
              <p:nvPr/>
            </p:nvSpPr>
            <p:spPr>
              <a:xfrm>
                <a:off x="3919053" y="56540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57" name="Rectangle 56"/>
              <p:cNvSpPr/>
              <p:nvPr/>
            </p:nvSpPr>
            <p:spPr>
              <a:xfrm>
                <a:off x="4833453" y="5654051"/>
                <a:ext cx="914400" cy="914400"/>
              </a:xfrm>
              <a:prstGeom prst="rect">
                <a:avLst/>
              </a:prstGeom>
              <a:solidFill>
                <a:schemeClr val="accent3"/>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58" name="Rectangle 57"/>
              <p:cNvSpPr/>
              <p:nvPr/>
            </p:nvSpPr>
            <p:spPr>
              <a:xfrm>
                <a:off x="30046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grpSp>
      </p:grpSp>
      <p:sp>
        <p:nvSpPr>
          <p:cNvPr id="78" name="TextBox 77"/>
          <p:cNvSpPr txBox="1"/>
          <p:nvPr/>
        </p:nvSpPr>
        <p:spPr>
          <a:xfrm>
            <a:off x="4262718" y="88586"/>
            <a:ext cx="4975411" cy="46166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400" dirty="0" smtClean="0">
                <a:solidFill>
                  <a:schemeClr val="bg1"/>
                </a:solidFill>
                <a:latin typeface="Calibri" charset="0"/>
                <a:ea typeface="Calibri" charset="0"/>
                <a:cs typeface="Calibri" charset="0"/>
              </a:rPr>
              <a:t>100 x 1</a:t>
            </a:r>
            <a:r>
              <a:rPr kumimoji="0" lang="en-US" sz="2400" b="0" i="0" u="none" strike="noStrike" cap="none" spc="0" normalizeH="0" baseline="0" dirty="0" smtClean="0">
                <a:ln>
                  <a:noFill/>
                </a:ln>
                <a:solidFill>
                  <a:schemeClr val="bg1"/>
                </a:solidFill>
                <a:effectLst/>
                <a:uFillTx/>
                <a:latin typeface="Calibri" charset="0"/>
                <a:ea typeface="Calibri" charset="0"/>
                <a:cs typeface="Calibri" charset="0"/>
                <a:sym typeface="Helvetica"/>
              </a:rPr>
              <a:t>-node, </a:t>
            </a:r>
            <a:r>
              <a:rPr lang="en-US" sz="2400" dirty="0" smtClean="0">
                <a:solidFill>
                  <a:schemeClr val="bg1"/>
                </a:solidFill>
                <a:latin typeface="Calibri" charset="0"/>
                <a:ea typeface="Calibri" charset="0"/>
                <a:cs typeface="Calibri" charset="0"/>
              </a:rPr>
              <a:t>16</a:t>
            </a:r>
            <a:r>
              <a:rPr kumimoji="0" lang="en-US" sz="2400" b="0" i="0" u="none" strike="noStrike" cap="none" spc="0" normalizeH="0" baseline="0" dirty="0" smtClean="0">
                <a:ln>
                  <a:noFill/>
                </a:ln>
                <a:solidFill>
                  <a:schemeClr val="bg1"/>
                </a:solidFill>
                <a:effectLst/>
                <a:uFillTx/>
                <a:latin typeface="Calibri" charset="0"/>
                <a:ea typeface="Calibri" charset="0"/>
                <a:cs typeface="Calibri" charset="0"/>
                <a:sym typeface="Helvetica"/>
              </a:rPr>
              <a:t>-proc.</a:t>
            </a:r>
            <a:r>
              <a:rPr lang="en-US" sz="2400" dirty="0" smtClean="0">
                <a:solidFill>
                  <a:schemeClr val="bg1"/>
                </a:solidFill>
                <a:latin typeface="Calibri" charset="0"/>
                <a:ea typeface="Calibri" charset="0"/>
                <a:cs typeface="Calibri" charset="0"/>
              </a:rPr>
              <a:t>, 10-step runs</a:t>
            </a:r>
            <a:endParaRPr kumimoji="0" lang="en-US" sz="2400" b="0" i="0" u="none" strike="noStrike" cap="none" spc="0" normalizeH="0" baseline="0" dirty="0">
              <a:ln>
                <a:noFill/>
              </a:ln>
              <a:solidFill>
                <a:schemeClr val="bg1"/>
              </a:solidFill>
              <a:effectLst/>
              <a:uFillTx/>
              <a:latin typeface="Calibri" charset="0"/>
              <a:ea typeface="Calibri" charset="0"/>
              <a:cs typeface="Calibri" charset="0"/>
              <a:sym typeface="Helvetica"/>
            </a:endParaRPr>
          </a:p>
        </p:txBody>
      </p:sp>
      <p:sp>
        <p:nvSpPr>
          <p:cNvPr id="22" name="Slide Number Placeholder 1"/>
          <p:cNvSpPr>
            <a:spLocks noGrp="1"/>
          </p:cNvSpPr>
          <p:nvPr>
            <p:ph type="sldNum" sz="quarter" idx="2"/>
          </p:nvPr>
        </p:nvSpPr>
        <p:spPr>
          <a:xfrm>
            <a:off x="6985680" y="6524935"/>
            <a:ext cx="2133600" cy="369328"/>
          </a:xfrm>
        </p:spPr>
        <p:txBody>
          <a:bodyPr/>
          <a:lstStyle/>
          <a:p>
            <a:pPr lvl="0"/>
            <a:r>
              <a:rPr lang="en-US" dirty="0" smtClean="0"/>
              <a:t>66</a:t>
            </a:r>
            <a:endParaRPr lang="en-US" dirty="0"/>
          </a:p>
        </p:txBody>
      </p:sp>
    </p:spTree>
    <p:extLst>
      <p:ext uri="{BB962C8B-B14F-4D97-AF65-F5344CB8AC3E}">
        <p14:creationId xmlns:p14="http://schemas.microsoft.com/office/powerpoint/2010/main" val="199999479"/>
      </p:ext>
    </p:extLst>
  </p:cSld>
  <p:clrMapOvr>
    <a:masterClrMapping/>
  </p:clrMapOvr>
  <p:transition spd="med"/>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p:cNvGrpSpPr>
          <p:nvPr/>
        </p:nvGrpSpPr>
        <p:grpSpPr>
          <a:xfrm>
            <a:off x="182880" y="768096"/>
            <a:ext cx="3968496" cy="3044952"/>
            <a:chOff x="0" y="767218"/>
            <a:chExt cx="9144000" cy="6090782"/>
          </a:xfrm>
        </p:grpSpPr>
        <p:pic>
          <p:nvPicPr>
            <p:cNvPr id="5" name="Picture 4"/>
            <p:cNvPicPr>
              <a:picLocks/>
            </p:cNvPicPr>
            <p:nvPr/>
          </p:nvPicPr>
          <p:blipFill>
            <a:blip r:embed="rId3">
              <a:extLst>
                <a:ext uri="{28A0092B-C50C-407E-A947-70E740481C1C}">
                  <a14:useLocalDpi xmlns:a14="http://schemas.microsoft.com/office/drawing/2010/main" val="0"/>
                </a:ext>
              </a:extLst>
            </a:blip>
            <a:stretch>
              <a:fillRect/>
            </a:stretch>
          </p:blipFill>
          <p:spPr>
            <a:xfrm>
              <a:off x="0" y="767218"/>
              <a:ext cx="9144000" cy="6090782"/>
            </a:xfrm>
            <a:prstGeom prst="rect">
              <a:avLst/>
            </a:prstGeom>
          </p:spPr>
        </p:pic>
        <p:grpSp>
          <p:nvGrpSpPr>
            <p:cNvPr id="6" name="Group 5"/>
            <p:cNvGrpSpPr/>
            <p:nvPr/>
          </p:nvGrpSpPr>
          <p:grpSpPr>
            <a:xfrm>
              <a:off x="6933239" y="3253822"/>
              <a:ext cx="1874095" cy="1813875"/>
              <a:chOff x="6933239" y="3253822"/>
              <a:chExt cx="1874095" cy="1813875"/>
            </a:xfrm>
          </p:grpSpPr>
          <p:grpSp>
            <p:nvGrpSpPr>
              <p:cNvPr id="7" name="Group 6"/>
              <p:cNvGrpSpPr/>
              <p:nvPr/>
            </p:nvGrpSpPr>
            <p:grpSpPr>
              <a:xfrm>
                <a:off x="6933239" y="3253822"/>
                <a:ext cx="1874095" cy="1813875"/>
                <a:chOff x="2090253" y="2910851"/>
                <a:chExt cx="3657600" cy="3657600"/>
              </a:xfrm>
            </p:grpSpPr>
            <p:sp>
              <p:nvSpPr>
                <p:cNvPr id="9" name="Rectangle 8"/>
                <p:cNvSpPr/>
                <p:nvPr/>
              </p:nvSpPr>
              <p:spPr>
                <a:xfrm>
                  <a:off x="2090253" y="2910851"/>
                  <a:ext cx="914400" cy="914400"/>
                </a:xfrm>
                <a:prstGeom prst="rect">
                  <a:avLst/>
                </a:prstGeom>
                <a:solidFill>
                  <a:srgbClr val="DDDDDD"/>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0" name="Rectangle 9"/>
                <p:cNvSpPr/>
                <p:nvPr/>
              </p:nvSpPr>
              <p:spPr>
                <a:xfrm>
                  <a:off x="3004653" y="29108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1" name="Rectangle 10"/>
                <p:cNvSpPr/>
                <p:nvPr/>
              </p:nvSpPr>
              <p:spPr>
                <a:xfrm>
                  <a:off x="3919053" y="29108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2" name="Rectangle 11"/>
                <p:cNvSpPr/>
                <p:nvPr/>
              </p:nvSpPr>
              <p:spPr>
                <a:xfrm>
                  <a:off x="2090253" y="2910851"/>
                  <a:ext cx="914400" cy="914401"/>
                </a:xfrm>
                <a:prstGeom prst="rect">
                  <a:avLst/>
                </a:prstGeom>
                <a:solidFill>
                  <a:schemeClr val="accent3"/>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3" name="Rectangle 12"/>
                <p:cNvSpPr/>
                <p:nvPr/>
              </p:nvSpPr>
              <p:spPr>
                <a:xfrm>
                  <a:off x="20902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4" name="Rectangle 13"/>
                <p:cNvSpPr/>
                <p:nvPr/>
              </p:nvSpPr>
              <p:spPr>
                <a:xfrm>
                  <a:off x="30046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5" name="Rectangle 14"/>
                <p:cNvSpPr/>
                <p:nvPr/>
              </p:nvSpPr>
              <p:spPr>
                <a:xfrm>
                  <a:off x="39190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6" name="Rectangle 15"/>
                <p:cNvSpPr/>
                <p:nvPr/>
              </p:nvSpPr>
              <p:spPr>
                <a:xfrm>
                  <a:off x="48334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7" name="Rectangle 16"/>
                <p:cNvSpPr/>
                <p:nvPr/>
              </p:nvSpPr>
              <p:spPr>
                <a:xfrm>
                  <a:off x="20902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8" name="Rectangle 17"/>
                <p:cNvSpPr/>
                <p:nvPr/>
              </p:nvSpPr>
              <p:spPr>
                <a:xfrm>
                  <a:off x="39190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9" name="Rectangle 18"/>
                <p:cNvSpPr/>
                <p:nvPr/>
              </p:nvSpPr>
              <p:spPr>
                <a:xfrm>
                  <a:off x="48334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0" name="Rectangle 19"/>
                <p:cNvSpPr/>
                <p:nvPr/>
              </p:nvSpPr>
              <p:spPr>
                <a:xfrm>
                  <a:off x="2090253" y="5654051"/>
                  <a:ext cx="914400" cy="914400"/>
                </a:xfrm>
                <a:prstGeom prst="rect">
                  <a:avLst/>
                </a:prstGeom>
                <a:solidFill>
                  <a:srgbClr val="DDDDDD"/>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1" name="Rectangle 20"/>
                <p:cNvSpPr/>
                <p:nvPr/>
              </p:nvSpPr>
              <p:spPr>
                <a:xfrm>
                  <a:off x="3004653" y="56540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2" name="Rectangle 21"/>
                <p:cNvSpPr/>
                <p:nvPr/>
              </p:nvSpPr>
              <p:spPr>
                <a:xfrm>
                  <a:off x="3919053" y="56540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3" name="Rectangle 22"/>
                <p:cNvSpPr/>
                <p:nvPr/>
              </p:nvSpPr>
              <p:spPr>
                <a:xfrm>
                  <a:off x="4833453" y="5654051"/>
                  <a:ext cx="914400" cy="914400"/>
                </a:xfrm>
                <a:prstGeom prst="rect">
                  <a:avLst/>
                </a:prstGeom>
                <a:solidFill>
                  <a:srgbClr val="DDDDDD"/>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4" name="Rectangle 23"/>
                <p:cNvSpPr/>
                <p:nvPr/>
              </p:nvSpPr>
              <p:spPr>
                <a:xfrm>
                  <a:off x="30046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grpSp>
          <p:sp>
            <p:nvSpPr>
              <p:cNvPr id="8" name="Rectangle 7"/>
              <p:cNvSpPr/>
              <p:nvPr/>
            </p:nvSpPr>
            <p:spPr>
              <a:xfrm>
                <a:off x="8338810" y="3253822"/>
                <a:ext cx="468524" cy="453469"/>
              </a:xfrm>
              <a:prstGeom prst="rect">
                <a:avLst/>
              </a:prstGeom>
              <a:solidFill>
                <a:srgbClr val="DDDDDD"/>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grpSp>
      </p:grpSp>
      <p:grpSp>
        <p:nvGrpSpPr>
          <p:cNvPr id="25" name="Group 24"/>
          <p:cNvGrpSpPr>
            <a:grpSpLocks/>
          </p:cNvGrpSpPr>
          <p:nvPr/>
        </p:nvGrpSpPr>
        <p:grpSpPr>
          <a:xfrm>
            <a:off x="4846320" y="768096"/>
            <a:ext cx="3968496" cy="3044952"/>
            <a:chOff x="0" y="767218"/>
            <a:chExt cx="9238129" cy="6040205"/>
          </a:xfrm>
        </p:grpSpPr>
        <p:pic>
          <p:nvPicPr>
            <p:cNvPr id="26" name="Picture 25"/>
            <p:cNvPicPr>
              <a:picLocks/>
            </p:cNvPicPr>
            <p:nvPr/>
          </p:nvPicPr>
          <p:blipFill>
            <a:blip r:embed="rId4">
              <a:extLst>
                <a:ext uri="{28A0092B-C50C-407E-A947-70E740481C1C}">
                  <a14:useLocalDpi xmlns:a14="http://schemas.microsoft.com/office/drawing/2010/main" val="0"/>
                </a:ext>
              </a:extLst>
            </a:blip>
            <a:stretch>
              <a:fillRect/>
            </a:stretch>
          </p:blipFill>
          <p:spPr>
            <a:xfrm>
              <a:off x="0" y="767218"/>
              <a:ext cx="9238129" cy="6040205"/>
            </a:xfrm>
            <a:prstGeom prst="rect">
              <a:avLst/>
            </a:prstGeom>
          </p:spPr>
        </p:pic>
        <p:grpSp>
          <p:nvGrpSpPr>
            <p:cNvPr id="27" name="Group 26"/>
            <p:cNvGrpSpPr/>
            <p:nvPr/>
          </p:nvGrpSpPr>
          <p:grpSpPr>
            <a:xfrm>
              <a:off x="7072939" y="3215722"/>
              <a:ext cx="1874095" cy="1813875"/>
              <a:chOff x="2090253" y="2910851"/>
              <a:chExt cx="3657600" cy="3657600"/>
            </a:xfrm>
          </p:grpSpPr>
          <p:sp>
            <p:nvSpPr>
              <p:cNvPr id="28" name="Rectangle 27"/>
              <p:cNvSpPr/>
              <p:nvPr/>
            </p:nvSpPr>
            <p:spPr>
              <a:xfrm>
                <a:off x="2090253" y="2910851"/>
                <a:ext cx="914400" cy="914400"/>
              </a:xfrm>
              <a:prstGeom prst="rect">
                <a:avLst/>
              </a:prstGeom>
              <a:solidFill>
                <a:srgbClr val="DDDDDD"/>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9" name="Rectangle 28"/>
              <p:cNvSpPr/>
              <p:nvPr/>
            </p:nvSpPr>
            <p:spPr>
              <a:xfrm>
                <a:off x="3004653" y="29108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30" name="Rectangle 29"/>
              <p:cNvSpPr/>
              <p:nvPr/>
            </p:nvSpPr>
            <p:spPr>
              <a:xfrm>
                <a:off x="3919053" y="29108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31" name="Rectangle 30"/>
              <p:cNvSpPr/>
              <p:nvPr/>
            </p:nvSpPr>
            <p:spPr>
              <a:xfrm>
                <a:off x="4833453" y="2910851"/>
                <a:ext cx="914400" cy="914400"/>
              </a:xfrm>
              <a:prstGeom prst="rect">
                <a:avLst/>
              </a:prstGeom>
              <a:solidFill>
                <a:schemeClr val="accent3"/>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32" name="Rectangle 31"/>
              <p:cNvSpPr/>
              <p:nvPr/>
            </p:nvSpPr>
            <p:spPr>
              <a:xfrm>
                <a:off x="20902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33" name="Rectangle 32"/>
              <p:cNvSpPr/>
              <p:nvPr/>
            </p:nvSpPr>
            <p:spPr>
              <a:xfrm>
                <a:off x="30046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34" name="Rectangle 33"/>
              <p:cNvSpPr/>
              <p:nvPr/>
            </p:nvSpPr>
            <p:spPr>
              <a:xfrm>
                <a:off x="39190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35" name="Rectangle 34"/>
              <p:cNvSpPr/>
              <p:nvPr/>
            </p:nvSpPr>
            <p:spPr>
              <a:xfrm>
                <a:off x="48334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36" name="Rectangle 35"/>
              <p:cNvSpPr/>
              <p:nvPr/>
            </p:nvSpPr>
            <p:spPr>
              <a:xfrm>
                <a:off x="20902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37" name="Rectangle 36"/>
              <p:cNvSpPr/>
              <p:nvPr/>
            </p:nvSpPr>
            <p:spPr>
              <a:xfrm>
                <a:off x="39190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38" name="Rectangle 37"/>
              <p:cNvSpPr/>
              <p:nvPr/>
            </p:nvSpPr>
            <p:spPr>
              <a:xfrm>
                <a:off x="48334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39" name="Rectangle 38"/>
              <p:cNvSpPr/>
              <p:nvPr/>
            </p:nvSpPr>
            <p:spPr>
              <a:xfrm>
                <a:off x="2090253" y="5654051"/>
                <a:ext cx="914400" cy="914400"/>
              </a:xfrm>
              <a:prstGeom prst="rect">
                <a:avLst/>
              </a:prstGeom>
              <a:solidFill>
                <a:srgbClr val="DDDDDD"/>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40" name="Rectangle 39"/>
              <p:cNvSpPr/>
              <p:nvPr/>
            </p:nvSpPr>
            <p:spPr>
              <a:xfrm>
                <a:off x="3004653" y="56540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41" name="Rectangle 40"/>
              <p:cNvSpPr/>
              <p:nvPr/>
            </p:nvSpPr>
            <p:spPr>
              <a:xfrm>
                <a:off x="3919053" y="56540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42" name="Rectangle 41"/>
              <p:cNvSpPr/>
              <p:nvPr/>
            </p:nvSpPr>
            <p:spPr>
              <a:xfrm>
                <a:off x="4833453" y="5654051"/>
                <a:ext cx="914400" cy="914400"/>
              </a:xfrm>
              <a:prstGeom prst="rect">
                <a:avLst/>
              </a:prstGeom>
              <a:solidFill>
                <a:srgbClr val="DDDDDD"/>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43" name="Rectangle 42"/>
              <p:cNvSpPr/>
              <p:nvPr/>
            </p:nvSpPr>
            <p:spPr>
              <a:xfrm>
                <a:off x="30046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grpSp>
      </p:grpSp>
      <p:grpSp>
        <p:nvGrpSpPr>
          <p:cNvPr id="44" name="Group 43"/>
          <p:cNvGrpSpPr>
            <a:grpSpLocks/>
          </p:cNvGrpSpPr>
          <p:nvPr/>
        </p:nvGrpSpPr>
        <p:grpSpPr>
          <a:xfrm>
            <a:off x="182880" y="3813048"/>
            <a:ext cx="3968496" cy="3044952"/>
            <a:chOff x="95623" y="838200"/>
            <a:chExt cx="9053606" cy="6018923"/>
          </a:xfrm>
        </p:grpSpPr>
        <p:pic>
          <p:nvPicPr>
            <p:cNvPr id="45" name="Picture 44"/>
            <p:cNvPicPr>
              <a:picLocks/>
            </p:cNvPicPr>
            <p:nvPr/>
          </p:nvPicPr>
          <p:blipFill>
            <a:blip r:embed="rId5">
              <a:extLst>
                <a:ext uri="{28A0092B-C50C-407E-A947-70E740481C1C}">
                  <a14:useLocalDpi xmlns:a14="http://schemas.microsoft.com/office/drawing/2010/main" val="0"/>
                </a:ext>
              </a:extLst>
            </a:blip>
            <a:stretch>
              <a:fillRect/>
            </a:stretch>
          </p:blipFill>
          <p:spPr>
            <a:xfrm>
              <a:off x="95623" y="838200"/>
              <a:ext cx="9053606" cy="6018923"/>
            </a:xfrm>
            <a:prstGeom prst="rect">
              <a:avLst/>
            </a:prstGeom>
          </p:spPr>
        </p:pic>
        <p:grpSp>
          <p:nvGrpSpPr>
            <p:cNvPr id="46" name="Group 45"/>
            <p:cNvGrpSpPr/>
            <p:nvPr/>
          </p:nvGrpSpPr>
          <p:grpSpPr>
            <a:xfrm>
              <a:off x="1007847" y="3261219"/>
              <a:ext cx="1836953" cy="1717181"/>
              <a:chOff x="2090253" y="2910851"/>
              <a:chExt cx="3657600" cy="3657600"/>
            </a:xfrm>
          </p:grpSpPr>
          <p:sp>
            <p:nvSpPr>
              <p:cNvPr id="47" name="Rectangle 46"/>
              <p:cNvSpPr/>
              <p:nvPr/>
            </p:nvSpPr>
            <p:spPr>
              <a:xfrm>
                <a:off x="2090253" y="2910851"/>
                <a:ext cx="914400" cy="914400"/>
              </a:xfrm>
              <a:prstGeom prst="rect">
                <a:avLst/>
              </a:prstGeom>
              <a:solidFill>
                <a:srgbClr val="DDDDDD"/>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48" name="Rectangle 47"/>
              <p:cNvSpPr/>
              <p:nvPr/>
            </p:nvSpPr>
            <p:spPr>
              <a:xfrm>
                <a:off x="3004653" y="29108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49" name="Rectangle 48"/>
              <p:cNvSpPr/>
              <p:nvPr/>
            </p:nvSpPr>
            <p:spPr>
              <a:xfrm>
                <a:off x="3919053" y="29108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50" name="Rectangle 49"/>
              <p:cNvSpPr/>
              <p:nvPr/>
            </p:nvSpPr>
            <p:spPr>
              <a:xfrm>
                <a:off x="4833453" y="2910851"/>
                <a:ext cx="914400" cy="914400"/>
              </a:xfrm>
              <a:prstGeom prst="rect">
                <a:avLst/>
              </a:prstGeom>
              <a:solidFill>
                <a:srgbClr val="DDDDDD"/>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51" name="Rectangle 50"/>
              <p:cNvSpPr/>
              <p:nvPr/>
            </p:nvSpPr>
            <p:spPr>
              <a:xfrm>
                <a:off x="20902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52" name="Rectangle 51"/>
              <p:cNvSpPr/>
              <p:nvPr/>
            </p:nvSpPr>
            <p:spPr>
              <a:xfrm>
                <a:off x="30046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53" name="Rectangle 52"/>
              <p:cNvSpPr/>
              <p:nvPr/>
            </p:nvSpPr>
            <p:spPr>
              <a:xfrm>
                <a:off x="39190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54" name="Rectangle 53"/>
              <p:cNvSpPr/>
              <p:nvPr/>
            </p:nvSpPr>
            <p:spPr>
              <a:xfrm>
                <a:off x="48334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55" name="Rectangle 54"/>
              <p:cNvSpPr/>
              <p:nvPr/>
            </p:nvSpPr>
            <p:spPr>
              <a:xfrm>
                <a:off x="20902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56" name="Rectangle 55"/>
              <p:cNvSpPr/>
              <p:nvPr/>
            </p:nvSpPr>
            <p:spPr>
              <a:xfrm>
                <a:off x="39190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57" name="Rectangle 56"/>
              <p:cNvSpPr/>
              <p:nvPr/>
            </p:nvSpPr>
            <p:spPr>
              <a:xfrm>
                <a:off x="48334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58" name="Rectangle 57"/>
              <p:cNvSpPr/>
              <p:nvPr/>
            </p:nvSpPr>
            <p:spPr>
              <a:xfrm>
                <a:off x="2090253" y="5654051"/>
                <a:ext cx="914400" cy="914400"/>
              </a:xfrm>
              <a:prstGeom prst="rect">
                <a:avLst/>
              </a:prstGeom>
              <a:solidFill>
                <a:schemeClr val="accent3"/>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59" name="Rectangle 58"/>
              <p:cNvSpPr/>
              <p:nvPr/>
            </p:nvSpPr>
            <p:spPr>
              <a:xfrm>
                <a:off x="3004653" y="56540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0" name="Rectangle 59"/>
              <p:cNvSpPr/>
              <p:nvPr/>
            </p:nvSpPr>
            <p:spPr>
              <a:xfrm>
                <a:off x="3919053" y="56540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1" name="Rectangle 60"/>
              <p:cNvSpPr/>
              <p:nvPr/>
            </p:nvSpPr>
            <p:spPr>
              <a:xfrm>
                <a:off x="4833453" y="5654051"/>
                <a:ext cx="914400" cy="914400"/>
              </a:xfrm>
              <a:prstGeom prst="rect">
                <a:avLst/>
              </a:prstGeom>
              <a:solidFill>
                <a:srgbClr val="DDDDDD"/>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2" name="Rectangle 61"/>
              <p:cNvSpPr/>
              <p:nvPr/>
            </p:nvSpPr>
            <p:spPr>
              <a:xfrm>
                <a:off x="30046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grpSp>
      </p:grpSp>
      <p:grpSp>
        <p:nvGrpSpPr>
          <p:cNvPr id="63" name="Group 62"/>
          <p:cNvGrpSpPr>
            <a:grpSpLocks/>
          </p:cNvGrpSpPr>
          <p:nvPr/>
        </p:nvGrpSpPr>
        <p:grpSpPr>
          <a:xfrm>
            <a:off x="4873752" y="3813048"/>
            <a:ext cx="3968496" cy="3044952"/>
            <a:chOff x="76200" y="800100"/>
            <a:chExt cx="8901953" cy="6057900"/>
          </a:xfrm>
        </p:grpSpPr>
        <p:pic>
          <p:nvPicPr>
            <p:cNvPr id="64" name="Picture 63"/>
            <p:cNvPicPr>
              <a:picLocks/>
            </p:cNvPicPr>
            <p:nvPr/>
          </p:nvPicPr>
          <p:blipFill>
            <a:blip r:embed="rId6">
              <a:extLst>
                <a:ext uri="{28A0092B-C50C-407E-A947-70E740481C1C}">
                  <a14:useLocalDpi xmlns:a14="http://schemas.microsoft.com/office/drawing/2010/main" val="0"/>
                </a:ext>
              </a:extLst>
            </a:blip>
            <a:stretch>
              <a:fillRect/>
            </a:stretch>
          </p:blipFill>
          <p:spPr>
            <a:xfrm>
              <a:off x="76200" y="800100"/>
              <a:ext cx="8901953" cy="6057900"/>
            </a:xfrm>
            <a:prstGeom prst="rect">
              <a:avLst/>
            </a:prstGeom>
          </p:spPr>
        </p:pic>
        <p:grpSp>
          <p:nvGrpSpPr>
            <p:cNvPr id="65" name="Group 64"/>
            <p:cNvGrpSpPr/>
            <p:nvPr/>
          </p:nvGrpSpPr>
          <p:grpSpPr>
            <a:xfrm>
              <a:off x="6822185" y="3202358"/>
              <a:ext cx="1874095" cy="1819189"/>
              <a:chOff x="2090253" y="2910851"/>
              <a:chExt cx="3657600" cy="3657600"/>
            </a:xfrm>
          </p:grpSpPr>
          <p:sp>
            <p:nvSpPr>
              <p:cNvPr id="66" name="Rectangle 65"/>
              <p:cNvSpPr/>
              <p:nvPr/>
            </p:nvSpPr>
            <p:spPr>
              <a:xfrm>
                <a:off x="2090253" y="2910851"/>
                <a:ext cx="914400" cy="914400"/>
              </a:xfrm>
              <a:prstGeom prst="rect">
                <a:avLst/>
              </a:prstGeom>
              <a:solidFill>
                <a:srgbClr val="DDDDDD"/>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7" name="Rectangle 66"/>
              <p:cNvSpPr/>
              <p:nvPr/>
            </p:nvSpPr>
            <p:spPr>
              <a:xfrm>
                <a:off x="3004653" y="29108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8" name="Rectangle 67"/>
              <p:cNvSpPr/>
              <p:nvPr/>
            </p:nvSpPr>
            <p:spPr>
              <a:xfrm>
                <a:off x="3919053" y="29108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9" name="Rectangle 68"/>
              <p:cNvSpPr/>
              <p:nvPr/>
            </p:nvSpPr>
            <p:spPr>
              <a:xfrm>
                <a:off x="4833453" y="2910851"/>
                <a:ext cx="914400" cy="914400"/>
              </a:xfrm>
              <a:prstGeom prst="rect">
                <a:avLst/>
              </a:prstGeom>
              <a:solidFill>
                <a:srgbClr val="DDDDDD"/>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70" name="Rectangle 69"/>
              <p:cNvSpPr/>
              <p:nvPr/>
            </p:nvSpPr>
            <p:spPr>
              <a:xfrm>
                <a:off x="20902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71" name="Rectangle 70"/>
              <p:cNvSpPr/>
              <p:nvPr/>
            </p:nvSpPr>
            <p:spPr>
              <a:xfrm>
                <a:off x="30046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72" name="Rectangle 71"/>
              <p:cNvSpPr/>
              <p:nvPr/>
            </p:nvSpPr>
            <p:spPr>
              <a:xfrm>
                <a:off x="39190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73" name="Rectangle 72"/>
              <p:cNvSpPr/>
              <p:nvPr/>
            </p:nvSpPr>
            <p:spPr>
              <a:xfrm>
                <a:off x="48334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74" name="Rectangle 73"/>
              <p:cNvSpPr/>
              <p:nvPr/>
            </p:nvSpPr>
            <p:spPr>
              <a:xfrm>
                <a:off x="20902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75" name="Rectangle 74"/>
              <p:cNvSpPr/>
              <p:nvPr/>
            </p:nvSpPr>
            <p:spPr>
              <a:xfrm>
                <a:off x="39190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76" name="Rectangle 75"/>
              <p:cNvSpPr/>
              <p:nvPr/>
            </p:nvSpPr>
            <p:spPr>
              <a:xfrm>
                <a:off x="48334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77" name="Rectangle 76"/>
              <p:cNvSpPr/>
              <p:nvPr/>
            </p:nvSpPr>
            <p:spPr>
              <a:xfrm>
                <a:off x="2090253" y="5654051"/>
                <a:ext cx="914400" cy="914400"/>
              </a:xfrm>
              <a:prstGeom prst="rect">
                <a:avLst/>
              </a:prstGeom>
              <a:solidFill>
                <a:srgbClr val="DDDDDD"/>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78" name="Rectangle 77"/>
              <p:cNvSpPr/>
              <p:nvPr/>
            </p:nvSpPr>
            <p:spPr>
              <a:xfrm>
                <a:off x="3004653" y="56540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79" name="Rectangle 78"/>
              <p:cNvSpPr/>
              <p:nvPr/>
            </p:nvSpPr>
            <p:spPr>
              <a:xfrm>
                <a:off x="3919053" y="56540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80" name="Rectangle 79"/>
              <p:cNvSpPr/>
              <p:nvPr/>
            </p:nvSpPr>
            <p:spPr>
              <a:xfrm>
                <a:off x="4833453" y="5654051"/>
                <a:ext cx="914400" cy="914400"/>
              </a:xfrm>
              <a:prstGeom prst="rect">
                <a:avLst/>
              </a:prstGeom>
              <a:solidFill>
                <a:schemeClr val="accent3"/>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81" name="Rectangle 80"/>
              <p:cNvSpPr/>
              <p:nvPr/>
            </p:nvSpPr>
            <p:spPr>
              <a:xfrm>
                <a:off x="30046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grpSp>
      </p:grpSp>
      <p:sp>
        <p:nvSpPr>
          <p:cNvPr id="82" name="TextBox 81"/>
          <p:cNvSpPr txBox="1"/>
          <p:nvPr/>
        </p:nvSpPr>
        <p:spPr>
          <a:xfrm>
            <a:off x="4262718" y="88586"/>
            <a:ext cx="4975411" cy="46166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400" dirty="0" smtClean="0">
                <a:solidFill>
                  <a:schemeClr val="bg1"/>
                </a:solidFill>
                <a:latin typeface="Calibri" charset="0"/>
                <a:ea typeface="Calibri" charset="0"/>
                <a:cs typeface="Calibri" charset="0"/>
              </a:rPr>
              <a:t>100 x 1</a:t>
            </a:r>
            <a:r>
              <a:rPr kumimoji="0" lang="en-US" sz="2400" b="0" i="0" u="none" strike="noStrike" cap="none" spc="0" normalizeH="0" baseline="0" dirty="0" smtClean="0">
                <a:ln>
                  <a:noFill/>
                </a:ln>
                <a:solidFill>
                  <a:schemeClr val="bg1"/>
                </a:solidFill>
                <a:effectLst/>
                <a:uFillTx/>
                <a:latin typeface="Calibri" charset="0"/>
                <a:ea typeface="Calibri" charset="0"/>
                <a:cs typeface="Calibri" charset="0"/>
                <a:sym typeface="Helvetica"/>
              </a:rPr>
              <a:t>-node, </a:t>
            </a:r>
            <a:r>
              <a:rPr lang="en-US" sz="2400" dirty="0" smtClean="0">
                <a:solidFill>
                  <a:schemeClr val="bg1"/>
                </a:solidFill>
                <a:latin typeface="Calibri" charset="0"/>
                <a:ea typeface="Calibri" charset="0"/>
                <a:cs typeface="Calibri" charset="0"/>
              </a:rPr>
              <a:t>16</a:t>
            </a:r>
            <a:r>
              <a:rPr kumimoji="0" lang="en-US" sz="2400" b="0" i="0" u="none" strike="noStrike" cap="none" spc="0" normalizeH="0" baseline="0" dirty="0" smtClean="0">
                <a:ln>
                  <a:noFill/>
                </a:ln>
                <a:solidFill>
                  <a:schemeClr val="bg1"/>
                </a:solidFill>
                <a:effectLst/>
                <a:uFillTx/>
                <a:latin typeface="Calibri" charset="0"/>
                <a:ea typeface="Calibri" charset="0"/>
                <a:cs typeface="Calibri" charset="0"/>
                <a:sym typeface="Helvetica"/>
              </a:rPr>
              <a:t>-proc.</a:t>
            </a:r>
            <a:r>
              <a:rPr lang="en-US" sz="2400" dirty="0" smtClean="0">
                <a:solidFill>
                  <a:schemeClr val="bg1"/>
                </a:solidFill>
                <a:latin typeface="Calibri" charset="0"/>
                <a:ea typeface="Calibri" charset="0"/>
                <a:cs typeface="Calibri" charset="0"/>
              </a:rPr>
              <a:t>, 10-step runs</a:t>
            </a:r>
            <a:endParaRPr kumimoji="0" lang="en-US" sz="2400" b="0" i="0" u="none" strike="noStrike" cap="none" spc="0" normalizeH="0" baseline="0" dirty="0">
              <a:ln>
                <a:noFill/>
              </a:ln>
              <a:solidFill>
                <a:schemeClr val="bg1"/>
              </a:solidFill>
              <a:effectLst/>
              <a:uFillTx/>
              <a:latin typeface="Calibri" charset="0"/>
              <a:ea typeface="Calibri" charset="0"/>
              <a:cs typeface="Calibri" charset="0"/>
              <a:sym typeface="Helvetica"/>
            </a:endParaRPr>
          </a:p>
        </p:txBody>
      </p:sp>
      <p:sp>
        <p:nvSpPr>
          <p:cNvPr id="83" name="Slide Number Placeholder 1"/>
          <p:cNvSpPr>
            <a:spLocks noGrp="1"/>
          </p:cNvSpPr>
          <p:nvPr>
            <p:ph type="sldNum" sz="quarter" idx="2"/>
          </p:nvPr>
        </p:nvSpPr>
        <p:spPr>
          <a:xfrm>
            <a:off x="7035803" y="6548982"/>
            <a:ext cx="2133600" cy="369328"/>
          </a:xfrm>
        </p:spPr>
        <p:txBody>
          <a:bodyPr/>
          <a:lstStyle/>
          <a:p>
            <a:pPr lvl="0"/>
            <a:r>
              <a:rPr lang="en-US" dirty="0" smtClean="0"/>
              <a:t>67</a:t>
            </a:r>
            <a:endParaRPr lang="en-US" dirty="0"/>
          </a:p>
        </p:txBody>
      </p:sp>
    </p:spTree>
    <p:extLst>
      <p:ext uri="{BB962C8B-B14F-4D97-AF65-F5344CB8AC3E}">
        <p14:creationId xmlns:p14="http://schemas.microsoft.com/office/powerpoint/2010/main" val="1750684012"/>
      </p:ext>
    </p:extLst>
  </p:cSld>
  <p:clrMapOvr>
    <a:masterClrMapping/>
  </p:clrMapOvr>
  <p:transition spd="med"/>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p:cNvPicPr>
          <p:nvPr/>
        </p:nvPicPr>
        <p:blipFill>
          <a:blip r:embed="rId3">
            <a:extLst>
              <a:ext uri="{28A0092B-C50C-407E-A947-70E740481C1C}">
                <a14:useLocalDpi xmlns:a14="http://schemas.microsoft.com/office/drawing/2010/main" val="0"/>
              </a:ext>
            </a:extLst>
          </a:blip>
          <a:stretch>
            <a:fillRect/>
          </a:stretch>
        </p:blipFill>
        <p:spPr>
          <a:xfrm>
            <a:off x="4872780" y="768096"/>
            <a:ext cx="3968496" cy="3044952"/>
          </a:xfrm>
          <a:prstGeom prst="rect">
            <a:avLst/>
          </a:prstGeom>
        </p:spPr>
      </p:pic>
      <p:pic>
        <p:nvPicPr>
          <p:cNvPr id="11" name="Picture 10"/>
          <p:cNvPicPr>
            <a:picLocks/>
          </p:cNvPicPr>
          <p:nvPr/>
        </p:nvPicPr>
        <p:blipFill>
          <a:blip r:embed="rId4">
            <a:extLst>
              <a:ext uri="{28A0092B-C50C-407E-A947-70E740481C1C}">
                <a14:useLocalDpi xmlns:a14="http://schemas.microsoft.com/office/drawing/2010/main" val="0"/>
              </a:ext>
            </a:extLst>
          </a:blip>
          <a:stretch>
            <a:fillRect/>
          </a:stretch>
        </p:blipFill>
        <p:spPr>
          <a:xfrm>
            <a:off x="4872780" y="3813048"/>
            <a:ext cx="3968496" cy="3044952"/>
          </a:xfrm>
          <a:prstGeom prst="rect">
            <a:avLst/>
          </a:prstGeom>
        </p:spPr>
      </p:pic>
      <p:pic>
        <p:nvPicPr>
          <p:cNvPr id="82" name="Picture 81"/>
          <p:cNvPicPr>
            <a:picLocks/>
          </p:cNvPicPr>
          <p:nvPr/>
        </p:nvPicPr>
        <p:blipFill>
          <a:blip r:embed="rId5">
            <a:extLst>
              <a:ext uri="{28A0092B-C50C-407E-A947-70E740481C1C}">
                <a14:useLocalDpi xmlns:a14="http://schemas.microsoft.com/office/drawing/2010/main" val="0"/>
              </a:ext>
            </a:extLst>
          </a:blip>
          <a:stretch>
            <a:fillRect/>
          </a:stretch>
        </p:blipFill>
        <p:spPr>
          <a:xfrm>
            <a:off x="182880" y="768096"/>
            <a:ext cx="3968496" cy="3044952"/>
          </a:xfrm>
          <a:prstGeom prst="rect">
            <a:avLst/>
          </a:prstGeom>
        </p:spPr>
      </p:pic>
      <p:pic>
        <p:nvPicPr>
          <p:cNvPr id="10" name="Picture 9"/>
          <p:cNvPicPr>
            <a:picLocks/>
          </p:cNvPicPr>
          <p:nvPr/>
        </p:nvPicPr>
        <p:blipFill>
          <a:blip r:embed="rId6">
            <a:extLst>
              <a:ext uri="{28A0092B-C50C-407E-A947-70E740481C1C}">
                <a14:useLocalDpi xmlns:a14="http://schemas.microsoft.com/office/drawing/2010/main" val="0"/>
              </a:ext>
            </a:extLst>
          </a:blip>
          <a:stretch>
            <a:fillRect/>
          </a:stretch>
        </p:blipFill>
        <p:spPr>
          <a:xfrm>
            <a:off x="182880" y="3813048"/>
            <a:ext cx="3968496" cy="3044952"/>
          </a:xfrm>
          <a:prstGeom prst="rect">
            <a:avLst/>
          </a:prstGeom>
        </p:spPr>
      </p:pic>
      <p:grpSp>
        <p:nvGrpSpPr>
          <p:cNvPr id="12" name="Group 11"/>
          <p:cNvGrpSpPr/>
          <p:nvPr/>
        </p:nvGrpSpPr>
        <p:grpSpPr>
          <a:xfrm>
            <a:off x="566253" y="894893"/>
            <a:ext cx="914400" cy="914400"/>
            <a:chOff x="2090253" y="2910851"/>
            <a:chExt cx="3657600" cy="3657600"/>
          </a:xfrm>
        </p:grpSpPr>
        <p:sp>
          <p:nvSpPr>
            <p:cNvPr id="13" name="Rectangle 12"/>
            <p:cNvSpPr/>
            <p:nvPr/>
          </p:nvSpPr>
          <p:spPr>
            <a:xfrm>
              <a:off x="2090253" y="2910851"/>
              <a:ext cx="914400" cy="914400"/>
            </a:xfrm>
            <a:prstGeom prst="rect">
              <a:avLst/>
            </a:prstGeom>
            <a:solidFill>
              <a:schemeClr val="accent3"/>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4" name="Rectangle 13"/>
            <p:cNvSpPr/>
            <p:nvPr/>
          </p:nvSpPr>
          <p:spPr>
            <a:xfrm>
              <a:off x="3004653" y="29108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5" name="Rectangle 14"/>
            <p:cNvSpPr/>
            <p:nvPr/>
          </p:nvSpPr>
          <p:spPr>
            <a:xfrm>
              <a:off x="3919053" y="29108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6" name="Rectangle 15"/>
            <p:cNvSpPr/>
            <p:nvPr/>
          </p:nvSpPr>
          <p:spPr>
            <a:xfrm>
              <a:off x="4833453" y="2910851"/>
              <a:ext cx="914400" cy="914400"/>
            </a:xfrm>
            <a:prstGeom prst="rect">
              <a:avLst/>
            </a:prstGeom>
            <a:solidFill>
              <a:schemeClr val="bg2">
                <a:lumMod val="20000"/>
                <a:lumOff val="80000"/>
              </a:schemeClr>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7" name="Rectangle 16"/>
            <p:cNvSpPr/>
            <p:nvPr/>
          </p:nvSpPr>
          <p:spPr>
            <a:xfrm>
              <a:off x="20902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8" name="Rectangle 17"/>
            <p:cNvSpPr/>
            <p:nvPr/>
          </p:nvSpPr>
          <p:spPr>
            <a:xfrm>
              <a:off x="30046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9" name="Rectangle 18"/>
            <p:cNvSpPr/>
            <p:nvPr/>
          </p:nvSpPr>
          <p:spPr>
            <a:xfrm>
              <a:off x="39190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0" name="Rectangle 19"/>
            <p:cNvSpPr/>
            <p:nvPr/>
          </p:nvSpPr>
          <p:spPr>
            <a:xfrm>
              <a:off x="48334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1" name="Rectangle 20"/>
            <p:cNvSpPr/>
            <p:nvPr/>
          </p:nvSpPr>
          <p:spPr>
            <a:xfrm>
              <a:off x="20902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2" name="Rectangle 21"/>
            <p:cNvSpPr/>
            <p:nvPr/>
          </p:nvSpPr>
          <p:spPr>
            <a:xfrm>
              <a:off x="39190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3" name="Rectangle 22"/>
            <p:cNvSpPr/>
            <p:nvPr/>
          </p:nvSpPr>
          <p:spPr>
            <a:xfrm>
              <a:off x="48334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4" name="Rectangle 23"/>
            <p:cNvSpPr/>
            <p:nvPr/>
          </p:nvSpPr>
          <p:spPr>
            <a:xfrm>
              <a:off x="2090253" y="5654051"/>
              <a:ext cx="914400" cy="914400"/>
            </a:xfrm>
            <a:prstGeom prst="rect">
              <a:avLst/>
            </a:prstGeom>
            <a:solidFill>
              <a:schemeClr val="bg2">
                <a:lumMod val="20000"/>
                <a:lumOff val="80000"/>
              </a:schemeClr>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5" name="Rectangle 24"/>
            <p:cNvSpPr/>
            <p:nvPr/>
          </p:nvSpPr>
          <p:spPr>
            <a:xfrm>
              <a:off x="3004653" y="56540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6" name="Rectangle 25"/>
            <p:cNvSpPr/>
            <p:nvPr/>
          </p:nvSpPr>
          <p:spPr>
            <a:xfrm>
              <a:off x="3919053" y="56540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7" name="Rectangle 26"/>
            <p:cNvSpPr/>
            <p:nvPr/>
          </p:nvSpPr>
          <p:spPr>
            <a:xfrm>
              <a:off x="4833453" y="5654051"/>
              <a:ext cx="914400" cy="914400"/>
            </a:xfrm>
            <a:prstGeom prst="rect">
              <a:avLst/>
            </a:prstGeom>
            <a:solidFill>
              <a:schemeClr val="bg2">
                <a:lumMod val="20000"/>
                <a:lumOff val="80000"/>
              </a:schemeClr>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8" name="Rectangle 27"/>
            <p:cNvSpPr/>
            <p:nvPr/>
          </p:nvSpPr>
          <p:spPr>
            <a:xfrm>
              <a:off x="30046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grpSp>
      <p:grpSp>
        <p:nvGrpSpPr>
          <p:cNvPr id="29" name="Group 28"/>
          <p:cNvGrpSpPr/>
          <p:nvPr/>
        </p:nvGrpSpPr>
        <p:grpSpPr>
          <a:xfrm>
            <a:off x="7747287" y="2072723"/>
            <a:ext cx="914400" cy="914400"/>
            <a:chOff x="2090253" y="2910851"/>
            <a:chExt cx="3657600" cy="3657600"/>
          </a:xfrm>
        </p:grpSpPr>
        <p:sp>
          <p:nvSpPr>
            <p:cNvPr id="30" name="Rectangle 29"/>
            <p:cNvSpPr/>
            <p:nvPr/>
          </p:nvSpPr>
          <p:spPr>
            <a:xfrm>
              <a:off x="2090253" y="2910851"/>
              <a:ext cx="914400" cy="914400"/>
            </a:xfrm>
            <a:prstGeom prst="rect">
              <a:avLst/>
            </a:prstGeom>
            <a:solidFill>
              <a:srgbClr val="DDDDDD"/>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31" name="Rectangle 30"/>
            <p:cNvSpPr/>
            <p:nvPr/>
          </p:nvSpPr>
          <p:spPr>
            <a:xfrm>
              <a:off x="3004653" y="29108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32" name="Rectangle 31"/>
            <p:cNvSpPr/>
            <p:nvPr/>
          </p:nvSpPr>
          <p:spPr>
            <a:xfrm>
              <a:off x="3919053" y="29108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33" name="Rectangle 32"/>
            <p:cNvSpPr/>
            <p:nvPr/>
          </p:nvSpPr>
          <p:spPr>
            <a:xfrm>
              <a:off x="4833453" y="2910851"/>
              <a:ext cx="914400" cy="914400"/>
            </a:xfrm>
            <a:prstGeom prst="rect">
              <a:avLst/>
            </a:prstGeom>
            <a:solidFill>
              <a:schemeClr val="accent3"/>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34" name="Rectangle 33"/>
            <p:cNvSpPr/>
            <p:nvPr/>
          </p:nvSpPr>
          <p:spPr>
            <a:xfrm>
              <a:off x="20902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35" name="Rectangle 34"/>
            <p:cNvSpPr/>
            <p:nvPr/>
          </p:nvSpPr>
          <p:spPr>
            <a:xfrm>
              <a:off x="30046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36" name="Rectangle 35"/>
            <p:cNvSpPr/>
            <p:nvPr/>
          </p:nvSpPr>
          <p:spPr>
            <a:xfrm>
              <a:off x="39190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37" name="Rectangle 36"/>
            <p:cNvSpPr/>
            <p:nvPr/>
          </p:nvSpPr>
          <p:spPr>
            <a:xfrm>
              <a:off x="48334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38" name="Rectangle 37"/>
            <p:cNvSpPr/>
            <p:nvPr/>
          </p:nvSpPr>
          <p:spPr>
            <a:xfrm>
              <a:off x="20902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39" name="Rectangle 38"/>
            <p:cNvSpPr/>
            <p:nvPr/>
          </p:nvSpPr>
          <p:spPr>
            <a:xfrm>
              <a:off x="39190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40" name="Rectangle 39"/>
            <p:cNvSpPr/>
            <p:nvPr/>
          </p:nvSpPr>
          <p:spPr>
            <a:xfrm>
              <a:off x="48334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41" name="Rectangle 40"/>
            <p:cNvSpPr/>
            <p:nvPr/>
          </p:nvSpPr>
          <p:spPr>
            <a:xfrm>
              <a:off x="2090253" y="5654051"/>
              <a:ext cx="914400" cy="914400"/>
            </a:xfrm>
            <a:prstGeom prst="rect">
              <a:avLst/>
            </a:prstGeom>
            <a:solidFill>
              <a:srgbClr val="DDDDDD"/>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42" name="Rectangle 41"/>
            <p:cNvSpPr/>
            <p:nvPr/>
          </p:nvSpPr>
          <p:spPr>
            <a:xfrm>
              <a:off x="3004653" y="56540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43" name="Rectangle 42"/>
            <p:cNvSpPr/>
            <p:nvPr/>
          </p:nvSpPr>
          <p:spPr>
            <a:xfrm>
              <a:off x="3919053" y="56540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44" name="Rectangle 43"/>
            <p:cNvSpPr/>
            <p:nvPr/>
          </p:nvSpPr>
          <p:spPr>
            <a:xfrm>
              <a:off x="4833453" y="5654051"/>
              <a:ext cx="914400" cy="914400"/>
            </a:xfrm>
            <a:prstGeom prst="rect">
              <a:avLst/>
            </a:prstGeom>
            <a:solidFill>
              <a:srgbClr val="DDDDDD"/>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45" name="Rectangle 44"/>
            <p:cNvSpPr/>
            <p:nvPr/>
          </p:nvSpPr>
          <p:spPr>
            <a:xfrm>
              <a:off x="30046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grpSp>
      <p:grpSp>
        <p:nvGrpSpPr>
          <p:cNvPr id="46" name="Group 45"/>
          <p:cNvGrpSpPr/>
          <p:nvPr/>
        </p:nvGrpSpPr>
        <p:grpSpPr>
          <a:xfrm>
            <a:off x="7737833" y="5250147"/>
            <a:ext cx="914400" cy="914400"/>
            <a:chOff x="2090253" y="2910851"/>
            <a:chExt cx="3657600" cy="3657600"/>
          </a:xfrm>
        </p:grpSpPr>
        <p:sp>
          <p:nvSpPr>
            <p:cNvPr id="47" name="Rectangle 46"/>
            <p:cNvSpPr/>
            <p:nvPr/>
          </p:nvSpPr>
          <p:spPr>
            <a:xfrm>
              <a:off x="2090253" y="2910851"/>
              <a:ext cx="914400" cy="914400"/>
            </a:xfrm>
            <a:prstGeom prst="rect">
              <a:avLst/>
            </a:prstGeom>
            <a:solidFill>
              <a:srgbClr val="DDDDDD"/>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48" name="Rectangle 47"/>
            <p:cNvSpPr/>
            <p:nvPr/>
          </p:nvSpPr>
          <p:spPr>
            <a:xfrm>
              <a:off x="3004653" y="29108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49" name="Rectangle 48"/>
            <p:cNvSpPr/>
            <p:nvPr/>
          </p:nvSpPr>
          <p:spPr>
            <a:xfrm>
              <a:off x="3919053" y="29108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50" name="Rectangle 49"/>
            <p:cNvSpPr/>
            <p:nvPr/>
          </p:nvSpPr>
          <p:spPr>
            <a:xfrm>
              <a:off x="4833453" y="2910851"/>
              <a:ext cx="914400" cy="914400"/>
            </a:xfrm>
            <a:prstGeom prst="rect">
              <a:avLst/>
            </a:prstGeom>
            <a:solidFill>
              <a:srgbClr val="DDDDDD"/>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51" name="Rectangle 50"/>
            <p:cNvSpPr/>
            <p:nvPr/>
          </p:nvSpPr>
          <p:spPr>
            <a:xfrm>
              <a:off x="20902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52" name="Rectangle 51"/>
            <p:cNvSpPr/>
            <p:nvPr/>
          </p:nvSpPr>
          <p:spPr>
            <a:xfrm>
              <a:off x="30046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53" name="Rectangle 52"/>
            <p:cNvSpPr/>
            <p:nvPr/>
          </p:nvSpPr>
          <p:spPr>
            <a:xfrm>
              <a:off x="39190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54" name="Rectangle 53"/>
            <p:cNvSpPr/>
            <p:nvPr/>
          </p:nvSpPr>
          <p:spPr>
            <a:xfrm>
              <a:off x="48334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55" name="Rectangle 54"/>
            <p:cNvSpPr/>
            <p:nvPr/>
          </p:nvSpPr>
          <p:spPr>
            <a:xfrm>
              <a:off x="20902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56" name="Rectangle 55"/>
            <p:cNvSpPr/>
            <p:nvPr/>
          </p:nvSpPr>
          <p:spPr>
            <a:xfrm>
              <a:off x="39190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57" name="Rectangle 56"/>
            <p:cNvSpPr/>
            <p:nvPr/>
          </p:nvSpPr>
          <p:spPr>
            <a:xfrm>
              <a:off x="48334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58" name="Rectangle 57"/>
            <p:cNvSpPr/>
            <p:nvPr/>
          </p:nvSpPr>
          <p:spPr>
            <a:xfrm>
              <a:off x="2090253" y="5654051"/>
              <a:ext cx="914400" cy="914400"/>
            </a:xfrm>
            <a:prstGeom prst="rect">
              <a:avLst/>
            </a:prstGeom>
            <a:solidFill>
              <a:srgbClr val="DDDDDD"/>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59" name="Rectangle 58"/>
            <p:cNvSpPr/>
            <p:nvPr/>
          </p:nvSpPr>
          <p:spPr>
            <a:xfrm>
              <a:off x="3004653" y="56540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0" name="Rectangle 59"/>
            <p:cNvSpPr/>
            <p:nvPr/>
          </p:nvSpPr>
          <p:spPr>
            <a:xfrm>
              <a:off x="3919053" y="56540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1" name="Rectangle 60"/>
            <p:cNvSpPr/>
            <p:nvPr/>
          </p:nvSpPr>
          <p:spPr>
            <a:xfrm>
              <a:off x="4833453" y="5654051"/>
              <a:ext cx="914400" cy="914400"/>
            </a:xfrm>
            <a:prstGeom prst="rect">
              <a:avLst/>
            </a:prstGeom>
            <a:solidFill>
              <a:schemeClr val="accent3"/>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2" name="Rectangle 61"/>
            <p:cNvSpPr/>
            <p:nvPr/>
          </p:nvSpPr>
          <p:spPr>
            <a:xfrm>
              <a:off x="30046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grpSp>
      <p:grpSp>
        <p:nvGrpSpPr>
          <p:cNvPr id="63" name="Group 62"/>
          <p:cNvGrpSpPr/>
          <p:nvPr/>
        </p:nvGrpSpPr>
        <p:grpSpPr>
          <a:xfrm>
            <a:off x="575810" y="5233803"/>
            <a:ext cx="914400" cy="914400"/>
            <a:chOff x="2090253" y="2910851"/>
            <a:chExt cx="3657600" cy="3657600"/>
          </a:xfrm>
        </p:grpSpPr>
        <p:sp>
          <p:nvSpPr>
            <p:cNvPr id="64" name="Rectangle 63"/>
            <p:cNvSpPr/>
            <p:nvPr/>
          </p:nvSpPr>
          <p:spPr>
            <a:xfrm>
              <a:off x="2090253" y="2910851"/>
              <a:ext cx="914400" cy="914400"/>
            </a:xfrm>
            <a:prstGeom prst="rect">
              <a:avLst/>
            </a:prstGeom>
            <a:solidFill>
              <a:srgbClr val="DDDDDD"/>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5" name="Rectangle 64"/>
            <p:cNvSpPr/>
            <p:nvPr/>
          </p:nvSpPr>
          <p:spPr>
            <a:xfrm>
              <a:off x="3004653" y="29108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6" name="Rectangle 65"/>
            <p:cNvSpPr/>
            <p:nvPr/>
          </p:nvSpPr>
          <p:spPr>
            <a:xfrm>
              <a:off x="3919053" y="29108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7" name="Rectangle 66"/>
            <p:cNvSpPr/>
            <p:nvPr/>
          </p:nvSpPr>
          <p:spPr>
            <a:xfrm>
              <a:off x="4833453" y="2910851"/>
              <a:ext cx="914400" cy="914400"/>
            </a:xfrm>
            <a:prstGeom prst="rect">
              <a:avLst/>
            </a:prstGeom>
            <a:solidFill>
              <a:srgbClr val="DDDDDD"/>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8" name="Rectangle 67"/>
            <p:cNvSpPr/>
            <p:nvPr/>
          </p:nvSpPr>
          <p:spPr>
            <a:xfrm>
              <a:off x="20902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9" name="Rectangle 68"/>
            <p:cNvSpPr/>
            <p:nvPr/>
          </p:nvSpPr>
          <p:spPr>
            <a:xfrm>
              <a:off x="30046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70" name="Rectangle 69"/>
            <p:cNvSpPr/>
            <p:nvPr/>
          </p:nvSpPr>
          <p:spPr>
            <a:xfrm>
              <a:off x="39190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71" name="Rectangle 70"/>
            <p:cNvSpPr/>
            <p:nvPr/>
          </p:nvSpPr>
          <p:spPr>
            <a:xfrm>
              <a:off x="48334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72" name="Rectangle 71"/>
            <p:cNvSpPr/>
            <p:nvPr/>
          </p:nvSpPr>
          <p:spPr>
            <a:xfrm>
              <a:off x="20902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73" name="Rectangle 72"/>
            <p:cNvSpPr/>
            <p:nvPr/>
          </p:nvSpPr>
          <p:spPr>
            <a:xfrm>
              <a:off x="39190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74" name="Rectangle 73"/>
            <p:cNvSpPr/>
            <p:nvPr/>
          </p:nvSpPr>
          <p:spPr>
            <a:xfrm>
              <a:off x="48334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75" name="Rectangle 74"/>
            <p:cNvSpPr/>
            <p:nvPr/>
          </p:nvSpPr>
          <p:spPr>
            <a:xfrm>
              <a:off x="2090253" y="5654051"/>
              <a:ext cx="914400" cy="914400"/>
            </a:xfrm>
            <a:prstGeom prst="rect">
              <a:avLst/>
            </a:prstGeom>
            <a:solidFill>
              <a:schemeClr val="accent3"/>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76" name="Rectangle 75"/>
            <p:cNvSpPr/>
            <p:nvPr/>
          </p:nvSpPr>
          <p:spPr>
            <a:xfrm>
              <a:off x="3004653" y="56540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77" name="Rectangle 76"/>
            <p:cNvSpPr/>
            <p:nvPr/>
          </p:nvSpPr>
          <p:spPr>
            <a:xfrm>
              <a:off x="3919053" y="56540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78" name="Rectangle 77"/>
            <p:cNvSpPr/>
            <p:nvPr/>
          </p:nvSpPr>
          <p:spPr>
            <a:xfrm>
              <a:off x="4833453" y="5654051"/>
              <a:ext cx="914400" cy="914400"/>
            </a:xfrm>
            <a:prstGeom prst="rect">
              <a:avLst/>
            </a:prstGeom>
            <a:solidFill>
              <a:srgbClr val="DDDDDD"/>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79" name="Rectangle 78"/>
            <p:cNvSpPr/>
            <p:nvPr/>
          </p:nvSpPr>
          <p:spPr>
            <a:xfrm>
              <a:off x="30046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grpSp>
      <p:sp>
        <p:nvSpPr>
          <p:cNvPr id="83" name="TextBox 82"/>
          <p:cNvSpPr txBox="1"/>
          <p:nvPr/>
        </p:nvSpPr>
        <p:spPr>
          <a:xfrm>
            <a:off x="4262718" y="88586"/>
            <a:ext cx="4975411" cy="46166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400" dirty="0" smtClean="0">
                <a:solidFill>
                  <a:schemeClr val="bg1"/>
                </a:solidFill>
                <a:latin typeface="Calibri" charset="0"/>
                <a:ea typeface="Calibri" charset="0"/>
                <a:cs typeface="Calibri" charset="0"/>
              </a:rPr>
              <a:t>100 x 4</a:t>
            </a:r>
            <a:r>
              <a:rPr kumimoji="0" lang="en-US" sz="2400" b="0" i="0" u="none" strike="noStrike" cap="none" spc="0" normalizeH="0" baseline="0" dirty="0" smtClean="0">
                <a:ln>
                  <a:noFill/>
                </a:ln>
                <a:solidFill>
                  <a:schemeClr val="bg1"/>
                </a:solidFill>
                <a:effectLst/>
                <a:uFillTx/>
                <a:latin typeface="Calibri" charset="0"/>
                <a:ea typeface="Calibri" charset="0"/>
                <a:cs typeface="Calibri" charset="0"/>
                <a:sym typeface="Helvetica"/>
              </a:rPr>
              <a:t>-node, </a:t>
            </a:r>
            <a:r>
              <a:rPr lang="en-US" sz="2400" dirty="0" smtClean="0">
                <a:solidFill>
                  <a:schemeClr val="bg1"/>
                </a:solidFill>
                <a:latin typeface="Calibri" charset="0"/>
                <a:ea typeface="Calibri" charset="0"/>
                <a:cs typeface="Calibri" charset="0"/>
              </a:rPr>
              <a:t>64</a:t>
            </a:r>
            <a:r>
              <a:rPr kumimoji="0" lang="en-US" sz="2400" b="0" i="0" u="none" strike="noStrike" cap="none" spc="0" normalizeH="0" baseline="0" dirty="0" smtClean="0">
                <a:ln>
                  <a:noFill/>
                </a:ln>
                <a:solidFill>
                  <a:schemeClr val="bg1"/>
                </a:solidFill>
                <a:effectLst/>
                <a:uFillTx/>
                <a:latin typeface="Calibri" charset="0"/>
                <a:ea typeface="Calibri" charset="0"/>
                <a:cs typeface="Calibri" charset="0"/>
                <a:sym typeface="Helvetica"/>
              </a:rPr>
              <a:t>-proc.</a:t>
            </a:r>
            <a:r>
              <a:rPr lang="en-US" sz="2400" dirty="0" smtClean="0">
                <a:solidFill>
                  <a:schemeClr val="bg1"/>
                </a:solidFill>
                <a:latin typeface="Calibri" charset="0"/>
                <a:ea typeface="Calibri" charset="0"/>
                <a:cs typeface="Calibri" charset="0"/>
              </a:rPr>
              <a:t>, 10-step runs</a:t>
            </a:r>
            <a:endParaRPr kumimoji="0" lang="en-US" sz="2400" b="0" i="0" u="none" strike="noStrike" cap="none" spc="0" normalizeH="0" baseline="0" dirty="0">
              <a:ln>
                <a:noFill/>
              </a:ln>
              <a:solidFill>
                <a:schemeClr val="bg1"/>
              </a:solidFill>
              <a:effectLst/>
              <a:uFillTx/>
              <a:latin typeface="Calibri" charset="0"/>
              <a:ea typeface="Calibri" charset="0"/>
              <a:cs typeface="Calibri" charset="0"/>
              <a:sym typeface="Helvetica"/>
            </a:endParaRPr>
          </a:p>
        </p:txBody>
      </p:sp>
      <p:sp>
        <p:nvSpPr>
          <p:cNvPr id="80" name="Slide Number Placeholder 1"/>
          <p:cNvSpPr>
            <a:spLocks noGrp="1"/>
          </p:cNvSpPr>
          <p:nvPr>
            <p:ph type="sldNum" sz="quarter" idx="2"/>
          </p:nvPr>
        </p:nvSpPr>
        <p:spPr>
          <a:xfrm>
            <a:off x="7035803" y="6548982"/>
            <a:ext cx="2133600" cy="369328"/>
          </a:xfrm>
        </p:spPr>
        <p:txBody>
          <a:bodyPr/>
          <a:lstStyle/>
          <a:p>
            <a:pPr lvl="0"/>
            <a:r>
              <a:rPr lang="en-US" dirty="0" smtClean="0"/>
              <a:t>68</a:t>
            </a:r>
            <a:endParaRPr lang="en-US" dirty="0"/>
          </a:p>
        </p:txBody>
      </p:sp>
    </p:spTree>
    <p:extLst>
      <p:ext uri="{BB962C8B-B14F-4D97-AF65-F5344CB8AC3E}">
        <p14:creationId xmlns:p14="http://schemas.microsoft.com/office/powerpoint/2010/main" val="769163891"/>
      </p:ext>
    </p:extLst>
  </p:cSld>
  <p:clrMapOvr>
    <a:masterClrMapping/>
  </p:clrMapOvr>
  <p:transition spd="med"/>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a:blip r:embed="rId3">
            <a:extLst>
              <a:ext uri="{28A0092B-C50C-407E-A947-70E740481C1C}">
                <a14:useLocalDpi xmlns:a14="http://schemas.microsoft.com/office/drawing/2010/main" val="0"/>
              </a:ext>
            </a:extLst>
          </a:blip>
          <a:stretch>
            <a:fillRect/>
          </a:stretch>
        </p:blipFill>
        <p:spPr>
          <a:xfrm>
            <a:off x="182880" y="768096"/>
            <a:ext cx="3968496" cy="3044952"/>
          </a:xfrm>
          <a:prstGeom prst="rect">
            <a:avLst/>
          </a:prstGeom>
        </p:spPr>
      </p:pic>
      <p:pic>
        <p:nvPicPr>
          <p:cNvPr id="5" name="Picture 4"/>
          <p:cNvPicPr>
            <a:picLocks/>
          </p:cNvPicPr>
          <p:nvPr/>
        </p:nvPicPr>
        <p:blipFill>
          <a:blip r:embed="rId4">
            <a:extLst>
              <a:ext uri="{28A0092B-C50C-407E-A947-70E740481C1C}">
                <a14:useLocalDpi xmlns:a14="http://schemas.microsoft.com/office/drawing/2010/main" val="0"/>
              </a:ext>
            </a:extLst>
          </a:blip>
          <a:stretch>
            <a:fillRect/>
          </a:stretch>
        </p:blipFill>
        <p:spPr>
          <a:xfrm>
            <a:off x="4833554" y="768096"/>
            <a:ext cx="3968496" cy="3044952"/>
          </a:xfrm>
          <a:prstGeom prst="rect">
            <a:avLst/>
          </a:prstGeom>
        </p:spPr>
      </p:pic>
      <p:pic>
        <p:nvPicPr>
          <p:cNvPr id="6" name="Picture 5"/>
          <p:cNvPicPr>
            <a:picLocks/>
          </p:cNvPicPr>
          <p:nvPr/>
        </p:nvPicPr>
        <p:blipFill>
          <a:blip r:embed="rId5">
            <a:extLst>
              <a:ext uri="{28A0092B-C50C-407E-A947-70E740481C1C}">
                <a14:useLocalDpi xmlns:a14="http://schemas.microsoft.com/office/drawing/2010/main" val="0"/>
              </a:ext>
            </a:extLst>
          </a:blip>
          <a:stretch>
            <a:fillRect/>
          </a:stretch>
        </p:blipFill>
        <p:spPr>
          <a:xfrm>
            <a:off x="182880" y="3813048"/>
            <a:ext cx="3968496" cy="3044952"/>
          </a:xfrm>
          <a:prstGeom prst="rect">
            <a:avLst/>
          </a:prstGeom>
        </p:spPr>
      </p:pic>
      <p:pic>
        <p:nvPicPr>
          <p:cNvPr id="7" name="Picture 6"/>
          <p:cNvPicPr>
            <a:picLocks/>
          </p:cNvPicPr>
          <p:nvPr/>
        </p:nvPicPr>
        <p:blipFill>
          <a:blip r:embed="rId6">
            <a:extLst>
              <a:ext uri="{28A0092B-C50C-407E-A947-70E740481C1C}">
                <a14:useLocalDpi xmlns:a14="http://schemas.microsoft.com/office/drawing/2010/main" val="0"/>
              </a:ext>
            </a:extLst>
          </a:blip>
          <a:stretch>
            <a:fillRect/>
          </a:stretch>
        </p:blipFill>
        <p:spPr>
          <a:xfrm>
            <a:off x="4833554" y="3813048"/>
            <a:ext cx="3968496" cy="3044952"/>
          </a:xfrm>
          <a:prstGeom prst="rect">
            <a:avLst/>
          </a:prstGeom>
        </p:spPr>
      </p:pic>
      <p:grpSp>
        <p:nvGrpSpPr>
          <p:cNvPr id="8" name="Group 7"/>
          <p:cNvGrpSpPr/>
          <p:nvPr/>
        </p:nvGrpSpPr>
        <p:grpSpPr>
          <a:xfrm>
            <a:off x="2854839" y="2187023"/>
            <a:ext cx="914400" cy="914400"/>
            <a:chOff x="2090253" y="2910851"/>
            <a:chExt cx="3657600" cy="3657600"/>
          </a:xfrm>
        </p:grpSpPr>
        <p:sp>
          <p:nvSpPr>
            <p:cNvPr id="9" name="Rectangle 8"/>
            <p:cNvSpPr/>
            <p:nvPr/>
          </p:nvSpPr>
          <p:spPr>
            <a:xfrm>
              <a:off x="2090253" y="2910851"/>
              <a:ext cx="914400" cy="914400"/>
            </a:xfrm>
            <a:prstGeom prst="rect">
              <a:avLst/>
            </a:prstGeom>
            <a:solidFill>
              <a:schemeClr val="accent3"/>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0" name="Rectangle 9"/>
            <p:cNvSpPr/>
            <p:nvPr/>
          </p:nvSpPr>
          <p:spPr>
            <a:xfrm>
              <a:off x="3004653" y="29108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1" name="Rectangle 10"/>
            <p:cNvSpPr/>
            <p:nvPr/>
          </p:nvSpPr>
          <p:spPr>
            <a:xfrm>
              <a:off x="3919053" y="29108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2" name="Rectangle 11"/>
            <p:cNvSpPr/>
            <p:nvPr/>
          </p:nvSpPr>
          <p:spPr>
            <a:xfrm>
              <a:off x="4833453" y="2910851"/>
              <a:ext cx="914400" cy="914400"/>
            </a:xfrm>
            <a:prstGeom prst="rect">
              <a:avLst/>
            </a:prstGeom>
            <a:solidFill>
              <a:schemeClr val="bg2">
                <a:lumMod val="20000"/>
                <a:lumOff val="80000"/>
              </a:schemeClr>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3" name="Rectangle 12"/>
            <p:cNvSpPr/>
            <p:nvPr/>
          </p:nvSpPr>
          <p:spPr>
            <a:xfrm>
              <a:off x="20902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4" name="Rectangle 13"/>
            <p:cNvSpPr/>
            <p:nvPr/>
          </p:nvSpPr>
          <p:spPr>
            <a:xfrm>
              <a:off x="30046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5" name="Rectangle 14"/>
            <p:cNvSpPr/>
            <p:nvPr/>
          </p:nvSpPr>
          <p:spPr>
            <a:xfrm>
              <a:off x="39190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6" name="Rectangle 15"/>
            <p:cNvSpPr/>
            <p:nvPr/>
          </p:nvSpPr>
          <p:spPr>
            <a:xfrm>
              <a:off x="48334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7" name="Rectangle 16"/>
            <p:cNvSpPr/>
            <p:nvPr/>
          </p:nvSpPr>
          <p:spPr>
            <a:xfrm>
              <a:off x="20902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8" name="Rectangle 17"/>
            <p:cNvSpPr/>
            <p:nvPr/>
          </p:nvSpPr>
          <p:spPr>
            <a:xfrm>
              <a:off x="39190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9" name="Rectangle 18"/>
            <p:cNvSpPr/>
            <p:nvPr/>
          </p:nvSpPr>
          <p:spPr>
            <a:xfrm>
              <a:off x="48334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0" name="Rectangle 19"/>
            <p:cNvSpPr/>
            <p:nvPr/>
          </p:nvSpPr>
          <p:spPr>
            <a:xfrm>
              <a:off x="2090253" y="5654051"/>
              <a:ext cx="914400" cy="914400"/>
            </a:xfrm>
            <a:prstGeom prst="rect">
              <a:avLst/>
            </a:prstGeom>
            <a:solidFill>
              <a:schemeClr val="bg2">
                <a:lumMod val="20000"/>
                <a:lumOff val="80000"/>
              </a:schemeClr>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1" name="Rectangle 20"/>
            <p:cNvSpPr/>
            <p:nvPr/>
          </p:nvSpPr>
          <p:spPr>
            <a:xfrm>
              <a:off x="3004653" y="56540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2" name="Rectangle 21"/>
            <p:cNvSpPr/>
            <p:nvPr/>
          </p:nvSpPr>
          <p:spPr>
            <a:xfrm>
              <a:off x="3919053" y="56540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3" name="Rectangle 22"/>
            <p:cNvSpPr/>
            <p:nvPr/>
          </p:nvSpPr>
          <p:spPr>
            <a:xfrm>
              <a:off x="4833453" y="5654051"/>
              <a:ext cx="914400" cy="914400"/>
            </a:xfrm>
            <a:prstGeom prst="rect">
              <a:avLst/>
            </a:prstGeom>
            <a:solidFill>
              <a:schemeClr val="bg2">
                <a:lumMod val="20000"/>
                <a:lumOff val="80000"/>
              </a:schemeClr>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4" name="Rectangle 23"/>
            <p:cNvSpPr/>
            <p:nvPr/>
          </p:nvSpPr>
          <p:spPr>
            <a:xfrm>
              <a:off x="30046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grpSp>
      <p:grpSp>
        <p:nvGrpSpPr>
          <p:cNvPr id="25" name="Group 24"/>
          <p:cNvGrpSpPr/>
          <p:nvPr/>
        </p:nvGrpSpPr>
        <p:grpSpPr>
          <a:xfrm>
            <a:off x="7747287" y="2072723"/>
            <a:ext cx="914400" cy="914400"/>
            <a:chOff x="2090253" y="2910851"/>
            <a:chExt cx="3657600" cy="3657600"/>
          </a:xfrm>
        </p:grpSpPr>
        <p:sp>
          <p:nvSpPr>
            <p:cNvPr id="26" name="Rectangle 25"/>
            <p:cNvSpPr/>
            <p:nvPr/>
          </p:nvSpPr>
          <p:spPr>
            <a:xfrm>
              <a:off x="2090253" y="2910851"/>
              <a:ext cx="914400" cy="914400"/>
            </a:xfrm>
            <a:prstGeom prst="rect">
              <a:avLst/>
            </a:prstGeom>
            <a:solidFill>
              <a:srgbClr val="DDDDDD"/>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7" name="Rectangle 26"/>
            <p:cNvSpPr/>
            <p:nvPr/>
          </p:nvSpPr>
          <p:spPr>
            <a:xfrm>
              <a:off x="3004653" y="29108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8" name="Rectangle 27"/>
            <p:cNvSpPr/>
            <p:nvPr/>
          </p:nvSpPr>
          <p:spPr>
            <a:xfrm>
              <a:off x="3919053" y="29108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9" name="Rectangle 28"/>
            <p:cNvSpPr/>
            <p:nvPr/>
          </p:nvSpPr>
          <p:spPr>
            <a:xfrm>
              <a:off x="4833453" y="2910851"/>
              <a:ext cx="914400" cy="914400"/>
            </a:xfrm>
            <a:prstGeom prst="rect">
              <a:avLst/>
            </a:prstGeom>
            <a:solidFill>
              <a:schemeClr val="accent3"/>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30" name="Rectangle 29"/>
            <p:cNvSpPr/>
            <p:nvPr/>
          </p:nvSpPr>
          <p:spPr>
            <a:xfrm>
              <a:off x="20902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31" name="Rectangle 30"/>
            <p:cNvSpPr/>
            <p:nvPr/>
          </p:nvSpPr>
          <p:spPr>
            <a:xfrm>
              <a:off x="30046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32" name="Rectangle 31"/>
            <p:cNvSpPr/>
            <p:nvPr/>
          </p:nvSpPr>
          <p:spPr>
            <a:xfrm>
              <a:off x="39190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33" name="Rectangle 32"/>
            <p:cNvSpPr/>
            <p:nvPr/>
          </p:nvSpPr>
          <p:spPr>
            <a:xfrm>
              <a:off x="48334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34" name="Rectangle 33"/>
            <p:cNvSpPr/>
            <p:nvPr/>
          </p:nvSpPr>
          <p:spPr>
            <a:xfrm>
              <a:off x="20902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35" name="Rectangle 34"/>
            <p:cNvSpPr/>
            <p:nvPr/>
          </p:nvSpPr>
          <p:spPr>
            <a:xfrm>
              <a:off x="39190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36" name="Rectangle 35"/>
            <p:cNvSpPr/>
            <p:nvPr/>
          </p:nvSpPr>
          <p:spPr>
            <a:xfrm>
              <a:off x="48334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37" name="Rectangle 36"/>
            <p:cNvSpPr/>
            <p:nvPr/>
          </p:nvSpPr>
          <p:spPr>
            <a:xfrm>
              <a:off x="2090253" y="5654051"/>
              <a:ext cx="914400" cy="914400"/>
            </a:xfrm>
            <a:prstGeom prst="rect">
              <a:avLst/>
            </a:prstGeom>
            <a:solidFill>
              <a:srgbClr val="DDDDDD"/>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38" name="Rectangle 37"/>
            <p:cNvSpPr/>
            <p:nvPr/>
          </p:nvSpPr>
          <p:spPr>
            <a:xfrm>
              <a:off x="3004653" y="56540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39" name="Rectangle 38"/>
            <p:cNvSpPr/>
            <p:nvPr/>
          </p:nvSpPr>
          <p:spPr>
            <a:xfrm>
              <a:off x="3919053" y="56540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40" name="Rectangle 39"/>
            <p:cNvSpPr/>
            <p:nvPr/>
          </p:nvSpPr>
          <p:spPr>
            <a:xfrm>
              <a:off x="4833453" y="5654051"/>
              <a:ext cx="914400" cy="914400"/>
            </a:xfrm>
            <a:prstGeom prst="rect">
              <a:avLst/>
            </a:prstGeom>
            <a:solidFill>
              <a:srgbClr val="DDDDDD"/>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41" name="Rectangle 40"/>
            <p:cNvSpPr/>
            <p:nvPr/>
          </p:nvSpPr>
          <p:spPr>
            <a:xfrm>
              <a:off x="30046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grpSp>
      <p:grpSp>
        <p:nvGrpSpPr>
          <p:cNvPr id="42" name="Group 41"/>
          <p:cNvGrpSpPr/>
          <p:nvPr/>
        </p:nvGrpSpPr>
        <p:grpSpPr>
          <a:xfrm>
            <a:off x="7737833" y="5250147"/>
            <a:ext cx="914400" cy="914400"/>
            <a:chOff x="2090253" y="2910851"/>
            <a:chExt cx="3657600" cy="3657600"/>
          </a:xfrm>
        </p:grpSpPr>
        <p:sp>
          <p:nvSpPr>
            <p:cNvPr id="43" name="Rectangle 42"/>
            <p:cNvSpPr/>
            <p:nvPr/>
          </p:nvSpPr>
          <p:spPr>
            <a:xfrm>
              <a:off x="2090253" y="2910851"/>
              <a:ext cx="914400" cy="914400"/>
            </a:xfrm>
            <a:prstGeom prst="rect">
              <a:avLst/>
            </a:prstGeom>
            <a:solidFill>
              <a:srgbClr val="DDDDDD"/>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44" name="Rectangle 43"/>
            <p:cNvSpPr/>
            <p:nvPr/>
          </p:nvSpPr>
          <p:spPr>
            <a:xfrm>
              <a:off x="3004653" y="29108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45" name="Rectangle 44"/>
            <p:cNvSpPr/>
            <p:nvPr/>
          </p:nvSpPr>
          <p:spPr>
            <a:xfrm>
              <a:off x="3919053" y="29108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46" name="Rectangle 45"/>
            <p:cNvSpPr/>
            <p:nvPr/>
          </p:nvSpPr>
          <p:spPr>
            <a:xfrm>
              <a:off x="4833453" y="2910851"/>
              <a:ext cx="914400" cy="914400"/>
            </a:xfrm>
            <a:prstGeom prst="rect">
              <a:avLst/>
            </a:prstGeom>
            <a:solidFill>
              <a:srgbClr val="DDDDDD"/>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47" name="Rectangle 46"/>
            <p:cNvSpPr/>
            <p:nvPr/>
          </p:nvSpPr>
          <p:spPr>
            <a:xfrm>
              <a:off x="20902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48" name="Rectangle 47"/>
            <p:cNvSpPr/>
            <p:nvPr/>
          </p:nvSpPr>
          <p:spPr>
            <a:xfrm>
              <a:off x="30046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49" name="Rectangle 48"/>
            <p:cNvSpPr/>
            <p:nvPr/>
          </p:nvSpPr>
          <p:spPr>
            <a:xfrm>
              <a:off x="39190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50" name="Rectangle 49"/>
            <p:cNvSpPr/>
            <p:nvPr/>
          </p:nvSpPr>
          <p:spPr>
            <a:xfrm>
              <a:off x="48334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51" name="Rectangle 50"/>
            <p:cNvSpPr/>
            <p:nvPr/>
          </p:nvSpPr>
          <p:spPr>
            <a:xfrm>
              <a:off x="20902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52" name="Rectangle 51"/>
            <p:cNvSpPr/>
            <p:nvPr/>
          </p:nvSpPr>
          <p:spPr>
            <a:xfrm>
              <a:off x="39190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53" name="Rectangle 52"/>
            <p:cNvSpPr/>
            <p:nvPr/>
          </p:nvSpPr>
          <p:spPr>
            <a:xfrm>
              <a:off x="48334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54" name="Rectangle 53"/>
            <p:cNvSpPr/>
            <p:nvPr/>
          </p:nvSpPr>
          <p:spPr>
            <a:xfrm>
              <a:off x="2090253" y="5654051"/>
              <a:ext cx="914400" cy="914400"/>
            </a:xfrm>
            <a:prstGeom prst="rect">
              <a:avLst/>
            </a:prstGeom>
            <a:solidFill>
              <a:srgbClr val="DDDDDD"/>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55" name="Rectangle 54"/>
            <p:cNvSpPr/>
            <p:nvPr/>
          </p:nvSpPr>
          <p:spPr>
            <a:xfrm>
              <a:off x="3004653" y="56540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56" name="Rectangle 55"/>
            <p:cNvSpPr/>
            <p:nvPr/>
          </p:nvSpPr>
          <p:spPr>
            <a:xfrm>
              <a:off x="3919053" y="56540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57" name="Rectangle 56"/>
            <p:cNvSpPr/>
            <p:nvPr/>
          </p:nvSpPr>
          <p:spPr>
            <a:xfrm>
              <a:off x="4833453" y="5654051"/>
              <a:ext cx="914400" cy="914400"/>
            </a:xfrm>
            <a:prstGeom prst="rect">
              <a:avLst/>
            </a:prstGeom>
            <a:solidFill>
              <a:schemeClr val="accent3"/>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58" name="Rectangle 57"/>
            <p:cNvSpPr/>
            <p:nvPr/>
          </p:nvSpPr>
          <p:spPr>
            <a:xfrm>
              <a:off x="30046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grpSp>
      <p:grpSp>
        <p:nvGrpSpPr>
          <p:cNvPr id="59" name="Group 58"/>
          <p:cNvGrpSpPr/>
          <p:nvPr/>
        </p:nvGrpSpPr>
        <p:grpSpPr>
          <a:xfrm>
            <a:off x="794853" y="5372206"/>
            <a:ext cx="914400" cy="914400"/>
            <a:chOff x="2090253" y="2910851"/>
            <a:chExt cx="3657600" cy="3657600"/>
          </a:xfrm>
        </p:grpSpPr>
        <p:sp>
          <p:nvSpPr>
            <p:cNvPr id="60" name="Rectangle 59"/>
            <p:cNvSpPr/>
            <p:nvPr/>
          </p:nvSpPr>
          <p:spPr>
            <a:xfrm>
              <a:off x="2090253" y="2910851"/>
              <a:ext cx="914400" cy="914400"/>
            </a:xfrm>
            <a:prstGeom prst="rect">
              <a:avLst/>
            </a:prstGeom>
            <a:solidFill>
              <a:srgbClr val="DDDDDD"/>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1" name="Rectangle 60"/>
            <p:cNvSpPr/>
            <p:nvPr/>
          </p:nvSpPr>
          <p:spPr>
            <a:xfrm>
              <a:off x="3004653" y="29108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2" name="Rectangle 61"/>
            <p:cNvSpPr/>
            <p:nvPr/>
          </p:nvSpPr>
          <p:spPr>
            <a:xfrm>
              <a:off x="3919053" y="29108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3" name="Rectangle 62"/>
            <p:cNvSpPr/>
            <p:nvPr/>
          </p:nvSpPr>
          <p:spPr>
            <a:xfrm>
              <a:off x="4833453" y="2910851"/>
              <a:ext cx="914400" cy="914400"/>
            </a:xfrm>
            <a:prstGeom prst="rect">
              <a:avLst/>
            </a:prstGeom>
            <a:solidFill>
              <a:srgbClr val="DDDDDD"/>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4" name="Rectangle 63"/>
            <p:cNvSpPr/>
            <p:nvPr/>
          </p:nvSpPr>
          <p:spPr>
            <a:xfrm>
              <a:off x="20902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5" name="Rectangle 64"/>
            <p:cNvSpPr/>
            <p:nvPr/>
          </p:nvSpPr>
          <p:spPr>
            <a:xfrm>
              <a:off x="30046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6" name="Rectangle 65"/>
            <p:cNvSpPr/>
            <p:nvPr/>
          </p:nvSpPr>
          <p:spPr>
            <a:xfrm>
              <a:off x="39190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7" name="Rectangle 66"/>
            <p:cNvSpPr/>
            <p:nvPr/>
          </p:nvSpPr>
          <p:spPr>
            <a:xfrm>
              <a:off x="48334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8" name="Rectangle 67"/>
            <p:cNvSpPr/>
            <p:nvPr/>
          </p:nvSpPr>
          <p:spPr>
            <a:xfrm>
              <a:off x="20902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9" name="Rectangle 68"/>
            <p:cNvSpPr/>
            <p:nvPr/>
          </p:nvSpPr>
          <p:spPr>
            <a:xfrm>
              <a:off x="39190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70" name="Rectangle 69"/>
            <p:cNvSpPr/>
            <p:nvPr/>
          </p:nvSpPr>
          <p:spPr>
            <a:xfrm>
              <a:off x="48334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71" name="Rectangle 70"/>
            <p:cNvSpPr/>
            <p:nvPr/>
          </p:nvSpPr>
          <p:spPr>
            <a:xfrm>
              <a:off x="2090253" y="5654051"/>
              <a:ext cx="914400" cy="914400"/>
            </a:xfrm>
            <a:prstGeom prst="rect">
              <a:avLst/>
            </a:prstGeom>
            <a:solidFill>
              <a:schemeClr val="accent3"/>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72" name="Rectangle 71"/>
            <p:cNvSpPr/>
            <p:nvPr/>
          </p:nvSpPr>
          <p:spPr>
            <a:xfrm>
              <a:off x="3004653" y="56540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73" name="Rectangle 72"/>
            <p:cNvSpPr/>
            <p:nvPr/>
          </p:nvSpPr>
          <p:spPr>
            <a:xfrm>
              <a:off x="3919053" y="56540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74" name="Rectangle 73"/>
            <p:cNvSpPr/>
            <p:nvPr/>
          </p:nvSpPr>
          <p:spPr>
            <a:xfrm>
              <a:off x="4833453" y="5654051"/>
              <a:ext cx="914400" cy="914400"/>
            </a:xfrm>
            <a:prstGeom prst="rect">
              <a:avLst/>
            </a:prstGeom>
            <a:solidFill>
              <a:srgbClr val="DDDDDD"/>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75" name="Rectangle 74"/>
            <p:cNvSpPr/>
            <p:nvPr/>
          </p:nvSpPr>
          <p:spPr>
            <a:xfrm>
              <a:off x="30046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grpSp>
      <p:sp>
        <p:nvSpPr>
          <p:cNvPr id="77" name="TextBox 76"/>
          <p:cNvSpPr txBox="1"/>
          <p:nvPr/>
        </p:nvSpPr>
        <p:spPr>
          <a:xfrm>
            <a:off x="4262718" y="88586"/>
            <a:ext cx="4975411" cy="46166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400" dirty="0" smtClean="0">
                <a:solidFill>
                  <a:schemeClr val="bg1"/>
                </a:solidFill>
                <a:latin typeface="Calibri" charset="0"/>
                <a:ea typeface="Calibri" charset="0"/>
                <a:cs typeface="Calibri" charset="0"/>
              </a:rPr>
              <a:t>100 x 16</a:t>
            </a:r>
            <a:r>
              <a:rPr kumimoji="0" lang="en-US" sz="2400" b="0" i="0" u="none" strike="noStrike" cap="none" spc="0" normalizeH="0" baseline="0" dirty="0" smtClean="0">
                <a:ln>
                  <a:noFill/>
                </a:ln>
                <a:solidFill>
                  <a:schemeClr val="bg1"/>
                </a:solidFill>
                <a:effectLst/>
                <a:uFillTx/>
                <a:latin typeface="Calibri" charset="0"/>
                <a:ea typeface="Calibri" charset="0"/>
                <a:cs typeface="Calibri" charset="0"/>
                <a:sym typeface="Helvetica"/>
              </a:rPr>
              <a:t>-node, </a:t>
            </a:r>
            <a:r>
              <a:rPr lang="en-US" sz="2400" dirty="0" smtClean="0">
                <a:solidFill>
                  <a:schemeClr val="bg1"/>
                </a:solidFill>
                <a:latin typeface="Calibri" charset="0"/>
                <a:ea typeface="Calibri" charset="0"/>
                <a:cs typeface="Calibri" charset="0"/>
              </a:rPr>
              <a:t>256</a:t>
            </a:r>
            <a:r>
              <a:rPr kumimoji="0" lang="en-US" sz="2400" b="0" i="0" u="none" strike="noStrike" cap="none" spc="0" normalizeH="0" baseline="0" dirty="0" smtClean="0">
                <a:ln>
                  <a:noFill/>
                </a:ln>
                <a:solidFill>
                  <a:schemeClr val="bg1"/>
                </a:solidFill>
                <a:effectLst/>
                <a:uFillTx/>
                <a:latin typeface="Calibri" charset="0"/>
                <a:ea typeface="Calibri" charset="0"/>
                <a:cs typeface="Calibri" charset="0"/>
                <a:sym typeface="Helvetica"/>
              </a:rPr>
              <a:t>-proc.</a:t>
            </a:r>
            <a:r>
              <a:rPr lang="en-US" sz="2400" dirty="0" smtClean="0">
                <a:solidFill>
                  <a:schemeClr val="bg1"/>
                </a:solidFill>
                <a:latin typeface="Calibri" charset="0"/>
                <a:ea typeface="Calibri" charset="0"/>
                <a:cs typeface="Calibri" charset="0"/>
              </a:rPr>
              <a:t>, 10-step runs</a:t>
            </a:r>
            <a:endParaRPr kumimoji="0" lang="en-US" sz="2400" b="0" i="0" u="none" strike="noStrike" cap="none" spc="0" normalizeH="0" baseline="0" dirty="0">
              <a:ln>
                <a:noFill/>
              </a:ln>
              <a:solidFill>
                <a:schemeClr val="bg1"/>
              </a:solidFill>
              <a:effectLst/>
              <a:uFillTx/>
              <a:latin typeface="Calibri" charset="0"/>
              <a:ea typeface="Calibri" charset="0"/>
              <a:cs typeface="Calibri" charset="0"/>
              <a:sym typeface="Helvetica"/>
            </a:endParaRPr>
          </a:p>
        </p:txBody>
      </p:sp>
      <p:sp>
        <p:nvSpPr>
          <p:cNvPr id="79" name="Slide Number Placeholder 1"/>
          <p:cNvSpPr>
            <a:spLocks noGrp="1"/>
          </p:cNvSpPr>
          <p:nvPr>
            <p:ph type="sldNum" sz="quarter" idx="2"/>
          </p:nvPr>
        </p:nvSpPr>
        <p:spPr>
          <a:xfrm>
            <a:off x="7035803" y="6548982"/>
            <a:ext cx="2133600" cy="369328"/>
          </a:xfrm>
        </p:spPr>
        <p:txBody>
          <a:bodyPr/>
          <a:lstStyle/>
          <a:p>
            <a:pPr lvl="0"/>
            <a:r>
              <a:rPr lang="en-US" dirty="0" smtClean="0"/>
              <a:t>69</a:t>
            </a:r>
            <a:endParaRPr lang="en-US" dirty="0"/>
          </a:p>
        </p:txBody>
      </p:sp>
    </p:spTree>
    <p:extLst>
      <p:ext uri="{BB962C8B-B14F-4D97-AF65-F5344CB8AC3E}">
        <p14:creationId xmlns:p14="http://schemas.microsoft.com/office/powerpoint/2010/main" val="744448113"/>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Numerical Challenge </a:t>
            </a:r>
          </a:p>
        </p:txBody>
      </p:sp>
      <p:sp>
        <p:nvSpPr>
          <p:cNvPr id="4" name="Shape 140"/>
          <p:cNvSpPr>
            <a:spLocks noGrp="1"/>
          </p:cNvSpPr>
          <p:nvPr>
            <p:ph type="body" idx="1"/>
          </p:nvPr>
        </p:nvSpPr>
        <p:spPr>
          <a:xfrm>
            <a:off x="457200" y="1828800"/>
            <a:ext cx="8229600" cy="4527550"/>
          </a:xfrm>
          <a:prstGeom prst="rect">
            <a:avLst/>
          </a:prstGeom>
        </p:spPr>
        <p:txBody>
          <a:bodyPr lIns="0" tIns="0" rIns="0" bIns="0">
            <a:normAutofit/>
          </a:bodyPr>
          <a:lstStyle>
            <a:lvl1pPr marL="317500" indent="-317500">
              <a:spcBef>
                <a:spcPts val="400"/>
              </a:spcBef>
              <a:defRPr sz="2000"/>
            </a:lvl1pPr>
          </a:lstStyle>
          <a:p>
            <a:pPr lvl="0">
              <a:defRPr sz="1800"/>
            </a:pPr>
            <a:r>
              <a:rPr sz="2000" dirty="0"/>
              <a:t>The modeling of </a:t>
            </a:r>
            <a:r>
              <a:rPr sz="2000" b="1" dirty="0"/>
              <a:t>finite-precision arithmetic </a:t>
            </a:r>
            <a:r>
              <a:rPr sz="2000" dirty="0"/>
              <a:t>maps an </a:t>
            </a:r>
            <a:r>
              <a:rPr sz="2000" b="1" dirty="0"/>
              <a:t>infinite set of real numbers </a:t>
            </a:r>
            <a:r>
              <a:rPr sz="2000" dirty="0"/>
              <a:t>onto a finite set of machine numbers</a:t>
            </a:r>
          </a:p>
        </p:txBody>
      </p:sp>
      <p:pic>
        <p:nvPicPr>
          <p:cNvPr id="5" name="image17.png"/>
          <p:cNvPicPr/>
          <p:nvPr/>
        </p:nvPicPr>
        <p:blipFill>
          <a:blip r:embed="rId3">
            <a:extLst/>
          </a:blip>
          <a:stretch>
            <a:fillRect/>
          </a:stretch>
        </p:blipFill>
        <p:spPr>
          <a:xfrm>
            <a:off x="914400" y="2572317"/>
            <a:ext cx="7391400" cy="3599883"/>
          </a:xfrm>
          <a:prstGeom prst="rect">
            <a:avLst/>
          </a:prstGeom>
          <a:ln w="12700">
            <a:miter lim="400000"/>
          </a:ln>
        </p:spPr>
      </p:pic>
      <p:sp>
        <p:nvSpPr>
          <p:cNvPr id="6" name="Shape 144"/>
          <p:cNvSpPr/>
          <p:nvPr/>
        </p:nvSpPr>
        <p:spPr>
          <a:xfrm>
            <a:off x="609600" y="6135468"/>
            <a:ext cx="7924800" cy="6173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Arial"/>
                <a:ea typeface="Arial"/>
                <a:cs typeface="Arial"/>
                <a:sym typeface="Arial"/>
              </a:defRPr>
            </a:lvl1pPr>
          </a:lstStyle>
          <a:p>
            <a:pPr lvl="0"/>
            <a:r>
              <a:t>http://cs.smith.edu/dftwiki/index.php/CSC231 An Introduction to Fixed- and Floating-Point Numbers</a:t>
            </a:r>
          </a:p>
        </p:txBody>
      </p:sp>
      <p:sp>
        <p:nvSpPr>
          <p:cNvPr id="8" name="Slide Number Placeholder 1"/>
          <p:cNvSpPr>
            <a:spLocks noGrp="1"/>
          </p:cNvSpPr>
          <p:nvPr>
            <p:ph type="sldNum" sz="quarter" idx="2"/>
          </p:nvPr>
        </p:nvSpPr>
        <p:spPr>
          <a:xfrm>
            <a:off x="6553200" y="6354247"/>
            <a:ext cx="2133600" cy="369328"/>
          </a:xfrm>
        </p:spPr>
        <p:txBody>
          <a:bodyPr/>
          <a:lstStyle/>
          <a:p>
            <a:pPr lvl="0"/>
            <a:r>
              <a:rPr lang="en-US" dirty="0"/>
              <a:t>7</a:t>
            </a:r>
          </a:p>
        </p:txBody>
      </p:sp>
    </p:spTree>
    <p:extLst>
      <p:ext uri="{BB962C8B-B14F-4D97-AF65-F5344CB8AC3E}">
        <p14:creationId xmlns:p14="http://schemas.microsoft.com/office/powerpoint/2010/main" val="909520538"/>
      </p:ext>
    </p:extLst>
  </p:cSld>
  <p:clrMapOvr>
    <a:masterClrMapping/>
  </p:clrMapOvr>
  <p:transition spd="med"/>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674"/>
          <p:cNvSpPr>
            <a:spLocks noGrp="1"/>
          </p:cNvSpPr>
          <p:nvPr>
            <p:ph type="title"/>
          </p:nvPr>
        </p:nvSpPr>
        <p:spPr>
          <a:xfrm>
            <a:off x="457200" y="838200"/>
            <a:ext cx="8229600" cy="990600"/>
          </a:xfrm>
          <a:prstGeom prst="rect">
            <a:avLst/>
          </a:prstGeom>
        </p:spPr>
        <p:txBody>
          <a:bodyPr lIns="0" tIns="0" rIns="0" bIns="0">
            <a:normAutofit/>
          </a:bodyPr>
          <a:lstStyle/>
          <a:p>
            <a:pPr lvl="0">
              <a:defRPr sz="1800">
                <a:solidFill>
                  <a:srgbClr val="000000"/>
                </a:solidFill>
              </a:defRPr>
            </a:pPr>
            <a:r>
              <a:rPr lang="en-US" sz="3200" dirty="0" smtClean="0">
                <a:solidFill>
                  <a:srgbClr val="000090"/>
                </a:solidFill>
              </a:rPr>
              <a:t>Lessons Learned</a:t>
            </a:r>
            <a:endParaRPr sz="3200" dirty="0">
              <a:solidFill>
                <a:srgbClr val="000090"/>
              </a:solidFill>
            </a:endParaRPr>
          </a:p>
        </p:txBody>
      </p:sp>
      <p:sp>
        <p:nvSpPr>
          <p:cNvPr id="9" name="Text Placeholder 2"/>
          <p:cNvSpPr>
            <a:spLocks noGrp="1"/>
          </p:cNvSpPr>
          <p:nvPr>
            <p:ph type="body" idx="1"/>
          </p:nvPr>
        </p:nvSpPr>
        <p:spPr>
          <a:xfrm>
            <a:off x="457200" y="1828800"/>
            <a:ext cx="8229600" cy="5029200"/>
          </a:xfrm>
        </p:spPr>
        <p:txBody>
          <a:bodyPr/>
          <a:lstStyle/>
          <a:p>
            <a:r>
              <a:rPr lang="en-US" dirty="0" smtClean="0"/>
              <a:t>Non-determinism impacts debugging on </a:t>
            </a:r>
            <a:r>
              <a:rPr lang="en-US" dirty="0" err="1" smtClean="0"/>
              <a:t>exascale</a:t>
            </a:r>
            <a:r>
              <a:rPr lang="en-US" dirty="0" smtClean="0"/>
              <a:t> platforms</a:t>
            </a:r>
          </a:p>
          <a:p>
            <a:r>
              <a:rPr lang="en-US" dirty="0" err="1"/>
              <a:t>Exascale</a:t>
            </a:r>
            <a:r>
              <a:rPr lang="en-US" dirty="0"/>
              <a:t> applications need </a:t>
            </a:r>
            <a:r>
              <a:rPr lang="en-US" dirty="0" smtClean="0"/>
              <a:t>mechanisms to record and replay critical executions, while minimizing record size</a:t>
            </a:r>
          </a:p>
          <a:p>
            <a:pPr>
              <a:buClr>
                <a:schemeClr val="tx1"/>
              </a:buClr>
            </a:pPr>
            <a:r>
              <a:rPr lang="en-US" dirty="0" smtClean="0">
                <a:solidFill>
                  <a:schemeClr val="tx1"/>
                </a:solidFill>
              </a:rPr>
              <a:t>FLOPs-based ticking didn’t provide the improvement to CDC we thought it would…</a:t>
            </a:r>
          </a:p>
        </p:txBody>
      </p:sp>
      <p:sp>
        <p:nvSpPr>
          <p:cNvPr id="10" name="Slide Number Placeholder 1"/>
          <p:cNvSpPr>
            <a:spLocks noGrp="1"/>
          </p:cNvSpPr>
          <p:nvPr>
            <p:ph type="sldNum" sz="quarter" idx="2"/>
          </p:nvPr>
        </p:nvSpPr>
        <p:spPr>
          <a:xfrm>
            <a:off x="7035803" y="6548982"/>
            <a:ext cx="2133600" cy="369328"/>
          </a:xfrm>
        </p:spPr>
        <p:txBody>
          <a:bodyPr/>
          <a:lstStyle/>
          <a:p>
            <a:pPr lvl="0"/>
            <a:r>
              <a:rPr lang="en-US" dirty="0" smtClean="0"/>
              <a:t>70</a:t>
            </a:r>
            <a:endParaRPr lang="en-US" dirty="0"/>
          </a:p>
        </p:txBody>
      </p:sp>
    </p:spTree>
    <p:extLst>
      <p:ext uri="{BB962C8B-B14F-4D97-AF65-F5344CB8AC3E}">
        <p14:creationId xmlns:p14="http://schemas.microsoft.com/office/powerpoint/2010/main" val="1548143885"/>
      </p:ext>
    </p:extLst>
  </p:cSld>
  <p:clrMapOvr>
    <a:masterClrMapping/>
  </p:clrMapOvr>
  <p:transition spd="med"/>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Communication Patterns in MCB</a:t>
            </a:r>
            <a:endParaRPr lang="en-US" dirty="0"/>
          </a:p>
        </p:txBody>
      </p:sp>
      <p:grpSp>
        <p:nvGrpSpPr>
          <p:cNvPr id="97" name="Group 96"/>
          <p:cNvGrpSpPr/>
          <p:nvPr/>
        </p:nvGrpSpPr>
        <p:grpSpPr>
          <a:xfrm>
            <a:off x="455739" y="2714240"/>
            <a:ext cx="2354334" cy="2294813"/>
            <a:chOff x="457200" y="2994024"/>
            <a:chExt cx="2354334" cy="2294813"/>
          </a:xfrm>
        </p:grpSpPr>
        <p:sp>
          <p:nvSpPr>
            <p:cNvPr id="15" name="Oval 14"/>
            <p:cNvSpPr>
              <a:spLocks noChangeAspect="1"/>
            </p:cNvSpPr>
            <p:nvPr/>
          </p:nvSpPr>
          <p:spPr>
            <a:xfrm>
              <a:off x="457200" y="2994024"/>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bg1"/>
                  </a:solidFill>
                  <a:effectLst/>
                  <a:uFillTx/>
                  <a:latin typeface="+mj-lt"/>
                  <a:ea typeface="+mj-ea"/>
                  <a:cs typeface="+mj-cs"/>
                  <a:sym typeface="Helvetica"/>
                </a:rPr>
                <a:t>p</a:t>
              </a:r>
              <a:r>
                <a:rPr kumimoji="0" lang="en-US" sz="1800" b="0" i="0" u="none" strike="noStrike" cap="none" spc="0" normalizeH="0" baseline="-25000" dirty="0" smtClean="0">
                  <a:ln>
                    <a:noFill/>
                  </a:ln>
                  <a:solidFill>
                    <a:schemeClr val="bg1"/>
                  </a:solidFill>
                  <a:effectLst/>
                  <a:uFillTx/>
                  <a:latin typeface="+mj-lt"/>
                  <a:ea typeface="+mj-ea"/>
                  <a:cs typeface="+mj-cs"/>
                  <a:sym typeface="Helvetica"/>
                </a:rPr>
                <a:t>0</a:t>
              </a:r>
              <a:endParaRPr kumimoji="0" lang="en-US" sz="1800" b="0" i="0" u="none" strike="noStrike" cap="none" spc="0" normalizeH="0" baseline="0" dirty="0">
                <a:ln>
                  <a:noFill/>
                </a:ln>
                <a:solidFill>
                  <a:schemeClr val="bg1"/>
                </a:solidFill>
                <a:effectLst/>
                <a:uFillTx/>
                <a:latin typeface="+mj-lt"/>
                <a:ea typeface="+mj-ea"/>
                <a:cs typeface="+mj-cs"/>
                <a:sym typeface="Helvetica"/>
              </a:endParaRPr>
            </a:p>
          </p:txBody>
        </p:sp>
        <p:sp>
          <p:nvSpPr>
            <p:cNvPr id="16" name="Oval 15"/>
            <p:cNvSpPr>
              <a:spLocks/>
            </p:cNvSpPr>
            <p:nvPr/>
          </p:nvSpPr>
          <p:spPr>
            <a:xfrm>
              <a:off x="1465640" y="3019002"/>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bg1"/>
                  </a:solidFill>
                  <a:effectLst/>
                  <a:uFillTx/>
                  <a:latin typeface="+mj-lt"/>
                  <a:ea typeface="+mj-ea"/>
                  <a:cs typeface="+mj-cs"/>
                  <a:sym typeface="Helvetica"/>
                </a:rPr>
                <a:t>p</a:t>
              </a:r>
              <a:r>
                <a:rPr lang="en-US" baseline="-25000" dirty="0">
                  <a:solidFill>
                    <a:schemeClr val="bg1"/>
                  </a:solidFill>
                </a:rPr>
                <a:t>1</a:t>
              </a:r>
              <a:endParaRPr kumimoji="0" lang="en-US" sz="1800" b="0" i="0" u="none" strike="noStrike" cap="none" spc="0" normalizeH="0" baseline="0" dirty="0">
                <a:ln>
                  <a:noFill/>
                </a:ln>
                <a:solidFill>
                  <a:schemeClr val="bg1"/>
                </a:solidFill>
                <a:effectLst/>
                <a:uFillTx/>
                <a:latin typeface="+mj-lt"/>
                <a:ea typeface="+mj-ea"/>
                <a:cs typeface="+mj-cs"/>
                <a:sym typeface="Helvetica"/>
              </a:endParaRPr>
            </a:p>
          </p:txBody>
        </p:sp>
        <p:cxnSp>
          <p:nvCxnSpPr>
            <p:cNvPr id="18" name="Straight Arrow Connector 17"/>
            <p:cNvCxnSpPr/>
            <p:nvPr/>
          </p:nvCxnSpPr>
          <p:spPr>
            <a:xfrm flipH="1">
              <a:off x="877056" y="3083160"/>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19" name="Straight Arrow Connector 18"/>
            <p:cNvCxnSpPr/>
            <p:nvPr/>
          </p:nvCxnSpPr>
          <p:spPr>
            <a:xfrm rot="10800000" flipH="1">
              <a:off x="877057" y="3224030"/>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sp>
          <p:nvSpPr>
            <p:cNvPr id="20" name="Oval 19"/>
            <p:cNvSpPr>
              <a:spLocks/>
            </p:cNvSpPr>
            <p:nvPr/>
          </p:nvSpPr>
          <p:spPr>
            <a:xfrm>
              <a:off x="2474079" y="3019002"/>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bg1"/>
                  </a:solidFill>
                  <a:effectLst/>
                  <a:uFillTx/>
                  <a:latin typeface="+mj-lt"/>
                  <a:ea typeface="+mj-ea"/>
                  <a:cs typeface="+mj-cs"/>
                  <a:sym typeface="Helvetica"/>
                </a:rPr>
                <a:t>p</a:t>
              </a:r>
              <a:r>
                <a:rPr lang="en-US" baseline="-25000" dirty="0">
                  <a:solidFill>
                    <a:schemeClr val="bg1"/>
                  </a:solidFill>
                </a:rPr>
                <a:t>2</a:t>
              </a:r>
              <a:endParaRPr kumimoji="0" lang="en-US" sz="1800" b="0" i="0" u="none" strike="noStrike" cap="none" spc="0" normalizeH="0" baseline="0" dirty="0">
                <a:ln>
                  <a:noFill/>
                </a:ln>
                <a:solidFill>
                  <a:schemeClr val="bg1"/>
                </a:solidFill>
                <a:effectLst/>
                <a:uFillTx/>
                <a:latin typeface="+mj-lt"/>
                <a:ea typeface="+mj-ea"/>
                <a:cs typeface="+mj-cs"/>
                <a:sym typeface="Helvetica"/>
              </a:endParaRPr>
            </a:p>
          </p:txBody>
        </p:sp>
        <p:cxnSp>
          <p:nvCxnSpPr>
            <p:cNvPr id="21" name="Straight Arrow Connector 20"/>
            <p:cNvCxnSpPr/>
            <p:nvPr/>
          </p:nvCxnSpPr>
          <p:spPr>
            <a:xfrm flipH="1">
              <a:off x="1885495" y="3083160"/>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22" name="Straight Arrow Connector 21"/>
            <p:cNvCxnSpPr/>
            <p:nvPr/>
          </p:nvCxnSpPr>
          <p:spPr>
            <a:xfrm rot="10800000" flipH="1">
              <a:off x="1885496" y="3224030"/>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23" name="Straight Arrow Connector 22"/>
            <p:cNvCxnSpPr/>
            <p:nvPr/>
          </p:nvCxnSpPr>
          <p:spPr>
            <a:xfrm rot="5400000" flipH="1">
              <a:off x="436271" y="3649968"/>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24" name="Straight Arrow Connector 23"/>
            <p:cNvCxnSpPr/>
            <p:nvPr/>
          </p:nvCxnSpPr>
          <p:spPr>
            <a:xfrm rot="16200000" flipH="1">
              <a:off x="284598" y="3649968"/>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25" name="Straight Arrow Connector 24"/>
            <p:cNvCxnSpPr/>
            <p:nvPr/>
          </p:nvCxnSpPr>
          <p:spPr>
            <a:xfrm rot="5400000" flipH="1">
              <a:off x="1448636" y="3649968"/>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26" name="Straight Arrow Connector 25"/>
            <p:cNvCxnSpPr/>
            <p:nvPr/>
          </p:nvCxnSpPr>
          <p:spPr>
            <a:xfrm rot="16200000" flipH="1">
              <a:off x="1296964" y="3649968"/>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sp>
          <p:nvSpPr>
            <p:cNvPr id="27" name="Oval 26"/>
            <p:cNvSpPr>
              <a:spLocks/>
            </p:cNvSpPr>
            <p:nvPr/>
          </p:nvSpPr>
          <p:spPr>
            <a:xfrm>
              <a:off x="457200" y="3993434"/>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bg1"/>
                  </a:solidFill>
                  <a:effectLst/>
                  <a:uFillTx/>
                  <a:latin typeface="+mj-lt"/>
                  <a:ea typeface="+mj-ea"/>
                  <a:cs typeface="+mj-cs"/>
                  <a:sym typeface="Helvetica"/>
                </a:rPr>
                <a:t>p</a:t>
              </a:r>
              <a:r>
                <a:rPr lang="en-US" baseline="-25000" dirty="0">
                  <a:solidFill>
                    <a:schemeClr val="bg1"/>
                  </a:solidFill>
                </a:rPr>
                <a:t>3</a:t>
              </a:r>
              <a:endParaRPr kumimoji="0" lang="en-US" sz="1800" b="0" i="0" u="none" strike="noStrike" cap="none" spc="0" normalizeH="0" baseline="0" dirty="0">
                <a:ln>
                  <a:noFill/>
                </a:ln>
                <a:solidFill>
                  <a:schemeClr val="bg1"/>
                </a:solidFill>
                <a:effectLst/>
                <a:uFillTx/>
                <a:latin typeface="+mj-lt"/>
                <a:ea typeface="+mj-ea"/>
                <a:cs typeface="+mj-cs"/>
                <a:sym typeface="Helvetica"/>
              </a:endParaRPr>
            </a:p>
          </p:txBody>
        </p:sp>
        <p:cxnSp>
          <p:nvCxnSpPr>
            <p:cNvPr id="28" name="Straight Arrow Connector 27"/>
            <p:cNvCxnSpPr/>
            <p:nvPr/>
          </p:nvCxnSpPr>
          <p:spPr>
            <a:xfrm rot="5400000" flipH="1">
              <a:off x="2461001" y="3649967"/>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29" name="Straight Arrow Connector 28"/>
            <p:cNvCxnSpPr/>
            <p:nvPr/>
          </p:nvCxnSpPr>
          <p:spPr>
            <a:xfrm rot="16200000" flipH="1">
              <a:off x="2309329" y="3649967"/>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sp>
          <p:nvSpPr>
            <p:cNvPr id="34" name="Oval 33"/>
            <p:cNvSpPr>
              <a:spLocks/>
            </p:cNvSpPr>
            <p:nvPr/>
          </p:nvSpPr>
          <p:spPr>
            <a:xfrm>
              <a:off x="1465639" y="3997681"/>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bg1"/>
                  </a:solidFill>
                  <a:effectLst/>
                  <a:uFillTx/>
                  <a:latin typeface="+mj-lt"/>
                  <a:ea typeface="+mj-ea"/>
                  <a:cs typeface="+mj-cs"/>
                  <a:sym typeface="Helvetica"/>
                </a:rPr>
                <a:t>p</a:t>
              </a:r>
              <a:r>
                <a:rPr lang="en-US" baseline="-25000" dirty="0" smtClean="0">
                  <a:solidFill>
                    <a:schemeClr val="bg1"/>
                  </a:solidFill>
                </a:rPr>
                <a:t>4</a:t>
              </a:r>
              <a:endParaRPr kumimoji="0" lang="en-US" sz="1800" b="0" i="0" u="none" strike="noStrike" cap="none" spc="0" normalizeH="0" baseline="0" dirty="0">
                <a:ln>
                  <a:noFill/>
                </a:ln>
                <a:solidFill>
                  <a:schemeClr val="bg1"/>
                </a:solidFill>
                <a:effectLst/>
                <a:uFillTx/>
                <a:latin typeface="+mj-lt"/>
                <a:ea typeface="+mj-ea"/>
                <a:cs typeface="+mj-cs"/>
                <a:sym typeface="Helvetica"/>
              </a:endParaRPr>
            </a:p>
          </p:txBody>
        </p:sp>
        <p:cxnSp>
          <p:nvCxnSpPr>
            <p:cNvPr id="35" name="Straight Arrow Connector 34"/>
            <p:cNvCxnSpPr/>
            <p:nvPr/>
          </p:nvCxnSpPr>
          <p:spPr>
            <a:xfrm flipH="1">
              <a:off x="877056" y="4036861"/>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36" name="Straight Arrow Connector 35"/>
            <p:cNvCxnSpPr/>
            <p:nvPr/>
          </p:nvCxnSpPr>
          <p:spPr>
            <a:xfrm rot="10800000" flipH="1">
              <a:off x="877056" y="4177731"/>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sp>
          <p:nvSpPr>
            <p:cNvPr id="37" name="Oval 36"/>
            <p:cNvSpPr>
              <a:spLocks/>
            </p:cNvSpPr>
            <p:nvPr/>
          </p:nvSpPr>
          <p:spPr>
            <a:xfrm>
              <a:off x="2474078" y="3997681"/>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bg1"/>
                  </a:solidFill>
                  <a:effectLst/>
                  <a:uFillTx/>
                  <a:latin typeface="+mj-lt"/>
                  <a:ea typeface="+mj-ea"/>
                  <a:cs typeface="+mj-cs"/>
                  <a:sym typeface="Helvetica"/>
                </a:rPr>
                <a:t>p</a:t>
              </a:r>
              <a:r>
                <a:rPr lang="en-US" baseline="-25000" dirty="0" smtClean="0">
                  <a:solidFill>
                    <a:schemeClr val="bg1"/>
                  </a:solidFill>
                </a:rPr>
                <a:t>5</a:t>
              </a:r>
              <a:endParaRPr kumimoji="0" lang="en-US" sz="1800" b="0" i="0" u="none" strike="noStrike" cap="none" spc="0" normalizeH="0" baseline="0" dirty="0">
                <a:ln>
                  <a:noFill/>
                </a:ln>
                <a:solidFill>
                  <a:schemeClr val="bg1"/>
                </a:solidFill>
                <a:effectLst/>
                <a:uFillTx/>
                <a:latin typeface="+mj-lt"/>
                <a:ea typeface="+mj-ea"/>
                <a:cs typeface="+mj-cs"/>
                <a:sym typeface="Helvetica"/>
              </a:endParaRPr>
            </a:p>
          </p:txBody>
        </p:sp>
        <p:cxnSp>
          <p:nvCxnSpPr>
            <p:cNvPr id="38" name="Straight Arrow Connector 37"/>
            <p:cNvCxnSpPr/>
            <p:nvPr/>
          </p:nvCxnSpPr>
          <p:spPr>
            <a:xfrm flipH="1">
              <a:off x="1885494" y="4036861"/>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39" name="Straight Arrow Connector 38"/>
            <p:cNvCxnSpPr/>
            <p:nvPr/>
          </p:nvCxnSpPr>
          <p:spPr>
            <a:xfrm rot="10800000" flipH="1">
              <a:off x="1885495" y="4177731"/>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40" name="Straight Arrow Connector 39"/>
            <p:cNvCxnSpPr/>
            <p:nvPr/>
          </p:nvCxnSpPr>
          <p:spPr>
            <a:xfrm rot="5400000" flipH="1">
              <a:off x="436271" y="4603668"/>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41" name="Straight Arrow Connector 40"/>
            <p:cNvCxnSpPr/>
            <p:nvPr/>
          </p:nvCxnSpPr>
          <p:spPr>
            <a:xfrm rot="16200000" flipH="1">
              <a:off x="284598" y="4603668"/>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42" name="Straight Arrow Connector 41"/>
            <p:cNvCxnSpPr/>
            <p:nvPr/>
          </p:nvCxnSpPr>
          <p:spPr>
            <a:xfrm rot="5400000" flipH="1">
              <a:off x="1448636" y="4603668"/>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43" name="Straight Arrow Connector 42"/>
            <p:cNvCxnSpPr/>
            <p:nvPr/>
          </p:nvCxnSpPr>
          <p:spPr>
            <a:xfrm rot="16200000" flipH="1">
              <a:off x="1296964" y="4603668"/>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sp>
          <p:nvSpPr>
            <p:cNvPr id="44" name="Oval 43"/>
            <p:cNvSpPr>
              <a:spLocks/>
            </p:cNvSpPr>
            <p:nvPr/>
          </p:nvSpPr>
          <p:spPr>
            <a:xfrm>
              <a:off x="457200" y="4947135"/>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bg1"/>
                  </a:solidFill>
                  <a:effectLst/>
                  <a:uFillTx/>
                  <a:latin typeface="+mj-lt"/>
                  <a:ea typeface="+mj-ea"/>
                  <a:cs typeface="+mj-cs"/>
                  <a:sym typeface="Helvetica"/>
                </a:rPr>
                <a:t>p</a:t>
              </a:r>
              <a:r>
                <a:rPr lang="en-US" baseline="-25000" dirty="0">
                  <a:solidFill>
                    <a:schemeClr val="bg1"/>
                  </a:solidFill>
                </a:rPr>
                <a:t>6</a:t>
              </a:r>
              <a:endParaRPr kumimoji="0" lang="en-US" sz="1800" b="0" i="0" u="none" strike="noStrike" cap="none" spc="0" normalizeH="0" baseline="0" dirty="0">
                <a:ln>
                  <a:noFill/>
                </a:ln>
                <a:solidFill>
                  <a:schemeClr val="bg1"/>
                </a:solidFill>
                <a:effectLst/>
                <a:uFillTx/>
                <a:latin typeface="+mj-lt"/>
                <a:ea typeface="+mj-ea"/>
                <a:cs typeface="+mj-cs"/>
                <a:sym typeface="Helvetica"/>
              </a:endParaRPr>
            </a:p>
          </p:txBody>
        </p:sp>
        <p:cxnSp>
          <p:nvCxnSpPr>
            <p:cNvPr id="45" name="Straight Arrow Connector 44"/>
            <p:cNvCxnSpPr/>
            <p:nvPr/>
          </p:nvCxnSpPr>
          <p:spPr>
            <a:xfrm rot="5400000" flipH="1">
              <a:off x="2461001" y="4603667"/>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46" name="Straight Arrow Connector 45"/>
            <p:cNvCxnSpPr/>
            <p:nvPr/>
          </p:nvCxnSpPr>
          <p:spPr>
            <a:xfrm rot="16200000" flipH="1">
              <a:off x="2309329" y="4603667"/>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sp>
          <p:nvSpPr>
            <p:cNvPr id="47" name="Oval 46"/>
            <p:cNvSpPr>
              <a:spLocks/>
            </p:cNvSpPr>
            <p:nvPr/>
          </p:nvSpPr>
          <p:spPr>
            <a:xfrm>
              <a:off x="1465639" y="4951382"/>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bg1"/>
                  </a:solidFill>
                  <a:effectLst/>
                  <a:uFillTx/>
                  <a:latin typeface="+mj-lt"/>
                  <a:ea typeface="+mj-ea"/>
                  <a:cs typeface="+mj-cs"/>
                  <a:sym typeface="Helvetica"/>
                </a:rPr>
                <a:t>p</a:t>
              </a:r>
              <a:r>
                <a:rPr lang="en-US" baseline="-25000" dirty="0" smtClean="0">
                  <a:solidFill>
                    <a:schemeClr val="bg1"/>
                  </a:solidFill>
                </a:rPr>
                <a:t>7</a:t>
              </a:r>
              <a:endParaRPr kumimoji="0" lang="en-US" sz="1800" b="0" i="0" u="none" strike="noStrike" cap="none" spc="0" normalizeH="0" baseline="0" dirty="0">
                <a:ln>
                  <a:noFill/>
                </a:ln>
                <a:solidFill>
                  <a:schemeClr val="bg1"/>
                </a:solidFill>
                <a:effectLst/>
                <a:uFillTx/>
                <a:latin typeface="+mj-lt"/>
                <a:ea typeface="+mj-ea"/>
                <a:cs typeface="+mj-cs"/>
                <a:sym typeface="Helvetica"/>
              </a:endParaRPr>
            </a:p>
          </p:txBody>
        </p:sp>
        <p:cxnSp>
          <p:nvCxnSpPr>
            <p:cNvPr id="48" name="Straight Arrow Connector 47"/>
            <p:cNvCxnSpPr/>
            <p:nvPr/>
          </p:nvCxnSpPr>
          <p:spPr>
            <a:xfrm flipH="1">
              <a:off x="877056" y="4990561"/>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49" name="Straight Arrow Connector 48"/>
            <p:cNvCxnSpPr/>
            <p:nvPr/>
          </p:nvCxnSpPr>
          <p:spPr>
            <a:xfrm rot="10800000" flipH="1">
              <a:off x="877056" y="5131431"/>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sp>
          <p:nvSpPr>
            <p:cNvPr id="50" name="Oval 49"/>
            <p:cNvSpPr>
              <a:spLocks/>
            </p:cNvSpPr>
            <p:nvPr/>
          </p:nvSpPr>
          <p:spPr>
            <a:xfrm>
              <a:off x="2474078" y="4951382"/>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bg1"/>
                  </a:solidFill>
                  <a:effectLst/>
                  <a:uFillTx/>
                  <a:latin typeface="+mj-lt"/>
                  <a:ea typeface="+mj-ea"/>
                  <a:cs typeface="+mj-cs"/>
                  <a:sym typeface="Helvetica"/>
                </a:rPr>
                <a:t>p</a:t>
              </a:r>
              <a:r>
                <a:rPr lang="en-US" baseline="-25000" dirty="0" smtClean="0">
                  <a:solidFill>
                    <a:schemeClr val="bg1"/>
                  </a:solidFill>
                </a:rPr>
                <a:t>8</a:t>
              </a:r>
              <a:endParaRPr kumimoji="0" lang="en-US" sz="1800" b="0" i="0" u="none" strike="noStrike" cap="none" spc="0" normalizeH="0" baseline="0" dirty="0">
                <a:ln>
                  <a:noFill/>
                </a:ln>
                <a:solidFill>
                  <a:schemeClr val="bg1"/>
                </a:solidFill>
                <a:effectLst/>
                <a:uFillTx/>
                <a:latin typeface="+mj-lt"/>
                <a:ea typeface="+mj-ea"/>
                <a:cs typeface="+mj-cs"/>
                <a:sym typeface="Helvetica"/>
              </a:endParaRPr>
            </a:p>
          </p:txBody>
        </p:sp>
        <p:cxnSp>
          <p:nvCxnSpPr>
            <p:cNvPr id="51" name="Straight Arrow Connector 50"/>
            <p:cNvCxnSpPr/>
            <p:nvPr/>
          </p:nvCxnSpPr>
          <p:spPr>
            <a:xfrm flipH="1">
              <a:off x="1885494" y="4990561"/>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52" name="Straight Arrow Connector 51"/>
            <p:cNvCxnSpPr/>
            <p:nvPr/>
          </p:nvCxnSpPr>
          <p:spPr>
            <a:xfrm rot="10800000" flipH="1">
              <a:off x="1885495" y="5131431"/>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grpSp>
      <p:grpSp>
        <p:nvGrpSpPr>
          <p:cNvPr id="77" name="Group 76"/>
          <p:cNvGrpSpPr/>
          <p:nvPr/>
        </p:nvGrpSpPr>
        <p:grpSpPr>
          <a:xfrm>
            <a:off x="3390269" y="2618890"/>
            <a:ext cx="2649134" cy="2416568"/>
            <a:chOff x="3253727" y="2295530"/>
            <a:chExt cx="2649134" cy="2416568"/>
          </a:xfrm>
        </p:grpSpPr>
        <p:sp>
          <p:nvSpPr>
            <p:cNvPr id="55" name="Oval 54"/>
            <p:cNvSpPr>
              <a:spLocks noChangeAspect="1"/>
            </p:cNvSpPr>
            <p:nvPr/>
          </p:nvSpPr>
          <p:spPr>
            <a:xfrm>
              <a:off x="4647397" y="2295530"/>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bg1"/>
                  </a:solidFill>
                  <a:effectLst/>
                  <a:uFillTx/>
                  <a:latin typeface="+mj-lt"/>
                  <a:ea typeface="+mj-ea"/>
                  <a:cs typeface="+mj-cs"/>
                  <a:sym typeface="Helvetica"/>
                </a:rPr>
                <a:t>p</a:t>
              </a:r>
              <a:r>
                <a:rPr kumimoji="0" lang="en-US" sz="1800" b="0" i="0" u="none" strike="noStrike" cap="none" spc="0" normalizeH="0" baseline="-25000" dirty="0" smtClean="0">
                  <a:ln>
                    <a:noFill/>
                  </a:ln>
                  <a:solidFill>
                    <a:schemeClr val="bg1"/>
                  </a:solidFill>
                  <a:effectLst/>
                  <a:uFillTx/>
                  <a:latin typeface="+mj-lt"/>
                  <a:ea typeface="+mj-ea"/>
                  <a:cs typeface="+mj-cs"/>
                  <a:sym typeface="Helvetica"/>
                </a:rPr>
                <a:t>0</a:t>
              </a:r>
              <a:endParaRPr kumimoji="0" lang="en-US" sz="1800" b="0" i="0" u="none" strike="noStrike" cap="none" spc="0" normalizeH="0" baseline="0" dirty="0">
                <a:ln>
                  <a:noFill/>
                </a:ln>
                <a:solidFill>
                  <a:schemeClr val="bg1"/>
                </a:solidFill>
                <a:effectLst/>
                <a:uFillTx/>
                <a:latin typeface="+mj-lt"/>
                <a:ea typeface="+mj-ea"/>
                <a:cs typeface="+mj-cs"/>
                <a:sym typeface="Helvetica"/>
              </a:endParaRPr>
            </a:p>
          </p:txBody>
        </p:sp>
        <p:sp>
          <p:nvSpPr>
            <p:cNvPr id="56" name="Oval 55"/>
            <p:cNvSpPr>
              <a:spLocks/>
            </p:cNvSpPr>
            <p:nvPr/>
          </p:nvSpPr>
          <p:spPr>
            <a:xfrm>
              <a:off x="4182031" y="2982659"/>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bg1"/>
                  </a:solidFill>
                  <a:effectLst/>
                  <a:uFillTx/>
                  <a:latin typeface="+mj-lt"/>
                  <a:ea typeface="+mj-ea"/>
                  <a:cs typeface="+mj-cs"/>
                  <a:sym typeface="Helvetica"/>
                </a:rPr>
                <a:t>p</a:t>
              </a:r>
              <a:r>
                <a:rPr lang="en-US" baseline="-25000" dirty="0">
                  <a:solidFill>
                    <a:schemeClr val="bg1"/>
                  </a:solidFill>
                </a:rPr>
                <a:t>1</a:t>
              </a:r>
              <a:endParaRPr kumimoji="0" lang="en-US" sz="1800" b="0" i="0" u="none" strike="noStrike" cap="none" spc="0" normalizeH="0" baseline="0" dirty="0">
                <a:ln>
                  <a:noFill/>
                </a:ln>
                <a:solidFill>
                  <a:schemeClr val="bg1"/>
                </a:solidFill>
                <a:effectLst/>
                <a:uFillTx/>
                <a:latin typeface="+mj-lt"/>
                <a:ea typeface="+mj-ea"/>
                <a:cs typeface="+mj-cs"/>
                <a:sym typeface="Helvetica"/>
              </a:endParaRPr>
            </a:p>
          </p:txBody>
        </p:sp>
        <p:sp>
          <p:nvSpPr>
            <p:cNvPr id="57" name="Oval 56"/>
            <p:cNvSpPr>
              <a:spLocks/>
            </p:cNvSpPr>
            <p:nvPr/>
          </p:nvSpPr>
          <p:spPr>
            <a:xfrm>
              <a:off x="5089875" y="2990470"/>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bg1"/>
                  </a:solidFill>
                  <a:effectLst/>
                  <a:uFillTx/>
                  <a:latin typeface="+mj-lt"/>
                  <a:ea typeface="+mj-ea"/>
                  <a:cs typeface="+mj-cs"/>
                  <a:sym typeface="Helvetica"/>
                </a:rPr>
                <a:t>p</a:t>
              </a:r>
              <a:r>
                <a:rPr lang="en-US" baseline="-25000" dirty="0">
                  <a:solidFill>
                    <a:schemeClr val="bg1"/>
                  </a:solidFill>
                </a:rPr>
                <a:t>2</a:t>
              </a:r>
              <a:endParaRPr kumimoji="0" lang="en-US" sz="1800" b="0" i="0" u="none" strike="noStrike" cap="none" spc="0" normalizeH="0" baseline="0" dirty="0">
                <a:ln>
                  <a:noFill/>
                </a:ln>
                <a:solidFill>
                  <a:schemeClr val="bg1"/>
                </a:solidFill>
                <a:effectLst/>
                <a:uFillTx/>
                <a:latin typeface="+mj-lt"/>
                <a:ea typeface="+mj-ea"/>
                <a:cs typeface="+mj-cs"/>
                <a:sym typeface="Helvetica"/>
              </a:endParaRPr>
            </a:p>
          </p:txBody>
        </p:sp>
        <p:sp>
          <p:nvSpPr>
            <p:cNvPr id="58" name="Oval 57"/>
            <p:cNvSpPr>
              <a:spLocks/>
            </p:cNvSpPr>
            <p:nvPr/>
          </p:nvSpPr>
          <p:spPr>
            <a:xfrm>
              <a:off x="3726458" y="3684965"/>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bg1"/>
                  </a:solidFill>
                  <a:effectLst/>
                  <a:uFillTx/>
                  <a:latin typeface="+mj-lt"/>
                  <a:ea typeface="+mj-ea"/>
                  <a:cs typeface="+mj-cs"/>
                  <a:sym typeface="Helvetica"/>
                </a:rPr>
                <a:t>p</a:t>
              </a:r>
              <a:r>
                <a:rPr lang="en-US" baseline="-25000" dirty="0">
                  <a:solidFill>
                    <a:schemeClr val="bg1"/>
                  </a:solidFill>
                </a:rPr>
                <a:t>3</a:t>
              </a:r>
              <a:endParaRPr kumimoji="0" lang="en-US" sz="1800" b="0" i="0" u="none" strike="noStrike" cap="none" spc="0" normalizeH="0" baseline="0" dirty="0">
                <a:ln>
                  <a:noFill/>
                </a:ln>
                <a:solidFill>
                  <a:schemeClr val="bg1"/>
                </a:solidFill>
                <a:effectLst/>
                <a:uFillTx/>
                <a:latin typeface="+mj-lt"/>
                <a:ea typeface="+mj-ea"/>
                <a:cs typeface="+mj-cs"/>
                <a:sym typeface="Helvetica"/>
              </a:endParaRPr>
            </a:p>
          </p:txBody>
        </p:sp>
        <p:sp>
          <p:nvSpPr>
            <p:cNvPr id="59" name="Oval 58"/>
            <p:cNvSpPr>
              <a:spLocks/>
            </p:cNvSpPr>
            <p:nvPr/>
          </p:nvSpPr>
          <p:spPr>
            <a:xfrm>
              <a:off x="4399655" y="3699406"/>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bg1"/>
                  </a:solidFill>
                  <a:effectLst/>
                  <a:uFillTx/>
                  <a:latin typeface="+mj-lt"/>
                  <a:ea typeface="+mj-ea"/>
                  <a:cs typeface="+mj-cs"/>
                  <a:sym typeface="Helvetica"/>
                </a:rPr>
                <a:t>p</a:t>
              </a:r>
              <a:r>
                <a:rPr lang="en-US" baseline="-25000" dirty="0" smtClean="0">
                  <a:solidFill>
                    <a:schemeClr val="bg1"/>
                  </a:solidFill>
                </a:rPr>
                <a:t>4</a:t>
              </a:r>
              <a:endParaRPr kumimoji="0" lang="en-US" sz="1800" b="0" i="0" u="none" strike="noStrike" cap="none" spc="0" normalizeH="0" baseline="0" dirty="0">
                <a:ln>
                  <a:noFill/>
                </a:ln>
                <a:solidFill>
                  <a:schemeClr val="bg1"/>
                </a:solidFill>
                <a:effectLst/>
                <a:uFillTx/>
                <a:latin typeface="+mj-lt"/>
                <a:ea typeface="+mj-ea"/>
                <a:cs typeface="+mj-cs"/>
                <a:sym typeface="Helvetica"/>
              </a:endParaRPr>
            </a:p>
          </p:txBody>
        </p:sp>
        <p:sp>
          <p:nvSpPr>
            <p:cNvPr id="60" name="Oval 59"/>
            <p:cNvSpPr>
              <a:spLocks/>
            </p:cNvSpPr>
            <p:nvPr/>
          </p:nvSpPr>
          <p:spPr>
            <a:xfrm>
              <a:off x="4862354" y="3699406"/>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bg1"/>
                  </a:solidFill>
                  <a:effectLst/>
                  <a:uFillTx/>
                  <a:latin typeface="+mj-lt"/>
                  <a:ea typeface="+mj-ea"/>
                  <a:cs typeface="+mj-cs"/>
                  <a:sym typeface="Helvetica"/>
                </a:rPr>
                <a:t>p</a:t>
              </a:r>
              <a:r>
                <a:rPr lang="en-US" baseline="-25000" dirty="0" smtClean="0">
                  <a:solidFill>
                    <a:schemeClr val="bg1"/>
                  </a:solidFill>
                </a:rPr>
                <a:t>5</a:t>
              </a:r>
              <a:endParaRPr kumimoji="0" lang="en-US" sz="1800" b="0" i="0" u="none" strike="noStrike" cap="none" spc="0" normalizeH="0" baseline="0" dirty="0">
                <a:ln>
                  <a:noFill/>
                </a:ln>
                <a:solidFill>
                  <a:schemeClr val="bg1"/>
                </a:solidFill>
                <a:effectLst/>
                <a:uFillTx/>
                <a:latin typeface="+mj-lt"/>
                <a:ea typeface="+mj-ea"/>
                <a:cs typeface="+mj-cs"/>
                <a:sym typeface="Helvetica"/>
              </a:endParaRPr>
            </a:p>
          </p:txBody>
        </p:sp>
        <p:sp>
          <p:nvSpPr>
            <p:cNvPr id="61" name="Oval 60"/>
            <p:cNvSpPr>
              <a:spLocks/>
            </p:cNvSpPr>
            <p:nvPr/>
          </p:nvSpPr>
          <p:spPr>
            <a:xfrm>
              <a:off x="5565406" y="3684964"/>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bg1"/>
                  </a:solidFill>
                  <a:effectLst/>
                  <a:uFillTx/>
                  <a:latin typeface="+mj-lt"/>
                  <a:ea typeface="+mj-ea"/>
                  <a:cs typeface="+mj-cs"/>
                  <a:sym typeface="Helvetica"/>
                </a:rPr>
                <a:t>p</a:t>
              </a:r>
              <a:r>
                <a:rPr lang="en-US" baseline="-25000" dirty="0">
                  <a:solidFill>
                    <a:schemeClr val="bg1"/>
                  </a:solidFill>
                </a:rPr>
                <a:t>6</a:t>
              </a:r>
              <a:endParaRPr kumimoji="0" lang="en-US" sz="1800" b="0" i="0" u="none" strike="noStrike" cap="none" spc="0" normalizeH="0" baseline="0" dirty="0">
                <a:ln>
                  <a:noFill/>
                </a:ln>
                <a:solidFill>
                  <a:schemeClr val="bg1"/>
                </a:solidFill>
                <a:effectLst/>
                <a:uFillTx/>
                <a:latin typeface="+mj-lt"/>
                <a:ea typeface="+mj-ea"/>
                <a:cs typeface="+mj-cs"/>
                <a:sym typeface="Helvetica"/>
              </a:endParaRPr>
            </a:p>
          </p:txBody>
        </p:sp>
        <p:sp>
          <p:nvSpPr>
            <p:cNvPr id="62" name="Oval 61"/>
            <p:cNvSpPr>
              <a:spLocks/>
            </p:cNvSpPr>
            <p:nvPr/>
          </p:nvSpPr>
          <p:spPr>
            <a:xfrm>
              <a:off x="3253727" y="4372538"/>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bg1"/>
                  </a:solidFill>
                  <a:effectLst/>
                  <a:uFillTx/>
                  <a:latin typeface="+mj-lt"/>
                  <a:ea typeface="+mj-ea"/>
                  <a:cs typeface="+mj-cs"/>
                  <a:sym typeface="Helvetica"/>
                </a:rPr>
                <a:t>p</a:t>
              </a:r>
              <a:r>
                <a:rPr lang="en-US" baseline="-25000" dirty="0" smtClean="0">
                  <a:solidFill>
                    <a:schemeClr val="bg1"/>
                  </a:solidFill>
                </a:rPr>
                <a:t>7</a:t>
              </a:r>
              <a:endParaRPr kumimoji="0" lang="en-US" sz="1800" b="0" i="0" u="none" strike="noStrike" cap="none" spc="0" normalizeH="0" baseline="0" dirty="0">
                <a:ln>
                  <a:noFill/>
                </a:ln>
                <a:solidFill>
                  <a:schemeClr val="bg1"/>
                </a:solidFill>
                <a:effectLst/>
                <a:uFillTx/>
                <a:latin typeface="+mj-lt"/>
                <a:ea typeface="+mj-ea"/>
                <a:cs typeface="+mj-cs"/>
                <a:sym typeface="Helvetica"/>
              </a:endParaRPr>
            </a:p>
          </p:txBody>
        </p:sp>
        <p:sp>
          <p:nvSpPr>
            <p:cNvPr id="63" name="Oval 62"/>
            <p:cNvSpPr>
              <a:spLocks/>
            </p:cNvSpPr>
            <p:nvPr/>
          </p:nvSpPr>
          <p:spPr>
            <a:xfrm>
              <a:off x="4182030" y="4374643"/>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bg1"/>
                  </a:solidFill>
                  <a:effectLst/>
                  <a:uFillTx/>
                  <a:latin typeface="+mj-lt"/>
                  <a:ea typeface="+mj-ea"/>
                  <a:cs typeface="+mj-cs"/>
                  <a:sym typeface="Helvetica"/>
                </a:rPr>
                <a:t>p</a:t>
              </a:r>
              <a:r>
                <a:rPr lang="en-US" baseline="-25000" dirty="0" smtClean="0">
                  <a:solidFill>
                    <a:schemeClr val="bg1"/>
                  </a:solidFill>
                </a:rPr>
                <a:t>8</a:t>
              </a:r>
              <a:endParaRPr kumimoji="0" lang="en-US" sz="1800" b="0" i="0" u="none" strike="noStrike" cap="none" spc="0" normalizeH="0" baseline="0" dirty="0">
                <a:ln>
                  <a:noFill/>
                </a:ln>
                <a:solidFill>
                  <a:schemeClr val="bg1"/>
                </a:solidFill>
                <a:effectLst/>
                <a:uFillTx/>
                <a:latin typeface="+mj-lt"/>
                <a:ea typeface="+mj-ea"/>
                <a:cs typeface="+mj-cs"/>
                <a:sym typeface="Helvetica"/>
              </a:endParaRPr>
            </a:p>
          </p:txBody>
        </p:sp>
        <p:cxnSp>
          <p:nvCxnSpPr>
            <p:cNvPr id="64" name="Straight Arrow Connector 63"/>
            <p:cNvCxnSpPr/>
            <p:nvPr/>
          </p:nvCxnSpPr>
          <p:spPr>
            <a:xfrm rot="10800000" flipH="1">
              <a:off x="4448151" y="2628112"/>
              <a:ext cx="236439" cy="350874"/>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67" name="Straight Arrow Connector 66"/>
            <p:cNvCxnSpPr/>
            <p:nvPr/>
          </p:nvCxnSpPr>
          <p:spPr>
            <a:xfrm rot="10800000">
              <a:off x="4910143" y="2639595"/>
              <a:ext cx="236439" cy="350874"/>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68" name="Straight Arrow Connector 67"/>
            <p:cNvCxnSpPr/>
            <p:nvPr/>
          </p:nvCxnSpPr>
          <p:spPr>
            <a:xfrm rot="10800000" flipH="1">
              <a:off x="3979696" y="3327102"/>
              <a:ext cx="236439" cy="350874"/>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69" name="Straight Arrow Connector 68"/>
            <p:cNvCxnSpPr/>
            <p:nvPr/>
          </p:nvCxnSpPr>
          <p:spPr>
            <a:xfrm flipH="1" flipV="1">
              <a:off x="4396436" y="3332843"/>
              <a:ext cx="124681" cy="339392"/>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71" name="Straight Arrow Connector 70"/>
            <p:cNvCxnSpPr/>
            <p:nvPr/>
          </p:nvCxnSpPr>
          <p:spPr>
            <a:xfrm rot="10800000">
              <a:off x="5371458" y="3327102"/>
              <a:ext cx="236439" cy="350874"/>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72" name="Straight Arrow Connector 71"/>
            <p:cNvCxnSpPr/>
            <p:nvPr/>
          </p:nvCxnSpPr>
          <p:spPr>
            <a:xfrm flipV="1">
              <a:off x="5067045" y="3339408"/>
              <a:ext cx="124681" cy="339392"/>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75" name="Straight Arrow Connector 74"/>
            <p:cNvCxnSpPr/>
            <p:nvPr/>
          </p:nvCxnSpPr>
          <p:spPr>
            <a:xfrm rot="10800000" flipH="1">
              <a:off x="3527748" y="4022419"/>
              <a:ext cx="236439" cy="350874"/>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76" name="Straight Arrow Connector 75"/>
            <p:cNvCxnSpPr/>
            <p:nvPr/>
          </p:nvCxnSpPr>
          <p:spPr>
            <a:xfrm rot="10800000">
              <a:off x="3989740" y="4033902"/>
              <a:ext cx="236439" cy="350874"/>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grpSp>
      <p:grpSp>
        <p:nvGrpSpPr>
          <p:cNvPr id="96" name="Group 95"/>
          <p:cNvGrpSpPr/>
          <p:nvPr/>
        </p:nvGrpSpPr>
        <p:grpSpPr>
          <a:xfrm>
            <a:off x="6313765" y="2572715"/>
            <a:ext cx="2649134" cy="2416568"/>
            <a:chOff x="5727839" y="3608482"/>
            <a:chExt cx="2649134" cy="2416568"/>
          </a:xfrm>
        </p:grpSpPr>
        <p:sp>
          <p:nvSpPr>
            <p:cNvPr id="79" name="Oval 78"/>
            <p:cNvSpPr>
              <a:spLocks noChangeAspect="1"/>
            </p:cNvSpPr>
            <p:nvPr/>
          </p:nvSpPr>
          <p:spPr>
            <a:xfrm>
              <a:off x="7121509" y="3608482"/>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bg1"/>
                  </a:solidFill>
                  <a:effectLst/>
                  <a:uFillTx/>
                  <a:latin typeface="+mj-lt"/>
                  <a:ea typeface="+mj-ea"/>
                  <a:cs typeface="+mj-cs"/>
                  <a:sym typeface="Helvetica"/>
                </a:rPr>
                <a:t>p</a:t>
              </a:r>
              <a:r>
                <a:rPr kumimoji="0" lang="en-US" sz="1800" b="0" i="0" u="none" strike="noStrike" cap="none" spc="0" normalizeH="0" baseline="-25000" dirty="0" smtClean="0">
                  <a:ln>
                    <a:noFill/>
                  </a:ln>
                  <a:solidFill>
                    <a:schemeClr val="bg1"/>
                  </a:solidFill>
                  <a:effectLst/>
                  <a:uFillTx/>
                  <a:latin typeface="+mj-lt"/>
                  <a:ea typeface="+mj-ea"/>
                  <a:cs typeface="+mj-cs"/>
                  <a:sym typeface="Helvetica"/>
                </a:rPr>
                <a:t>0</a:t>
              </a:r>
              <a:endParaRPr kumimoji="0" lang="en-US" sz="1800" b="0" i="0" u="none" strike="noStrike" cap="none" spc="0" normalizeH="0" baseline="0" dirty="0">
                <a:ln>
                  <a:noFill/>
                </a:ln>
                <a:solidFill>
                  <a:schemeClr val="bg1"/>
                </a:solidFill>
                <a:effectLst/>
                <a:uFillTx/>
                <a:latin typeface="+mj-lt"/>
                <a:ea typeface="+mj-ea"/>
                <a:cs typeface="+mj-cs"/>
                <a:sym typeface="Helvetica"/>
              </a:endParaRPr>
            </a:p>
          </p:txBody>
        </p:sp>
        <p:sp>
          <p:nvSpPr>
            <p:cNvPr id="80" name="Oval 79"/>
            <p:cNvSpPr>
              <a:spLocks/>
            </p:cNvSpPr>
            <p:nvPr/>
          </p:nvSpPr>
          <p:spPr>
            <a:xfrm>
              <a:off x="6656143" y="4295611"/>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bg1"/>
                  </a:solidFill>
                  <a:effectLst/>
                  <a:uFillTx/>
                  <a:latin typeface="+mj-lt"/>
                  <a:ea typeface="+mj-ea"/>
                  <a:cs typeface="+mj-cs"/>
                  <a:sym typeface="Helvetica"/>
                </a:rPr>
                <a:t>p</a:t>
              </a:r>
              <a:r>
                <a:rPr lang="en-US" baseline="-25000" dirty="0">
                  <a:solidFill>
                    <a:schemeClr val="bg1"/>
                  </a:solidFill>
                </a:rPr>
                <a:t>1</a:t>
              </a:r>
              <a:endParaRPr kumimoji="0" lang="en-US" sz="1800" b="0" i="0" u="none" strike="noStrike" cap="none" spc="0" normalizeH="0" baseline="0" dirty="0">
                <a:ln>
                  <a:noFill/>
                </a:ln>
                <a:solidFill>
                  <a:schemeClr val="bg1"/>
                </a:solidFill>
                <a:effectLst/>
                <a:uFillTx/>
                <a:latin typeface="+mj-lt"/>
                <a:ea typeface="+mj-ea"/>
                <a:cs typeface="+mj-cs"/>
                <a:sym typeface="Helvetica"/>
              </a:endParaRPr>
            </a:p>
          </p:txBody>
        </p:sp>
        <p:sp>
          <p:nvSpPr>
            <p:cNvPr id="81" name="Oval 80"/>
            <p:cNvSpPr>
              <a:spLocks/>
            </p:cNvSpPr>
            <p:nvPr/>
          </p:nvSpPr>
          <p:spPr>
            <a:xfrm>
              <a:off x="7563987" y="4303422"/>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bg1"/>
                  </a:solidFill>
                  <a:effectLst/>
                  <a:uFillTx/>
                  <a:latin typeface="+mj-lt"/>
                  <a:ea typeface="+mj-ea"/>
                  <a:cs typeface="+mj-cs"/>
                  <a:sym typeface="Helvetica"/>
                </a:rPr>
                <a:t>p</a:t>
              </a:r>
              <a:r>
                <a:rPr lang="en-US" baseline="-25000" dirty="0">
                  <a:solidFill>
                    <a:schemeClr val="bg1"/>
                  </a:solidFill>
                </a:rPr>
                <a:t>2</a:t>
              </a:r>
              <a:endParaRPr kumimoji="0" lang="en-US" sz="1800" b="0" i="0" u="none" strike="noStrike" cap="none" spc="0" normalizeH="0" baseline="0" dirty="0">
                <a:ln>
                  <a:noFill/>
                </a:ln>
                <a:solidFill>
                  <a:schemeClr val="bg1"/>
                </a:solidFill>
                <a:effectLst/>
                <a:uFillTx/>
                <a:latin typeface="+mj-lt"/>
                <a:ea typeface="+mj-ea"/>
                <a:cs typeface="+mj-cs"/>
                <a:sym typeface="Helvetica"/>
              </a:endParaRPr>
            </a:p>
          </p:txBody>
        </p:sp>
        <p:sp>
          <p:nvSpPr>
            <p:cNvPr id="82" name="Oval 81"/>
            <p:cNvSpPr>
              <a:spLocks/>
            </p:cNvSpPr>
            <p:nvPr/>
          </p:nvSpPr>
          <p:spPr>
            <a:xfrm>
              <a:off x="6200570" y="4997917"/>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bg1"/>
                  </a:solidFill>
                  <a:effectLst/>
                  <a:uFillTx/>
                  <a:latin typeface="+mj-lt"/>
                  <a:ea typeface="+mj-ea"/>
                  <a:cs typeface="+mj-cs"/>
                  <a:sym typeface="Helvetica"/>
                </a:rPr>
                <a:t>p</a:t>
              </a:r>
              <a:r>
                <a:rPr lang="en-US" baseline="-25000" dirty="0">
                  <a:solidFill>
                    <a:schemeClr val="bg1"/>
                  </a:solidFill>
                </a:rPr>
                <a:t>3</a:t>
              </a:r>
              <a:endParaRPr kumimoji="0" lang="en-US" sz="1800" b="0" i="0" u="none" strike="noStrike" cap="none" spc="0" normalizeH="0" baseline="0" dirty="0">
                <a:ln>
                  <a:noFill/>
                </a:ln>
                <a:solidFill>
                  <a:schemeClr val="bg1"/>
                </a:solidFill>
                <a:effectLst/>
                <a:uFillTx/>
                <a:latin typeface="+mj-lt"/>
                <a:ea typeface="+mj-ea"/>
                <a:cs typeface="+mj-cs"/>
                <a:sym typeface="Helvetica"/>
              </a:endParaRPr>
            </a:p>
          </p:txBody>
        </p:sp>
        <p:sp>
          <p:nvSpPr>
            <p:cNvPr id="83" name="Oval 82"/>
            <p:cNvSpPr>
              <a:spLocks/>
            </p:cNvSpPr>
            <p:nvPr/>
          </p:nvSpPr>
          <p:spPr>
            <a:xfrm>
              <a:off x="6873767" y="5012358"/>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bg1"/>
                  </a:solidFill>
                  <a:effectLst/>
                  <a:uFillTx/>
                  <a:latin typeface="+mj-lt"/>
                  <a:ea typeface="+mj-ea"/>
                  <a:cs typeface="+mj-cs"/>
                  <a:sym typeface="Helvetica"/>
                </a:rPr>
                <a:t>p</a:t>
              </a:r>
              <a:r>
                <a:rPr lang="en-US" baseline="-25000" dirty="0" smtClean="0">
                  <a:solidFill>
                    <a:schemeClr val="bg1"/>
                  </a:solidFill>
                </a:rPr>
                <a:t>4</a:t>
              </a:r>
              <a:endParaRPr kumimoji="0" lang="en-US" sz="1800" b="0" i="0" u="none" strike="noStrike" cap="none" spc="0" normalizeH="0" baseline="0" dirty="0">
                <a:ln>
                  <a:noFill/>
                </a:ln>
                <a:solidFill>
                  <a:schemeClr val="bg1"/>
                </a:solidFill>
                <a:effectLst/>
                <a:uFillTx/>
                <a:latin typeface="+mj-lt"/>
                <a:ea typeface="+mj-ea"/>
                <a:cs typeface="+mj-cs"/>
                <a:sym typeface="Helvetica"/>
              </a:endParaRPr>
            </a:p>
          </p:txBody>
        </p:sp>
        <p:sp>
          <p:nvSpPr>
            <p:cNvPr id="84" name="Oval 83"/>
            <p:cNvSpPr>
              <a:spLocks/>
            </p:cNvSpPr>
            <p:nvPr/>
          </p:nvSpPr>
          <p:spPr>
            <a:xfrm>
              <a:off x="7336466" y="5012358"/>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bg1"/>
                  </a:solidFill>
                  <a:effectLst/>
                  <a:uFillTx/>
                  <a:latin typeface="+mj-lt"/>
                  <a:ea typeface="+mj-ea"/>
                  <a:cs typeface="+mj-cs"/>
                  <a:sym typeface="Helvetica"/>
                </a:rPr>
                <a:t>p</a:t>
              </a:r>
              <a:r>
                <a:rPr lang="en-US" baseline="-25000" dirty="0" smtClean="0">
                  <a:solidFill>
                    <a:schemeClr val="bg1"/>
                  </a:solidFill>
                </a:rPr>
                <a:t>5</a:t>
              </a:r>
              <a:endParaRPr kumimoji="0" lang="en-US" sz="1800" b="0" i="0" u="none" strike="noStrike" cap="none" spc="0" normalizeH="0" baseline="0" dirty="0">
                <a:ln>
                  <a:noFill/>
                </a:ln>
                <a:solidFill>
                  <a:schemeClr val="bg1"/>
                </a:solidFill>
                <a:effectLst/>
                <a:uFillTx/>
                <a:latin typeface="+mj-lt"/>
                <a:ea typeface="+mj-ea"/>
                <a:cs typeface="+mj-cs"/>
                <a:sym typeface="Helvetica"/>
              </a:endParaRPr>
            </a:p>
          </p:txBody>
        </p:sp>
        <p:sp>
          <p:nvSpPr>
            <p:cNvPr id="85" name="Oval 84"/>
            <p:cNvSpPr>
              <a:spLocks/>
            </p:cNvSpPr>
            <p:nvPr/>
          </p:nvSpPr>
          <p:spPr>
            <a:xfrm>
              <a:off x="8039518" y="4997916"/>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bg1"/>
                  </a:solidFill>
                  <a:effectLst/>
                  <a:uFillTx/>
                  <a:latin typeface="+mj-lt"/>
                  <a:ea typeface="+mj-ea"/>
                  <a:cs typeface="+mj-cs"/>
                  <a:sym typeface="Helvetica"/>
                </a:rPr>
                <a:t>p</a:t>
              </a:r>
              <a:r>
                <a:rPr lang="en-US" baseline="-25000" dirty="0">
                  <a:solidFill>
                    <a:schemeClr val="bg1"/>
                  </a:solidFill>
                </a:rPr>
                <a:t>6</a:t>
              </a:r>
              <a:endParaRPr kumimoji="0" lang="en-US" sz="1800" b="0" i="0" u="none" strike="noStrike" cap="none" spc="0" normalizeH="0" baseline="0" dirty="0">
                <a:ln>
                  <a:noFill/>
                </a:ln>
                <a:solidFill>
                  <a:schemeClr val="bg1"/>
                </a:solidFill>
                <a:effectLst/>
                <a:uFillTx/>
                <a:latin typeface="+mj-lt"/>
                <a:ea typeface="+mj-ea"/>
                <a:cs typeface="+mj-cs"/>
                <a:sym typeface="Helvetica"/>
              </a:endParaRPr>
            </a:p>
          </p:txBody>
        </p:sp>
        <p:sp>
          <p:nvSpPr>
            <p:cNvPr id="86" name="Oval 85"/>
            <p:cNvSpPr>
              <a:spLocks/>
            </p:cNvSpPr>
            <p:nvPr/>
          </p:nvSpPr>
          <p:spPr>
            <a:xfrm>
              <a:off x="5727839" y="5685490"/>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bg1"/>
                  </a:solidFill>
                  <a:effectLst/>
                  <a:uFillTx/>
                  <a:latin typeface="+mj-lt"/>
                  <a:ea typeface="+mj-ea"/>
                  <a:cs typeface="+mj-cs"/>
                  <a:sym typeface="Helvetica"/>
                </a:rPr>
                <a:t>p</a:t>
              </a:r>
              <a:r>
                <a:rPr lang="en-US" baseline="-25000" dirty="0" smtClean="0">
                  <a:solidFill>
                    <a:schemeClr val="bg1"/>
                  </a:solidFill>
                </a:rPr>
                <a:t>7</a:t>
              </a:r>
              <a:endParaRPr kumimoji="0" lang="en-US" sz="1800" b="0" i="0" u="none" strike="noStrike" cap="none" spc="0" normalizeH="0" baseline="0" dirty="0">
                <a:ln>
                  <a:noFill/>
                </a:ln>
                <a:solidFill>
                  <a:schemeClr val="bg1"/>
                </a:solidFill>
                <a:effectLst/>
                <a:uFillTx/>
                <a:latin typeface="+mj-lt"/>
                <a:ea typeface="+mj-ea"/>
                <a:cs typeface="+mj-cs"/>
                <a:sym typeface="Helvetica"/>
              </a:endParaRPr>
            </a:p>
          </p:txBody>
        </p:sp>
        <p:sp>
          <p:nvSpPr>
            <p:cNvPr id="87" name="Oval 86"/>
            <p:cNvSpPr>
              <a:spLocks/>
            </p:cNvSpPr>
            <p:nvPr/>
          </p:nvSpPr>
          <p:spPr>
            <a:xfrm>
              <a:off x="6656142" y="5687595"/>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bg1"/>
                  </a:solidFill>
                  <a:effectLst/>
                  <a:uFillTx/>
                  <a:latin typeface="+mj-lt"/>
                  <a:ea typeface="+mj-ea"/>
                  <a:cs typeface="+mj-cs"/>
                  <a:sym typeface="Helvetica"/>
                </a:rPr>
                <a:t>p</a:t>
              </a:r>
              <a:r>
                <a:rPr lang="en-US" baseline="-25000" dirty="0" smtClean="0">
                  <a:solidFill>
                    <a:schemeClr val="bg1"/>
                  </a:solidFill>
                </a:rPr>
                <a:t>8</a:t>
              </a:r>
              <a:endParaRPr kumimoji="0" lang="en-US" sz="1800" b="0" i="0" u="none" strike="noStrike" cap="none" spc="0" normalizeH="0" baseline="0" dirty="0">
                <a:ln>
                  <a:noFill/>
                </a:ln>
                <a:solidFill>
                  <a:schemeClr val="bg1"/>
                </a:solidFill>
                <a:effectLst/>
                <a:uFillTx/>
                <a:latin typeface="+mj-lt"/>
                <a:ea typeface="+mj-ea"/>
                <a:cs typeface="+mj-cs"/>
                <a:sym typeface="Helvetica"/>
              </a:endParaRPr>
            </a:p>
          </p:txBody>
        </p:sp>
        <p:cxnSp>
          <p:nvCxnSpPr>
            <p:cNvPr id="88" name="Straight Arrow Connector 87"/>
            <p:cNvCxnSpPr/>
            <p:nvPr/>
          </p:nvCxnSpPr>
          <p:spPr>
            <a:xfrm rot="10800000" flipH="1">
              <a:off x="6922263" y="3941064"/>
              <a:ext cx="236439" cy="350874"/>
            </a:xfrm>
            <a:prstGeom prst="straightConnector1">
              <a:avLst/>
            </a:prstGeom>
            <a:noFill/>
            <a:ln w="50800" cap="flat">
              <a:solidFill>
                <a:schemeClr val="bg2"/>
              </a:solidFill>
              <a:prstDash val="solid"/>
              <a:bevel/>
              <a:headEnd type="triangle"/>
              <a:tailEnd type="none"/>
            </a:ln>
            <a:effectLst/>
          </p:spPr>
          <p:style>
            <a:lnRef idx="0">
              <a:scrgbClr r="0" g="0" b="0"/>
            </a:lnRef>
            <a:fillRef idx="0">
              <a:scrgbClr r="0" g="0" b="0"/>
            </a:fillRef>
            <a:effectRef idx="0">
              <a:scrgbClr r="0" g="0" b="0"/>
            </a:effectRef>
            <a:fontRef idx="none"/>
          </p:style>
        </p:cxnSp>
        <p:cxnSp>
          <p:nvCxnSpPr>
            <p:cNvPr id="89" name="Straight Arrow Connector 88"/>
            <p:cNvCxnSpPr/>
            <p:nvPr/>
          </p:nvCxnSpPr>
          <p:spPr>
            <a:xfrm rot="10800000">
              <a:off x="7384255" y="3952547"/>
              <a:ext cx="236439" cy="350874"/>
            </a:xfrm>
            <a:prstGeom prst="straightConnector1">
              <a:avLst/>
            </a:prstGeom>
            <a:noFill/>
            <a:ln w="50800" cap="flat">
              <a:solidFill>
                <a:schemeClr val="bg2"/>
              </a:solidFill>
              <a:prstDash val="solid"/>
              <a:bevel/>
              <a:headEnd type="triangle"/>
              <a:tailEnd type="none"/>
            </a:ln>
            <a:effectLst/>
          </p:spPr>
          <p:style>
            <a:lnRef idx="0">
              <a:scrgbClr r="0" g="0" b="0"/>
            </a:lnRef>
            <a:fillRef idx="0">
              <a:scrgbClr r="0" g="0" b="0"/>
            </a:fillRef>
            <a:effectRef idx="0">
              <a:scrgbClr r="0" g="0" b="0"/>
            </a:effectRef>
            <a:fontRef idx="none"/>
          </p:style>
        </p:cxnSp>
        <p:cxnSp>
          <p:nvCxnSpPr>
            <p:cNvPr id="90" name="Straight Arrow Connector 89"/>
            <p:cNvCxnSpPr/>
            <p:nvPr/>
          </p:nvCxnSpPr>
          <p:spPr>
            <a:xfrm rot="10800000" flipH="1">
              <a:off x="6453808" y="4640054"/>
              <a:ext cx="236439" cy="350874"/>
            </a:xfrm>
            <a:prstGeom prst="straightConnector1">
              <a:avLst/>
            </a:prstGeom>
            <a:noFill/>
            <a:ln w="50800" cap="flat">
              <a:solidFill>
                <a:schemeClr val="bg2"/>
              </a:solidFill>
              <a:prstDash val="solid"/>
              <a:bevel/>
              <a:headEnd type="triangle"/>
              <a:tailEnd type="none"/>
            </a:ln>
            <a:effectLst/>
          </p:spPr>
          <p:style>
            <a:lnRef idx="0">
              <a:scrgbClr r="0" g="0" b="0"/>
            </a:lnRef>
            <a:fillRef idx="0">
              <a:scrgbClr r="0" g="0" b="0"/>
            </a:fillRef>
            <a:effectRef idx="0">
              <a:scrgbClr r="0" g="0" b="0"/>
            </a:effectRef>
            <a:fontRef idx="none"/>
          </p:style>
        </p:cxnSp>
        <p:cxnSp>
          <p:nvCxnSpPr>
            <p:cNvPr id="91" name="Straight Arrow Connector 90"/>
            <p:cNvCxnSpPr/>
            <p:nvPr/>
          </p:nvCxnSpPr>
          <p:spPr>
            <a:xfrm flipH="1" flipV="1">
              <a:off x="6870548" y="4645795"/>
              <a:ext cx="124681" cy="339392"/>
            </a:xfrm>
            <a:prstGeom prst="straightConnector1">
              <a:avLst/>
            </a:prstGeom>
            <a:noFill/>
            <a:ln w="50800" cap="flat">
              <a:solidFill>
                <a:schemeClr val="bg2"/>
              </a:solidFill>
              <a:prstDash val="solid"/>
              <a:bevel/>
              <a:headEnd type="triangle"/>
              <a:tailEnd type="none"/>
            </a:ln>
            <a:effectLst/>
          </p:spPr>
          <p:style>
            <a:lnRef idx="0">
              <a:scrgbClr r="0" g="0" b="0"/>
            </a:lnRef>
            <a:fillRef idx="0">
              <a:scrgbClr r="0" g="0" b="0"/>
            </a:fillRef>
            <a:effectRef idx="0">
              <a:scrgbClr r="0" g="0" b="0"/>
            </a:effectRef>
            <a:fontRef idx="none"/>
          </p:style>
        </p:cxnSp>
        <p:cxnSp>
          <p:nvCxnSpPr>
            <p:cNvPr id="92" name="Straight Arrow Connector 91"/>
            <p:cNvCxnSpPr/>
            <p:nvPr/>
          </p:nvCxnSpPr>
          <p:spPr>
            <a:xfrm rot="10800000">
              <a:off x="7845570" y="4640054"/>
              <a:ext cx="236439" cy="350874"/>
            </a:xfrm>
            <a:prstGeom prst="straightConnector1">
              <a:avLst/>
            </a:prstGeom>
            <a:noFill/>
            <a:ln w="50800" cap="flat">
              <a:solidFill>
                <a:schemeClr val="bg2"/>
              </a:solidFill>
              <a:prstDash val="solid"/>
              <a:bevel/>
              <a:headEnd type="triangle"/>
              <a:tailEnd type="none"/>
            </a:ln>
            <a:effectLst/>
          </p:spPr>
          <p:style>
            <a:lnRef idx="0">
              <a:scrgbClr r="0" g="0" b="0"/>
            </a:lnRef>
            <a:fillRef idx="0">
              <a:scrgbClr r="0" g="0" b="0"/>
            </a:fillRef>
            <a:effectRef idx="0">
              <a:scrgbClr r="0" g="0" b="0"/>
            </a:effectRef>
            <a:fontRef idx="none"/>
          </p:style>
        </p:cxnSp>
        <p:cxnSp>
          <p:nvCxnSpPr>
            <p:cNvPr id="93" name="Straight Arrow Connector 92"/>
            <p:cNvCxnSpPr/>
            <p:nvPr/>
          </p:nvCxnSpPr>
          <p:spPr>
            <a:xfrm flipV="1">
              <a:off x="7541157" y="4652360"/>
              <a:ext cx="124681" cy="339392"/>
            </a:xfrm>
            <a:prstGeom prst="straightConnector1">
              <a:avLst/>
            </a:prstGeom>
            <a:noFill/>
            <a:ln w="50800" cap="flat">
              <a:solidFill>
                <a:schemeClr val="bg2"/>
              </a:solidFill>
              <a:prstDash val="solid"/>
              <a:bevel/>
              <a:headEnd type="triangle"/>
              <a:tailEnd type="none"/>
            </a:ln>
            <a:effectLst/>
          </p:spPr>
          <p:style>
            <a:lnRef idx="0">
              <a:scrgbClr r="0" g="0" b="0"/>
            </a:lnRef>
            <a:fillRef idx="0">
              <a:scrgbClr r="0" g="0" b="0"/>
            </a:fillRef>
            <a:effectRef idx="0">
              <a:scrgbClr r="0" g="0" b="0"/>
            </a:effectRef>
            <a:fontRef idx="none"/>
          </p:style>
        </p:cxnSp>
        <p:cxnSp>
          <p:nvCxnSpPr>
            <p:cNvPr id="94" name="Straight Arrow Connector 93"/>
            <p:cNvCxnSpPr/>
            <p:nvPr/>
          </p:nvCxnSpPr>
          <p:spPr>
            <a:xfrm rot="10800000" flipH="1">
              <a:off x="6001860" y="5335371"/>
              <a:ext cx="236439" cy="350874"/>
            </a:xfrm>
            <a:prstGeom prst="straightConnector1">
              <a:avLst/>
            </a:prstGeom>
            <a:noFill/>
            <a:ln w="50800" cap="flat">
              <a:solidFill>
                <a:schemeClr val="bg2"/>
              </a:solidFill>
              <a:prstDash val="solid"/>
              <a:bevel/>
              <a:headEnd type="triangle"/>
              <a:tailEnd type="none"/>
            </a:ln>
            <a:effectLst/>
          </p:spPr>
          <p:style>
            <a:lnRef idx="0">
              <a:scrgbClr r="0" g="0" b="0"/>
            </a:lnRef>
            <a:fillRef idx="0">
              <a:scrgbClr r="0" g="0" b="0"/>
            </a:fillRef>
            <a:effectRef idx="0">
              <a:scrgbClr r="0" g="0" b="0"/>
            </a:effectRef>
            <a:fontRef idx="none"/>
          </p:style>
        </p:cxnSp>
        <p:cxnSp>
          <p:nvCxnSpPr>
            <p:cNvPr id="95" name="Straight Arrow Connector 94"/>
            <p:cNvCxnSpPr/>
            <p:nvPr/>
          </p:nvCxnSpPr>
          <p:spPr>
            <a:xfrm rot="10800000">
              <a:off x="6463852" y="5346854"/>
              <a:ext cx="236439" cy="350874"/>
            </a:xfrm>
            <a:prstGeom prst="straightConnector1">
              <a:avLst/>
            </a:prstGeom>
            <a:noFill/>
            <a:ln w="50800" cap="flat">
              <a:solidFill>
                <a:schemeClr val="bg2"/>
              </a:solidFill>
              <a:prstDash val="solid"/>
              <a:bevel/>
              <a:headEnd type="triangle"/>
              <a:tailEnd type="none"/>
            </a:ln>
            <a:effectLst/>
          </p:spPr>
          <p:style>
            <a:lnRef idx="0">
              <a:scrgbClr r="0" g="0" b="0"/>
            </a:lnRef>
            <a:fillRef idx="0">
              <a:scrgbClr r="0" g="0" b="0"/>
            </a:fillRef>
            <a:effectRef idx="0">
              <a:scrgbClr r="0" g="0" b="0"/>
            </a:effectRef>
            <a:fontRef idx="none"/>
          </p:style>
        </p:cxnSp>
      </p:grpSp>
      <p:sp>
        <p:nvSpPr>
          <p:cNvPr id="98" name="TextBox 97"/>
          <p:cNvSpPr txBox="1"/>
          <p:nvPr/>
        </p:nvSpPr>
        <p:spPr>
          <a:xfrm>
            <a:off x="352745" y="1926388"/>
            <a:ext cx="2560320" cy="6463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Helvetica"/>
              </a:rPr>
              <a:t>Neighbor-to-neighbor</a:t>
            </a:r>
            <a:br>
              <a:rPr kumimoji="0" lang="en-US" sz="1800" b="0" i="0" u="none" strike="noStrike" cap="none" spc="0" normalizeH="0" baseline="0" dirty="0" smtClean="0">
                <a:ln>
                  <a:noFill/>
                </a:ln>
                <a:solidFill>
                  <a:srgbClr val="000000"/>
                </a:solidFill>
                <a:effectLst/>
                <a:uFillTx/>
                <a:latin typeface="+mj-lt"/>
                <a:ea typeface="+mj-ea"/>
                <a:cs typeface="+mj-cs"/>
                <a:sym typeface="Helvetica"/>
              </a:rPr>
            </a:br>
            <a:r>
              <a:rPr kumimoji="0" lang="en-US" sz="1800" b="0" i="0" u="none" strike="noStrike" cap="none" spc="0" normalizeH="0" baseline="0" dirty="0" smtClean="0">
                <a:ln>
                  <a:noFill/>
                </a:ln>
                <a:solidFill>
                  <a:srgbClr val="000000"/>
                </a:solidFill>
                <a:effectLst/>
                <a:uFillTx/>
                <a:latin typeface="+mj-lt"/>
                <a:ea typeface="+mj-ea"/>
                <a:cs typeface="+mj-cs"/>
                <a:sym typeface="Helvetica"/>
              </a:rPr>
              <a:t>particle exchange</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99" name="TextBox 98"/>
          <p:cNvSpPr txBox="1"/>
          <p:nvPr/>
        </p:nvSpPr>
        <p:spPr>
          <a:xfrm>
            <a:off x="3594582" y="1929453"/>
            <a:ext cx="25603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Helvetica"/>
              </a:rPr>
              <a:t>Non-blocking</a:t>
            </a:r>
            <a:r>
              <a:rPr kumimoji="0" lang="en-US" sz="1800" b="0" i="0" u="none" strike="noStrike" cap="none" spc="0" normalizeH="0" dirty="0" smtClean="0">
                <a:ln>
                  <a:noFill/>
                </a:ln>
                <a:solidFill>
                  <a:srgbClr val="000000"/>
                </a:solidFill>
                <a:effectLst/>
                <a:uFillTx/>
                <a:latin typeface="+mj-lt"/>
                <a:ea typeface="+mj-ea"/>
                <a:cs typeface="+mj-cs"/>
                <a:sym typeface="Helvetica"/>
              </a:rPr>
              <a:t> Gather</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100" name="TextBox 99"/>
          <p:cNvSpPr txBox="1"/>
          <p:nvPr/>
        </p:nvSpPr>
        <p:spPr>
          <a:xfrm>
            <a:off x="6486145" y="1933595"/>
            <a:ext cx="256032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Helvetica"/>
              </a:rPr>
              <a:t>Non-blocking</a:t>
            </a:r>
            <a:r>
              <a:rPr kumimoji="0" lang="en-US" sz="1800" b="0" i="0" u="none" strike="noStrike" cap="none" spc="0" normalizeH="0" dirty="0" smtClean="0">
                <a:ln>
                  <a:noFill/>
                </a:ln>
                <a:solidFill>
                  <a:srgbClr val="000000"/>
                </a:solidFill>
                <a:effectLst/>
                <a:uFillTx/>
                <a:latin typeface="+mj-lt"/>
                <a:ea typeface="+mj-ea"/>
                <a:cs typeface="+mj-cs"/>
                <a:sym typeface="Helvetica"/>
              </a:rPr>
              <a:t> Scatter</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101" name="TextBox 100"/>
          <p:cNvSpPr txBox="1"/>
          <p:nvPr/>
        </p:nvSpPr>
        <p:spPr>
          <a:xfrm>
            <a:off x="536228" y="5528649"/>
            <a:ext cx="8173810" cy="830993"/>
          </a:xfrm>
          <a:prstGeom prst="rect">
            <a:avLst/>
          </a:prstGeom>
          <a:noFill/>
          <a:ln w="50800" cap="flat">
            <a:solidFill>
              <a:schemeClr val="accent2"/>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dirty="0" smtClean="0">
                <a:ln>
                  <a:noFill/>
                </a:ln>
                <a:solidFill>
                  <a:srgbClr val="000000"/>
                </a:solidFill>
                <a:effectLst/>
                <a:uFillTx/>
                <a:latin typeface="+mj-lt"/>
                <a:ea typeface="+mj-ea"/>
                <a:cs typeface="+mj-cs"/>
                <a:sym typeface="Helvetica"/>
              </a:rPr>
              <a:t>Which communication pattern is most-responsible </a:t>
            </a:r>
            <a:br>
              <a:rPr kumimoji="0" lang="en-US" sz="2400" b="0" i="0" u="none" strike="noStrike" cap="none" spc="0" normalizeH="0" dirty="0" smtClean="0">
                <a:ln>
                  <a:noFill/>
                </a:ln>
                <a:solidFill>
                  <a:srgbClr val="000000"/>
                </a:solidFill>
                <a:effectLst/>
                <a:uFillTx/>
                <a:latin typeface="+mj-lt"/>
                <a:ea typeface="+mj-ea"/>
                <a:cs typeface="+mj-cs"/>
                <a:sym typeface="Helvetica"/>
              </a:rPr>
            </a:br>
            <a:r>
              <a:rPr kumimoji="0" lang="en-US" sz="2400" b="0" i="0" u="none" strike="noStrike" cap="none" spc="0" normalizeH="0" dirty="0" smtClean="0">
                <a:ln>
                  <a:noFill/>
                </a:ln>
                <a:solidFill>
                  <a:srgbClr val="000000"/>
                </a:solidFill>
                <a:effectLst/>
                <a:uFillTx/>
                <a:latin typeface="+mj-lt"/>
                <a:ea typeface="+mj-ea"/>
                <a:cs typeface="+mj-cs"/>
                <a:sym typeface="Helvetica"/>
              </a:rPr>
              <a:t>for out-of-order messages? Under which conditions?</a:t>
            </a:r>
            <a:endParaRPr kumimoji="0" lang="en-US" sz="2400" b="0" i="0" u="none" strike="noStrike" cap="none" spc="0" normalizeH="0" baseline="0" dirty="0">
              <a:ln>
                <a:noFill/>
              </a:ln>
              <a:solidFill>
                <a:srgbClr val="000000"/>
              </a:solidFill>
              <a:effectLst/>
              <a:uFillTx/>
              <a:latin typeface="+mj-lt"/>
              <a:ea typeface="+mj-ea"/>
              <a:cs typeface="+mj-cs"/>
              <a:sym typeface="Helvetica"/>
            </a:endParaRPr>
          </a:p>
        </p:txBody>
      </p:sp>
      <p:sp>
        <p:nvSpPr>
          <p:cNvPr id="103" name="Slide Number Placeholder 1"/>
          <p:cNvSpPr>
            <a:spLocks noGrp="1"/>
          </p:cNvSpPr>
          <p:nvPr>
            <p:ph type="sldNum" sz="quarter" idx="2"/>
          </p:nvPr>
        </p:nvSpPr>
        <p:spPr>
          <a:xfrm>
            <a:off x="7035803" y="6548982"/>
            <a:ext cx="2133600" cy="369328"/>
          </a:xfrm>
        </p:spPr>
        <p:txBody>
          <a:bodyPr/>
          <a:lstStyle/>
          <a:p>
            <a:pPr lvl="0"/>
            <a:r>
              <a:rPr lang="en-US" dirty="0" smtClean="0"/>
              <a:t>71</a:t>
            </a:r>
            <a:endParaRPr lang="en-US" dirty="0"/>
          </a:p>
        </p:txBody>
      </p:sp>
    </p:spTree>
    <p:extLst>
      <p:ext uri="{BB962C8B-B14F-4D97-AF65-F5344CB8AC3E}">
        <p14:creationId xmlns:p14="http://schemas.microsoft.com/office/powerpoint/2010/main" val="530010141"/>
      </p:ext>
    </p:extLst>
  </p:cSld>
  <p:clrMapOvr>
    <a:masterClrMapping/>
  </p:clrMapOvr>
  <p:transition spd="med"/>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808051"/>
            <a:ext cx="5033167" cy="4785040"/>
            <a:chOff x="714686" y="1783411"/>
            <a:chExt cx="5033167" cy="4785040"/>
          </a:xfrm>
        </p:grpSpPr>
        <p:grpSp>
          <p:nvGrpSpPr>
            <p:cNvPr id="5" name="Group 4"/>
            <p:cNvGrpSpPr/>
            <p:nvPr/>
          </p:nvGrpSpPr>
          <p:grpSpPr>
            <a:xfrm>
              <a:off x="1404453" y="2453651"/>
              <a:ext cx="4343400" cy="4114800"/>
              <a:chOff x="1404453" y="2453651"/>
              <a:chExt cx="4343400" cy="4114800"/>
            </a:xfrm>
          </p:grpSpPr>
          <p:grpSp>
            <p:nvGrpSpPr>
              <p:cNvPr id="14" name="Group 13"/>
              <p:cNvGrpSpPr/>
              <p:nvPr/>
            </p:nvGrpSpPr>
            <p:grpSpPr>
              <a:xfrm>
                <a:off x="2090253" y="2910851"/>
                <a:ext cx="3657600" cy="3657600"/>
                <a:chOff x="3547872" y="2523744"/>
                <a:chExt cx="3657600" cy="3657600"/>
              </a:xfrm>
            </p:grpSpPr>
            <p:sp>
              <p:nvSpPr>
                <p:cNvPr id="25" name="Rectangle 24"/>
                <p:cNvSpPr/>
                <p:nvPr/>
              </p:nvSpPr>
              <p:spPr>
                <a:xfrm>
                  <a:off x="3547872" y="2523744"/>
                  <a:ext cx="914400" cy="914400"/>
                </a:xfrm>
                <a:prstGeom prst="rect">
                  <a:avLst/>
                </a:prstGeom>
                <a:solidFill>
                  <a:schemeClr val="accent3"/>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6" name="Rectangle 25"/>
                <p:cNvSpPr/>
                <p:nvPr/>
              </p:nvSpPr>
              <p:spPr>
                <a:xfrm>
                  <a:off x="4462272" y="2523744"/>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7" name="Rectangle 26"/>
                <p:cNvSpPr/>
                <p:nvPr/>
              </p:nvSpPr>
              <p:spPr>
                <a:xfrm>
                  <a:off x="5376672" y="2523744"/>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8" name="Rectangle 27"/>
                <p:cNvSpPr/>
                <p:nvPr/>
              </p:nvSpPr>
              <p:spPr>
                <a:xfrm>
                  <a:off x="6291072" y="2523744"/>
                  <a:ext cx="914400" cy="914400"/>
                </a:xfrm>
                <a:prstGeom prst="rect">
                  <a:avLst/>
                </a:prstGeom>
                <a:solidFill>
                  <a:schemeClr val="accent3"/>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9" name="Rectangle 28"/>
                <p:cNvSpPr/>
                <p:nvPr/>
              </p:nvSpPr>
              <p:spPr>
                <a:xfrm>
                  <a:off x="3547872" y="3438144"/>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30" name="Rectangle 29"/>
                <p:cNvSpPr/>
                <p:nvPr/>
              </p:nvSpPr>
              <p:spPr>
                <a:xfrm>
                  <a:off x="4462272" y="3438144"/>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31" name="Rectangle 30"/>
                <p:cNvSpPr/>
                <p:nvPr/>
              </p:nvSpPr>
              <p:spPr>
                <a:xfrm>
                  <a:off x="5376672" y="3438144"/>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32" name="Rectangle 31"/>
                <p:cNvSpPr/>
                <p:nvPr/>
              </p:nvSpPr>
              <p:spPr>
                <a:xfrm>
                  <a:off x="6291072" y="3438144"/>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33" name="Rectangle 32"/>
                <p:cNvSpPr/>
                <p:nvPr/>
              </p:nvSpPr>
              <p:spPr>
                <a:xfrm>
                  <a:off x="3547872" y="4352544"/>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34" name="Rectangle 33"/>
                <p:cNvSpPr/>
                <p:nvPr/>
              </p:nvSpPr>
              <p:spPr>
                <a:xfrm>
                  <a:off x="4462272" y="4352544"/>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35" name="Rectangle 34"/>
                <p:cNvSpPr/>
                <p:nvPr/>
              </p:nvSpPr>
              <p:spPr>
                <a:xfrm>
                  <a:off x="5376672" y="4352544"/>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36" name="Rectangle 35"/>
                <p:cNvSpPr/>
                <p:nvPr/>
              </p:nvSpPr>
              <p:spPr>
                <a:xfrm>
                  <a:off x="6291072" y="4352544"/>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37" name="Rectangle 36"/>
                <p:cNvSpPr/>
                <p:nvPr/>
              </p:nvSpPr>
              <p:spPr>
                <a:xfrm>
                  <a:off x="3547872" y="5266944"/>
                  <a:ext cx="914400" cy="914400"/>
                </a:xfrm>
                <a:prstGeom prst="rect">
                  <a:avLst/>
                </a:prstGeom>
                <a:solidFill>
                  <a:schemeClr val="accent3"/>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38" name="Rectangle 37"/>
                <p:cNvSpPr/>
                <p:nvPr/>
              </p:nvSpPr>
              <p:spPr>
                <a:xfrm>
                  <a:off x="4462272" y="5266944"/>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39" name="Rectangle 38"/>
                <p:cNvSpPr/>
                <p:nvPr/>
              </p:nvSpPr>
              <p:spPr>
                <a:xfrm>
                  <a:off x="5376672" y="5266944"/>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40" name="Rectangle 39"/>
                <p:cNvSpPr/>
                <p:nvPr/>
              </p:nvSpPr>
              <p:spPr>
                <a:xfrm>
                  <a:off x="6291072" y="5266944"/>
                  <a:ext cx="914400" cy="914400"/>
                </a:xfrm>
                <a:prstGeom prst="rect">
                  <a:avLst/>
                </a:prstGeom>
                <a:solidFill>
                  <a:schemeClr val="accent3"/>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grpSp>
          <p:grpSp>
            <p:nvGrpSpPr>
              <p:cNvPr id="15" name="Group 14"/>
              <p:cNvGrpSpPr/>
              <p:nvPr/>
            </p:nvGrpSpPr>
            <p:grpSpPr>
              <a:xfrm>
                <a:off x="2090253" y="2453651"/>
                <a:ext cx="3657600" cy="457200"/>
                <a:chOff x="3547872" y="2066544"/>
                <a:chExt cx="3657600" cy="457200"/>
              </a:xfrm>
            </p:grpSpPr>
            <p:sp>
              <p:nvSpPr>
                <p:cNvPr id="21" name="Rectangle 20"/>
                <p:cNvSpPr/>
                <p:nvPr/>
              </p:nvSpPr>
              <p:spPr>
                <a:xfrm>
                  <a:off x="3547872" y="2066544"/>
                  <a:ext cx="914400" cy="457200"/>
                </a:xfrm>
                <a:prstGeom prst="rect">
                  <a:avLst/>
                </a:prstGeom>
                <a:no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Helvetica"/>
                    </a:rPr>
                    <a:t>5</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2" name="Rectangle 21"/>
                <p:cNvSpPr/>
                <p:nvPr/>
              </p:nvSpPr>
              <p:spPr>
                <a:xfrm>
                  <a:off x="4462272" y="2066544"/>
                  <a:ext cx="914400" cy="457200"/>
                </a:xfrm>
                <a:prstGeom prst="rect">
                  <a:avLst/>
                </a:prstGeom>
                <a:no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smtClean="0">
                      <a:ln>
                        <a:noFill/>
                      </a:ln>
                      <a:solidFill>
                        <a:srgbClr val="000000"/>
                      </a:solidFill>
                      <a:effectLst/>
                      <a:uFillTx/>
                      <a:latin typeface="+mj-lt"/>
                      <a:ea typeface="+mj-ea"/>
                      <a:cs typeface="+mj-cs"/>
                      <a:sym typeface="Helvetica"/>
                    </a:rPr>
                    <a:t>50</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3" name="Rectangle 22"/>
                <p:cNvSpPr/>
                <p:nvPr/>
              </p:nvSpPr>
              <p:spPr>
                <a:xfrm>
                  <a:off x="5376672" y="2066544"/>
                  <a:ext cx="914400" cy="457200"/>
                </a:xfrm>
                <a:prstGeom prst="rect">
                  <a:avLst/>
                </a:prstGeom>
                <a:no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Helvetica"/>
                    </a:rPr>
                    <a:t>500</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4" name="Rectangle 23"/>
                <p:cNvSpPr/>
                <p:nvPr/>
              </p:nvSpPr>
              <p:spPr>
                <a:xfrm>
                  <a:off x="6291072" y="2066544"/>
                  <a:ext cx="914400" cy="457200"/>
                </a:xfrm>
                <a:prstGeom prst="rect">
                  <a:avLst/>
                </a:prstGeom>
                <a:no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Helvetica"/>
                    </a:rPr>
                    <a:t>5000</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grpSp>
            <p:nvGrpSpPr>
              <p:cNvPr id="16" name="Group 15"/>
              <p:cNvGrpSpPr/>
              <p:nvPr/>
            </p:nvGrpSpPr>
            <p:grpSpPr>
              <a:xfrm>
                <a:off x="1404453" y="2909921"/>
                <a:ext cx="685800" cy="3658530"/>
                <a:chOff x="2862072" y="2522814"/>
                <a:chExt cx="685800" cy="3658530"/>
              </a:xfrm>
            </p:grpSpPr>
            <p:sp>
              <p:nvSpPr>
                <p:cNvPr id="17" name="Rectangle 16"/>
                <p:cNvSpPr/>
                <p:nvPr/>
              </p:nvSpPr>
              <p:spPr>
                <a:xfrm>
                  <a:off x="2862072" y="2522814"/>
                  <a:ext cx="685800" cy="914400"/>
                </a:xfrm>
                <a:prstGeom prst="rect">
                  <a:avLst/>
                </a:prstGeom>
                <a:no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dirty="0" smtClean="0">
                      <a:solidFill>
                        <a:srgbClr val="000000"/>
                      </a:solidFill>
                    </a:rPr>
                    <a:t>1K</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18" name="Rectangle 17"/>
                <p:cNvSpPr/>
                <p:nvPr/>
              </p:nvSpPr>
              <p:spPr>
                <a:xfrm>
                  <a:off x="2862072" y="3436283"/>
                  <a:ext cx="685800" cy="914400"/>
                </a:xfrm>
                <a:prstGeom prst="rect">
                  <a:avLst/>
                </a:prstGeom>
                <a:no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dirty="0" smtClean="0">
                      <a:solidFill>
                        <a:srgbClr val="000000"/>
                      </a:solidFill>
                    </a:rPr>
                    <a:t>10K</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19" name="Rectangle 18"/>
                <p:cNvSpPr/>
                <p:nvPr/>
              </p:nvSpPr>
              <p:spPr>
                <a:xfrm>
                  <a:off x="2862072" y="4350683"/>
                  <a:ext cx="685800" cy="914400"/>
                </a:xfrm>
                <a:prstGeom prst="rect">
                  <a:avLst/>
                </a:prstGeom>
                <a:no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mtClean="0">
                      <a:solidFill>
                        <a:srgbClr val="000000"/>
                      </a:solidFill>
                    </a:rPr>
                    <a:t>100K</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0" name="Rectangle 19"/>
                <p:cNvSpPr/>
                <p:nvPr/>
              </p:nvSpPr>
              <p:spPr>
                <a:xfrm>
                  <a:off x="2862072" y="5266944"/>
                  <a:ext cx="685800" cy="914400"/>
                </a:xfrm>
                <a:prstGeom prst="rect">
                  <a:avLst/>
                </a:prstGeom>
                <a:no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dirty="0" smtClean="0">
                      <a:solidFill>
                        <a:srgbClr val="000000"/>
                      </a:solidFill>
                    </a:rPr>
                    <a:t>1M</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grpSp>
        <p:grpSp>
          <p:nvGrpSpPr>
            <p:cNvPr id="6" name="Group 5"/>
            <p:cNvGrpSpPr/>
            <p:nvPr/>
          </p:nvGrpSpPr>
          <p:grpSpPr>
            <a:xfrm>
              <a:off x="2212527" y="1783411"/>
              <a:ext cx="3413051" cy="686185"/>
              <a:chOff x="2212527" y="1721060"/>
              <a:chExt cx="3413051" cy="686185"/>
            </a:xfrm>
          </p:grpSpPr>
          <p:sp>
            <p:nvSpPr>
              <p:cNvPr id="11" name="TextBox 10"/>
              <p:cNvSpPr txBox="1"/>
              <p:nvPr/>
            </p:nvSpPr>
            <p:spPr>
              <a:xfrm>
                <a:off x="2547453" y="1721060"/>
                <a:ext cx="292608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Helvetica"/>
                  </a:rPr>
                  <a:t>MCB Message Buffer</a:t>
                </a:r>
                <a:r>
                  <a:rPr kumimoji="0" lang="en-US" sz="1800" b="0" i="0" u="none" strike="noStrike" cap="none" spc="0" normalizeH="0" dirty="0" smtClean="0">
                    <a:ln>
                      <a:noFill/>
                    </a:ln>
                    <a:solidFill>
                      <a:srgbClr val="000000"/>
                    </a:solidFill>
                    <a:effectLst/>
                    <a:uFillTx/>
                    <a:latin typeface="+mj-lt"/>
                    <a:ea typeface="+mj-ea"/>
                    <a:cs typeface="+mj-cs"/>
                    <a:sym typeface="Helvetica"/>
                  </a:rPr>
                  <a:t> Size</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cxnSp>
            <p:nvCxnSpPr>
              <p:cNvPr id="12" name="Straight Arrow Connector 11"/>
              <p:cNvCxnSpPr/>
              <p:nvPr/>
            </p:nvCxnSpPr>
            <p:spPr>
              <a:xfrm flipH="1" flipV="1">
                <a:off x="2212527" y="2073691"/>
                <a:ext cx="3413051" cy="0"/>
              </a:xfrm>
              <a:prstGeom prst="straightConnector1">
                <a:avLst/>
              </a:prstGeom>
              <a:noFill/>
              <a:ln w="25400" cap="flat">
                <a:solidFill>
                  <a:schemeClr val="tx1"/>
                </a:solidFill>
                <a:prstDash val="solid"/>
                <a:bevel/>
                <a:tailEnd type="triangle"/>
              </a:ln>
              <a:effectLst/>
            </p:spPr>
            <p:style>
              <a:lnRef idx="0">
                <a:scrgbClr r="0" g="0" b="0"/>
              </a:lnRef>
              <a:fillRef idx="0">
                <a:scrgbClr r="0" g="0" b="0"/>
              </a:fillRef>
              <a:effectRef idx="0">
                <a:scrgbClr r="0" g="0" b="0"/>
              </a:effectRef>
              <a:fontRef idx="none"/>
            </p:style>
          </p:cxnSp>
          <p:sp>
            <p:nvSpPr>
              <p:cNvPr id="13" name="TextBox 12"/>
              <p:cNvSpPr txBox="1"/>
              <p:nvPr/>
            </p:nvSpPr>
            <p:spPr>
              <a:xfrm>
                <a:off x="2955689" y="2037917"/>
                <a:ext cx="2109607"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Helvetica"/>
                  </a:rPr>
                  <a:t>(More Messages)</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grpSp>
          <p:nvGrpSpPr>
            <p:cNvPr id="7" name="Group 6"/>
            <p:cNvGrpSpPr/>
            <p:nvPr/>
          </p:nvGrpSpPr>
          <p:grpSpPr>
            <a:xfrm>
              <a:off x="714686" y="2849064"/>
              <a:ext cx="695507" cy="3413051"/>
              <a:chOff x="443692" y="2897805"/>
              <a:chExt cx="695507" cy="3413051"/>
            </a:xfrm>
          </p:grpSpPr>
          <p:sp>
            <p:nvSpPr>
              <p:cNvPr id="8" name="TextBox 7"/>
              <p:cNvSpPr txBox="1"/>
              <p:nvPr/>
            </p:nvSpPr>
            <p:spPr>
              <a:xfrm rot="16200000">
                <a:off x="-834684" y="4419667"/>
                <a:ext cx="2926080"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Helvetica"/>
                  </a:rPr>
                  <a:t># Particles per Subdomain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cxnSp>
            <p:nvCxnSpPr>
              <p:cNvPr id="9" name="Straight Arrow Connector 8"/>
              <p:cNvCxnSpPr/>
              <p:nvPr/>
            </p:nvCxnSpPr>
            <p:spPr>
              <a:xfrm rot="16200000" flipH="1" flipV="1">
                <a:off x="-919456" y="4604331"/>
                <a:ext cx="3413051" cy="0"/>
              </a:xfrm>
              <a:prstGeom prst="straightConnector1">
                <a:avLst/>
              </a:prstGeom>
              <a:noFill/>
              <a:ln w="25400" cap="flat">
                <a:solidFill>
                  <a:schemeClr val="tx1"/>
                </a:solidFill>
                <a:prstDash val="solid"/>
                <a:bevel/>
                <a:tailEnd type="triangle"/>
              </a:ln>
              <a:effectLst/>
            </p:spPr>
            <p:style>
              <a:lnRef idx="0">
                <a:scrgbClr r="0" g="0" b="0"/>
              </a:lnRef>
              <a:fillRef idx="0">
                <a:scrgbClr r="0" g="0" b="0"/>
              </a:fillRef>
              <a:effectRef idx="0">
                <a:scrgbClr r="0" g="0" b="0"/>
              </a:effectRef>
              <a:fontRef idx="none"/>
            </p:style>
          </p:cxnSp>
          <p:sp>
            <p:nvSpPr>
              <p:cNvPr id="10" name="TextBox 9"/>
              <p:cNvSpPr txBox="1"/>
              <p:nvPr/>
            </p:nvSpPr>
            <p:spPr>
              <a:xfrm rot="16200000">
                <a:off x="-100269" y="4098719"/>
                <a:ext cx="2109607"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Helvetica"/>
                  </a:rPr>
                  <a:t>(More FLOPs)</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grp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5292" y="992715"/>
            <a:ext cx="3324821" cy="2758894"/>
          </a:xfrm>
          <a:prstGeom prst="rect">
            <a:avLst/>
          </a:prstGeom>
        </p:spPr>
      </p:pic>
      <p:cxnSp>
        <p:nvCxnSpPr>
          <p:cNvPr id="43" name="Straight Arrow Connector 42"/>
          <p:cNvCxnSpPr/>
          <p:nvPr/>
        </p:nvCxnSpPr>
        <p:spPr>
          <a:xfrm flipV="1">
            <a:off x="5033167" y="1057364"/>
            <a:ext cx="914400" cy="889598"/>
          </a:xfrm>
          <a:prstGeom prst="straightConnector1">
            <a:avLst/>
          </a:prstGeom>
          <a:noFill/>
          <a:ln w="50800" cap="flat">
            <a:solidFill>
              <a:schemeClr val="tx1"/>
            </a:solidFill>
            <a:prstDash val="solid"/>
            <a:bevel/>
            <a:tailEnd type="triangle"/>
          </a:ln>
          <a:effectLst/>
        </p:spPr>
        <p:style>
          <a:lnRef idx="0">
            <a:scrgbClr r="0" g="0" b="0"/>
          </a:lnRef>
          <a:fillRef idx="0">
            <a:scrgbClr r="0" g="0" b="0"/>
          </a:fillRef>
          <a:effectRef idx="0">
            <a:scrgbClr r="0" g="0" b="0"/>
          </a:effectRef>
          <a:fontRef idx="none"/>
        </p:style>
      </p:cxnSp>
      <p:cxnSp>
        <p:nvCxnSpPr>
          <p:cNvPr id="45" name="Straight Arrow Connector 44"/>
          <p:cNvCxnSpPr/>
          <p:nvPr/>
        </p:nvCxnSpPr>
        <p:spPr>
          <a:xfrm>
            <a:off x="5033167" y="2848030"/>
            <a:ext cx="914400" cy="705537"/>
          </a:xfrm>
          <a:prstGeom prst="straightConnector1">
            <a:avLst/>
          </a:prstGeom>
          <a:noFill/>
          <a:ln w="50800" cap="flat">
            <a:solidFill>
              <a:schemeClr val="tx1"/>
            </a:solidFill>
            <a:prstDash val="solid"/>
            <a:bevel/>
            <a:tailEnd type="triangle"/>
          </a:ln>
          <a:effectLst/>
        </p:spPr>
        <p:style>
          <a:lnRef idx="0">
            <a:scrgbClr r="0" g="0" b="0"/>
          </a:lnRef>
          <a:fillRef idx="0">
            <a:scrgbClr r="0" g="0" b="0"/>
          </a:fillRef>
          <a:effectRef idx="0">
            <a:scrgbClr r="0" g="0" b="0"/>
          </a:effectRef>
          <a:fontRef idx="none"/>
        </p:style>
      </p:cxnSp>
      <p:sp>
        <p:nvSpPr>
          <p:cNvPr id="50" name="TextBox 49"/>
          <p:cNvSpPr txBox="1"/>
          <p:nvPr/>
        </p:nvSpPr>
        <p:spPr>
          <a:xfrm>
            <a:off x="4011190" y="92859"/>
            <a:ext cx="5499847" cy="46166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400" dirty="0" smtClean="0">
                <a:solidFill>
                  <a:schemeClr val="bg1"/>
                </a:solidFill>
                <a:latin typeface="Calibri" charset="0"/>
                <a:ea typeface="Calibri" charset="0"/>
                <a:cs typeface="Calibri" charset="0"/>
              </a:rPr>
              <a:t>Message Receive </a:t>
            </a:r>
            <a:r>
              <a:rPr lang="en-US" sz="2400" dirty="0" err="1" smtClean="0">
                <a:solidFill>
                  <a:schemeClr val="bg1"/>
                </a:solidFill>
                <a:latin typeface="Calibri" charset="0"/>
                <a:ea typeface="Calibri" charset="0"/>
                <a:cs typeface="Calibri" charset="0"/>
              </a:rPr>
              <a:t>Heatmaps</a:t>
            </a:r>
            <a:endParaRPr kumimoji="0" lang="en-US" sz="2400" b="0" i="0" u="none" strike="noStrike" cap="none" spc="0" normalizeH="0" baseline="0" dirty="0">
              <a:ln>
                <a:noFill/>
              </a:ln>
              <a:solidFill>
                <a:schemeClr val="bg1"/>
              </a:solidFill>
              <a:effectLst/>
              <a:uFillTx/>
              <a:latin typeface="Calibri" charset="0"/>
              <a:ea typeface="Calibri" charset="0"/>
              <a:cs typeface="Calibri" charset="0"/>
              <a:sym typeface="Helvetica"/>
            </a:endParaRPr>
          </a:p>
        </p:txBody>
      </p:sp>
      <p:grpSp>
        <p:nvGrpSpPr>
          <p:cNvPr id="60" name="Group 59"/>
          <p:cNvGrpSpPr/>
          <p:nvPr/>
        </p:nvGrpSpPr>
        <p:grpSpPr>
          <a:xfrm>
            <a:off x="5526741" y="4132596"/>
            <a:ext cx="3429000" cy="2308320"/>
            <a:chOff x="5486400" y="3871913"/>
            <a:chExt cx="3429000" cy="2308320"/>
          </a:xfrm>
        </p:grpSpPr>
        <p:sp>
          <p:nvSpPr>
            <p:cNvPr id="51" name="TextBox 50"/>
            <p:cNvSpPr txBox="1"/>
            <p:nvPr/>
          </p:nvSpPr>
          <p:spPr>
            <a:xfrm>
              <a:off x="5486400" y="3871913"/>
              <a:ext cx="3429000" cy="23083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1" i="0" u="sng" strike="noStrike" cap="none" spc="0" normalizeH="0" baseline="0" dirty="0" smtClean="0">
                  <a:ln>
                    <a:noFill/>
                  </a:ln>
                  <a:solidFill>
                    <a:srgbClr val="000000"/>
                  </a:solidFill>
                  <a:effectLst/>
                  <a:uFillTx/>
                  <a:latin typeface="+mj-lt"/>
                  <a:ea typeface="+mj-ea"/>
                  <a:cs typeface="+mj-cs"/>
                  <a:sym typeface="Helvetica"/>
                </a:rPr>
                <a:t>Interpreting</a:t>
              </a:r>
              <a:r>
                <a:rPr kumimoji="0" lang="en-US" sz="1800" b="1" i="0" u="sng" strike="noStrike" cap="none" spc="0" normalizeH="0" dirty="0" smtClean="0">
                  <a:ln>
                    <a:noFill/>
                  </a:ln>
                  <a:solidFill>
                    <a:srgbClr val="000000"/>
                  </a:solidFill>
                  <a:effectLst/>
                  <a:uFillTx/>
                  <a:latin typeface="+mj-lt"/>
                  <a:ea typeface="+mj-ea"/>
                  <a:cs typeface="+mj-cs"/>
                  <a:sym typeface="Helvetica"/>
                </a:rPr>
                <a:t> the </a:t>
              </a:r>
              <a:r>
                <a:rPr kumimoji="0" lang="en-US" sz="1800" b="1" i="0" u="sng" strike="noStrike" cap="none" spc="0" normalizeH="0" dirty="0" err="1" smtClean="0">
                  <a:ln>
                    <a:noFill/>
                  </a:ln>
                  <a:solidFill>
                    <a:srgbClr val="000000"/>
                  </a:solidFill>
                  <a:effectLst/>
                  <a:uFillTx/>
                  <a:latin typeface="+mj-lt"/>
                  <a:ea typeface="+mj-ea"/>
                  <a:cs typeface="+mj-cs"/>
                  <a:sym typeface="Helvetica"/>
                </a:rPr>
                <a:t>Heatmap</a:t>
              </a:r>
              <a:r>
                <a:rPr kumimoji="0" lang="en-US" sz="1800" b="1" i="0" u="sng" strike="noStrike" cap="none" spc="0" normalizeH="0" dirty="0" smtClean="0">
                  <a:ln>
                    <a:noFill/>
                  </a:ln>
                  <a:solidFill>
                    <a:srgbClr val="000000"/>
                  </a:solidFill>
                  <a:effectLst/>
                  <a:uFillTx/>
                  <a:latin typeface="+mj-lt"/>
                  <a:ea typeface="+mj-ea"/>
                  <a:cs typeface="+mj-cs"/>
                  <a:sym typeface="Helvetica"/>
                </a:rPr>
                <a:t>:</a:t>
              </a:r>
              <a:endParaRPr kumimoji="0" lang="en-US" sz="1800" b="0" i="0" u="none" strike="noStrike" cap="none" spc="0" normalizeH="0" dirty="0" smtClean="0">
                <a:ln>
                  <a:noFill/>
                </a:ln>
                <a:solidFill>
                  <a:srgbClr val="000000"/>
                </a:solidFill>
                <a:effectLst/>
                <a:uFillTx/>
                <a:latin typeface="+mj-lt"/>
                <a:ea typeface="+mj-ea"/>
                <a:cs typeface="+mj-cs"/>
                <a:sym typeface="Helvetica"/>
              </a:endParaRPr>
            </a:p>
            <a:p>
              <a:pPr marL="0" marR="0" indent="0" algn="l" defTabSz="457200" rtl="0" fontAlgn="auto" latinLnBrk="1" hangingPunct="0">
                <a:lnSpc>
                  <a:spcPct val="100000"/>
                </a:lnSpc>
                <a:spcBef>
                  <a:spcPts val="0"/>
                </a:spcBef>
                <a:spcAft>
                  <a:spcPts val="0"/>
                </a:spcAft>
                <a:buClrTx/>
                <a:buSzTx/>
                <a:buFontTx/>
                <a:buNone/>
                <a:tabLst/>
              </a:pPr>
              <a:endParaRPr lang="en-US" baseline="0" dirty="0">
                <a:solidFill>
                  <a:srgbClr val="000000"/>
                </a:solidFill>
              </a:endParaRPr>
            </a:p>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dirty="0" smtClean="0">
                <a:ln>
                  <a:noFill/>
                </a:ln>
                <a:solidFill>
                  <a:srgbClr val="000000"/>
                </a:solidFill>
                <a:effectLst/>
                <a:uFillTx/>
                <a:latin typeface="+mj-lt"/>
                <a:ea typeface="+mj-ea"/>
                <a:cs typeface="+mj-cs"/>
                <a:sym typeface="Helvetica"/>
              </a:endParaRPr>
            </a:p>
            <a:p>
              <a:pPr marL="0" marR="0" indent="0" algn="l" defTabSz="457200" rtl="0" fontAlgn="auto" latinLnBrk="1" hangingPunct="0">
                <a:lnSpc>
                  <a:spcPct val="100000"/>
                </a:lnSpc>
                <a:spcBef>
                  <a:spcPts val="0"/>
                </a:spcBef>
                <a:spcAft>
                  <a:spcPts val="0"/>
                </a:spcAft>
                <a:buClrTx/>
                <a:buSzTx/>
                <a:buFontTx/>
                <a:buNone/>
                <a:tabLst/>
              </a:pPr>
              <a:endParaRPr lang="en-US" baseline="0" dirty="0">
                <a:solidFill>
                  <a:srgbClr val="000000"/>
                </a:solidFill>
              </a:endParaRPr>
            </a:p>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dirty="0" smtClean="0">
                <a:ln>
                  <a:noFill/>
                </a:ln>
                <a:solidFill>
                  <a:srgbClr val="000000"/>
                </a:solidFill>
                <a:effectLst/>
                <a:uFillTx/>
                <a:latin typeface="+mj-lt"/>
                <a:ea typeface="+mj-ea"/>
                <a:cs typeface="+mj-cs"/>
                <a:sym typeface="Helvetica"/>
              </a:endParaRPr>
            </a:p>
            <a:p>
              <a:pPr marL="0" marR="0" indent="0" algn="l" defTabSz="457200" rtl="0" fontAlgn="auto" latinLnBrk="1" hangingPunct="0">
                <a:lnSpc>
                  <a:spcPct val="100000"/>
                </a:lnSpc>
                <a:spcBef>
                  <a:spcPts val="0"/>
                </a:spcBef>
                <a:spcAft>
                  <a:spcPts val="0"/>
                </a:spcAft>
                <a:buClrTx/>
                <a:buSzTx/>
                <a:buFontTx/>
                <a:buNone/>
                <a:tabLst/>
              </a:pPr>
              <a:endParaRPr lang="en-US" baseline="0" dirty="0">
                <a:solidFill>
                  <a:srgbClr val="000000"/>
                </a:solidFill>
              </a:endParaRPr>
            </a:p>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dirty="0" smtClean="0">
                <a:ln>
                  <a:noFill/>
                </a:ln>
                <a:solidFill>
                  <a:srgbClr val="000000"/>
                </a:solidFill>
                <a:effectLst/>
                <a:uFillTx/>
                <a:latin typeface="+mj-lt"/>
                <a:ea typeface="+mj-ea"/>
                <a:cs typeface="+mj-cs"/>
                <a:sym typeface="Helvetica"/>
              </a:endParaRPr>
            </a:p>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nvGrpSpPr>
            <p:cNvPr id="59" name="Group 58"/>
            <p:cNvGrpSpPr/>
            <p:nvPr/>
          </p:nvGrpSpPr>
          <p:grpSpPr>
            <a:xfrm>
              <a:off x="5715145" y="5043270"/>
              <a:ext cx="3200110" cy="372344"/>
              <a:chOff x="5590274" y="5214708"/>
              <a:chExt cx="3200110" cy="372344"/>
            </a:xfrm>
          </p:grpSpPr>
          <p:sp>
            <p:nvSpPr>
              <p:cNvPr id="52" name="Rectangle 51"/>
              <p:cNvSpPr/>
              <p:nvPr/>
            </p:nvSpPr>
            <p:spPr>
              <a:xfrm>
                <a:off x="5590274" y="5221292"/>
                <a:ext cx="365760" cy="365760"/>
              </a:xfrm>
              <a:prstGeom prst="rect">
                <a:avLst/>
              </a:prstGeom>
              <a:solidFill>
                <a:srgbClr val="BFC7BE"/>
              </a:solidFill>
              <a:ln w="127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53" name="TextBox 52"/>
              <p:cNvSpPr txBox="1"/>
              <p:nvPr/>
            </p:nvSpPr>
            <p:spPr>
              <a:xfrm>
                <a:off x="6055651" y="5214708"/>
                <a:ext cx="2734733"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Helvetica"/>
                  </a:rPr>
                  <a:t>=  No messages</a:t>
                </a:r>
                <a:r>
                  <a:rPr kumimoji="0" lang="en-US" sz="1800" b="0" i="0" u="none" strike="noStrike" cap="none" spc="0" normalizeH="0" dirty="0" smtClean="0">
                    <a:ln>
                      <a:noFill/>
                    </a:ln>
                    <a:solidFill>
                      <a:srgbClr val="000000"/>
                    </a:solidFill>
                    <a:effectLst/>
                    <a:uFillTx/>
                    <a:latin typeface="+mj-lt"/>
                    <a:ea typeface="+mj-ea"/>
                    <a:cs typeface="+mj-cs"/>
                    <a:sym typeface="Helvetica"/>
                  </a:rPr>
                  <a:t> received</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grpSp>
          <p:nvGrpSpPr>
            <p:cNvPr id="58" name="Group 57"/>
            <p:cNvGrpSpPr/>
            <p:nvPr/>
          </p:nvGrpSpPr>
          <p:grpSpPr>
            <a:xfrm>
              <a:off x="5526604" y="4290049"/>
              <a:ext cx="3166067" cy="703023"/>
              <a:chOff x="5624317" y="4445127"/>
              <a:chExt cx="3166067" cy="703023"/>
            </a:xfrm>
          </p:grpSpPr>
          <p:sp>
            <p:nvSpPr>
              <p:cNvPr id="54" name="Rectangle 53"/>
              <p:cNvSpPr/>
              <p:nvPr/>
            </p:nvSpPr>
            <p:spPr>
              <a:xfrm>
                <a:off x="5825292" y="4450645"/>
                <a:ext cx="365760" cy="365760"/>
              </a:xfrm>
              <a:prstGeom prst="rect">
                <a:avLst/>
              </a:prstGeom>
              <a:solidFill>
                <a:srgbClr val="F6AA74"/>
              </a:solidFill>
              <a:ln w="127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55" name="TextBox 54"/>
              <p:cNvSpPr txBox="1"/>
              <p:nvPr/>
            </p:nvSpPr>
            <p:spPr>
              <a:xfrm>
                <a:off x="5624317" y="4483985"/>
                <a:ext cx="18854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err="1" smtClean="0">
                    <a:ln>
                      <a:noFill/>
                    </a:ln>
                    <a:solidFill>
                      <a:srgbClr val="000000"/>
                    </a:solidFill>
                    <a:effectLst/>
                    <a:uFillTx/>
                    <a:latin typeface="+mj-lt"/>
                    <a:ea typeface="+mj-ea"/>
                    <a:cs typeface="+mj-cs"/>
                    <a:sym typeface="Helvetica"/>
                  </a:rPr>
                  <a:t>i</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56" name="TextBox 55"/>
              <p:cNvSpPr txBox="1"/>
              <p:nvPr/>
            </p:nvSpPr>
            <p:spPr>
              <a:xfrm>
                <a:off x="5926335" y="4778822"/>
                <a:ext cx="371421"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a:solidFill>
                      <a:srgbClr val="000000"/>
                    </a:solidFill>
                  </a:rPr>
                  <a:t>j</a:t>
                </a: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57" name="TextBox 56"/>
              <p:cNvSpPr txBox="1"/>
              <p:nvPr/>
            </p:nvSpPr>
            <p:spPr>
              <a:xfrm>
                <a:off x="6252793" y="4445127"/>
                <a:ext cx="2537591" cy="6463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Helvetica"/>
                  </a:rPr>
                  <a:t>=  Number </a:t>
                </a:r>
                <a:r>
                  <a:rPr kumimoji="0" lang="en-US" sz="1800" b="0" i="0" u="none" strike="noStrike" cap="none" spc="0" normalizeH="0" baseline="0" smtClean="0">
                    <a:ln>
                      <a:noFill/>
                    </a:ln>
                    <a:solidFill>
                      <a:srgbClr val="000000"/>
                    </a:solidFill>
                    <a:effectLst/>
                    <a:uFillTx/>
                    <a:latin typeface="+mj-lt"/>
                    <a:ea typeface="+mj-ea"/>
                    <a:cs typeface="+mj-cs"/>
                    <a:sym typeface="Helvetica"/>
                  </a:rPr>
                  <a:t>of messages </a:t>
                </a:r>
                <a:br>
                  <a:rPr kumimoji="0" lang="en-US" sz="1800" b="0" i="0" u="none" strike="noStrike" cap="none" spc="0" normalizeH="0" baseline="0" smtClean="0">
                    <a:ln>
                      <a:noFill/>
                    </a:ln>
                    <a:solidFill>
                      <a:srgbClr val="000000"/>
                    </a:solidFill>
                    <a:effectLst/>
                    <a:uFillTx/>
                    <a:latin typeface="+mj-lt"/>
                    <a:ea typeface="+mj-ea"/>
                    <a:cs typeface="+mj-cs"/>
                    <a:sym typeface="Helvetica"/>
                  </a:rPr>
                </a:br>
                <a:r>
                  <a:rPr kumimoji="0" lang="en-US" sz="1800" b="0" i="0" u="none" strike="noStrike" cap="none" spc="0" normalizeH="0" baseline="0" smtClean="0">
                    <a:ln>
                      <a:noFill/>
                    </a:ln>
                    <a:solidFill>
                      <a:srgbClr val="000000"/>
                    </a:solidFill>
                    <a:effectLst/>
                    <a:uFillTx/>
                    <a:latin typeface="+mj-lt"/>
                    <a:ea typeface="+mj-ea"/>
                    <a:cs typeface="+mj-cs"/>
                    <a:sym typeface="Helvetica"/>
                  </a:rPr>
                  <a:t>    P</a:t>
                </a:r>
                <a:r>
                  <a:rPr kumimoji="0" lang="en-US" sz="1800" b="0" i="0" u="none" strike="noStrike" cap="none" spc="0" normalizeH="0" baseline="-25000" smtClean="0">
                    <a:ln>
                      <a:noFill/>
                    </a:ln>
                    <a:solidFill>
                      <a:srgbClr val="000000"/>
                    </a:solidFill>
                    <a:effectLst/>
                    <a:uFillTx/>
                    <a:latin typeface="+mj-lt"/>
                    <a:ea typeface="+mj-ea"/>
                    <a:cs typeface="+mj-cs"/>
                    <a:sym typeface="Helvetica"/>
                  </a:rPr>
                  <a:t>i</a:t>
                </a:r>
                <a:r>
                  <a:rPr kumimoji="0" lang="en-US" sz="1800" b="0" i="0" u="none" strike="noStrike" cap="none" spc="0" normalizeH="0" smtClean="0">
                    <a:ln>
                      <a:noFill/>
                    </a:ln>
                    <a:solidFill>
                      <a:srgbClr val="000000"/>
                    </a:solidFill>
                    <a:effectLst/>
                    <a:uFillTx/>
                    <a:latin typeface="+mj-lt"/>
                    <a:ea typeface="+mj-ea"/>
                    <a:cs typeface="+mj-cs"/>
                    <a:sym typeface="Helvetica"/>
                  </a:rPr>
                  <a:t> </a:t>
                </a:r>
                <a:r>
                  <a:rPr kumimoji="0" lang="en-US" sz="1800" b="0" i="0" u="none" strike="noStrike" cap="none" spc="0" normalizeH="0" dirty="0" smtClean="0">
                    <a:ln>
                      <a:noFill/>
                    </a:ln>
                    <a:solidFill>
                      <a:srgbClr val="000000"/>
                    </a:solidFill>
                    <a:effectLst/>
                    <a:uFillTx/>
                    <a:latin typeface="+mj-lt"/>
                    <a:ea typeface="+mj-ea"/>
                    <a:cs typeface="+mj-cs"/>
                    <a:sym typeface="Helvetica"/>
                  </a:rPr>
                  <a:t>received from </a:t>
                </a:r>
                <a:r>
                  <a:rPr kumimoji="0" lang="en-US" sz="1800" b="0" i="0" u="none" strike="noStrike" cap="none" spc="0" normalizeH="0" dirty="0" err="1" smtClean="0">
                    <a:ln>
                      <a:noFill/>
                    </a:ln>
                    <a:solidFill>
                      <a:srgbClr val="000000"/>
                    </a:solidFill>
                    <a:effectLst/>
                    <a:uFillTx/>
                    <a:latin typeface="+mj-lt"/>
                    <a:ea typeface="+mj-ea"/>
                    <a:cs typeface="+mj-cs"/>
                    <a:sym typeface="Helvetica"/>
                  </a:rPr>
                  <a:t>P</a:t>
                </a:r>
                <a:r>
                  <a:rPr kumimoji="0" lang="en-US" sz="1800" b="0" i="0" u="none" strike="noStrike" cap="none" spc="0" normalizeH="0" baseline="-25000" dirty="0" err="1" smtClean="0">
                    <a:ln>
                      <a:noFill/>
                    </a:ln>
                    <a:solidFill>
                      <a:srgbClr val="000000"/>
                    </a:solidFill>
                    <a:effectLst/>
                    <a:uFillTx/>
                    <a:latin typeface="+mj-lt"/>
                    <a:ea typeface="+mj-ea"/>
                    <a:cs typeface="+mj-cs"/>
                    <a:sym typeface="Helvetica"/>
                  </a:rPr>
                  <a:t>j</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grpSp>
      </p:grpSp>
      <p:sp>
        <p:nvSpPr>
          <p:cNvPr id="63" name="Slide Number Placeholder 1"/>
          <p:cNvSpPr>
            <a:spLocks noGrp="1"/>
          </p:cNvSpPr>
          <p:nvPr>
            <p:ph type="sldNum" sz="quarter" idx="2"/>
          </p:nvPr>
        </p:nvSpPr>
        <p:spPr>
          <a:xfrm>
            <a:off x="7035803" y="6548982"/>
            <a:ext cx="2133600" cy="369328"/>
          </a:xfrm>
        </p:spPr>
        <p:txBody>
          <a:bodyPr/>
          <a:lstStyle/>
          <a:p>
            <a:pPr lvl="0"/>
            <a:r>
              <a:rPr lang="en-US" dirty="0" smtClean="0"/>
              <a:t>72</a:t>
            </a:r>
            <a:endParaRPr lang="en-US" dirty="0"/>
          </a:p>
        </p:txBody>
      </p:sp>
    </p:spTree>
    <p:extLst>
      <p:ext uri="{BB962C8B-B14F-4D97-AF65-F5344CB8AC3E}">
        <p14:creationId xmlns:p14="http://schemas.microsoft.com/office/powerpoint/2010/main" val="498571581"/>
      </p:ext>
    </p:extLst>
  </p:cSld>
  <p:clrMapOvr>
    <a:masterClrMapping/>
  </p:clrMapOvr>
  <p:transition spd="med"/>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2000"/>
            <a:ext cx="9144000" cy="6096000"/>
          </a:xfrm>
          <a:prstGeom prst="rect">
            <a:avLst/>
          </a:prstGeom>
          <a:solidFill>
            <a:srgbClr val="FFFFFF"/>
          </a:solidFill>
        </p:spPr>
      </p:pic>
      <p:grpSp>
        <p:nvGrpSpPr>
          <p:cNvPr id="3" name="Group 2"/>
          <p:cNvGrpSpPr/>
          <p:nvPr/>
        </p:nvGrpSpPr>
        <p:grpSpPr>
          <a:xfrm>
            <a:off x="152805" y="1079254"/>
            <a:ext cx="685800" cy="685800"/>
            <a:chOff x="2090253" y="2910851"/>
            <a:chExt cx="3657600" cy="3657600"/>
          </a:xfrm>
        </p:grpSpPr>
        <p:sp>
          <p:nvSpPr>
            <p:cNvPr id="4" name="Rectangle 3"/>
            <p:cNvSpPr/>
            <p:nvPr/>
          </p:nvSpPr>
          <p:spPr>
            <a:xfrm>
              <a:off x="2090253" y="2910851"/>
              <a:ext cx="914400" cy="914400"/>
            </a:xfrm>
            <a:prstGeom prst="rect">
              <a:avLst/>
            </a:prstGeom>
            <a:solidFill>
              <a:schemeClr val="accent3"/>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Rectangle 5"/>
            <p:cNvSpPr/>
            <p:nvPr/>
          </p:nvSpPr>
          <p:spPr>
            <a:xfrm>
              <a:off x="3004653" y="29108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7" name="Rectangle 6"/>
            <p:cNvSpPr/>
            <p:nvPr/>
          </p:nvSpPr>
          <p:spPr>
            <a:xfrm>
              <a:off x="3919053" y="29108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8" name="Rectangle 7"/>
            <p:cNvSpPr/>
            <p:nvPr/>
          </p:nvSpPr>
          <p:spPr>
            <a:xfrm>
              <a:off x="4833453" y="2910851"/>
              <a:ext cx="914400" cy="914400"/>
            </a:xfrm>
            <a:prstGeom prst="rect">
              <a:avLst/>
            </a:prstGeom>
            <a:solidFill>
              <a:schemeClr val="bg2">
                <a:lumMod val="20000"/>
                <a:lumOff val="80000"/>
              </a:schemeClr>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9" name="Rectangle 8"/>
            <p:cNvSpPr/>
            <p:nvPr/>
          </p:nvSpPr>
          <p:spPr>
            <a:xfrm>
              <a:off x="20902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0" name="Rectangle 9"/>
            <p:cNvSpPr/>
            <p:nvPr/>
          </p:nvSpPr>
          <p:spPr>
            <a:xfrm>
              <a:off x="30046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1" name="Rectangle 10"/>
            <p:cNvSpPr/>
            <p:nvPr/>
          </p:nvSpPr>
          <p:spPr>
            <a:xfrm>
              <a:off x="39190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2" name="Rectangle 11"/>
            <p:cNvSpPr/>
            <p:nvPr/>
          </p:nvSpPr>
          <p:spPr>
            <a:xfrm>
              <a:off x="48334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3" name="Rectangle 12"/>
            <p:cNvSpPr/>
            <p:nvPr/>
          </p:nvSpPr>
          <p:spPr>
            <a:xfrm>
              <a:off x="20902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4" name="Rectangle 13"/>
            <p:cNvSpPr/>
            <p:nvPr/>
          </p:nvSpPr>
          <p:spPr>
            <a:xfrm>
              <a:off x="39190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5" name="Rectangle 14"/>
            <p:cNvSpPr/>
            <p:nvPr/>
          </p:nvSpPr>
          <p:spPr>
            <a:xfrm>
              <a:off x="48334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6" name="Rectangle 15"/>
            <p:cNvSpPr/>
            <p:nvPr/>
          </p:nvSpPr>
          <p:spPr>
            <a:xfrm>
              <a:off x="2090253" y="5654051"/>
              <a:ext cx="914400" cy="914400"/>
            </a:xfrm>
            <a:prstGeom prst="rect">
              <a:avLst/>
            </a:prstGeom>
            <a:solidFill>
              <a:schemeClr val="bg2">
                <a:lumMod val="20000"/>
                <a:lumOff val="80000"/>
              </a:schemeClr>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7" name="Rectangle 16"/>
            <p:cNvSpPr/>
            <p:nvPr/>
          </p:nvSpPr>
          <p:spPr>
            <a:xfrm>
              <a:off x="3004653" y="56540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8" name="Rectangle 17"/>
            <p:cNvSpPr/>
            <p:nvPr/>
          </p:nvSpPr>
          <p:spPr>
            <a:xfrm>
              <a:off x="3919053" y="56540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9" name="Rectangle 18"/>
            <p:cNvSpPr/>
            <p:nvPr/>
          </p:nvSpPr>
          <p:spPr>
            <a:xfrm>
              <a:off x="4833453" y="5654051"/>
              <a:ext cx="914400" cy="914400"/>
            </a:xfrm>
            <a:prstGeom prst="rect">
              <a:avLst/>
            </a:prstGeom>
            <a:solidFill>
              <a:schemeClr val="bg2">
                <a:lumMod val="20000"/>
                <a:lumOff val="80000"/>
              </a:schemeClr>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0" name="Rectangle 19"/>
            <p:cNvSpPr/>
            <p:nvPr/>
          </p:nvSpPr>
          <p:spPr>
            <a:xfrm>
              <a:off x="30046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grpSp>
      <p:grpSp>
        <p:nvGrpSpPr>
          <p:cNvPr id="21" name="Group 20"/>
          <p:cNvGrpSpPr/>
          <p:nvPr/>
        </p:nvGrpSpPr>
        <p:grpSpPr>
          <a:xfrm>
            <a:off x="4595497" y="1079254"/>
            <a:ext cx="685800" cy="685800"/>
            <a:chOff x="2090253" y="2910851"/>
            <a:chExt cx="3657600" cy="3657600"/>
          </a:xfrm>
        </p:grpSpPr>
        <p:sp>
          <p:nvSpPr>
            <p:cNvPr id="22" name="Rectangle 21"/>
            <p:cNvSpPr/>
            <p:nvPr/>
          </p:nvSpPr>
          <p:spPr>
            <a:xfrm>
              <a:off x="2090253" y="2910851"/>
              <a:ext cx="914400" cy="914400"/>
            </a:xfrm>
            <a:prstGeom prst="rect">
              <a:avLst/>
            </a:prstGeom>
            <a:solidFill>
              <a:srgbClr val="DDDDDD"/>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3" name="Rectangle 22"/>
            <p:cNvSpPr/>
            <p:nvPr/>
          </p:nvSpPr>
          <p:spPr>
            <a:xfrm>
              <a:off x="3004653" y="29108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4" name="Rectangle 23"/>
            <p:cNvSpPr/>
            <p:nvPr/>
          </p:nvSpPr>
          <p:spPr>
            <a:xfrm>
              <a:off x="3919053" y="29108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5" name="Rectangle 24"/>
            <p:cNvSpPr/>
            <p:nvPr/>
          </p:nvSpPr>
          <p:spPr>
            <a:xfrm>
              <a:off x="4833453" y="2910851"/>
              <a:ext cx="914400" cy="914400"/>
            </a:xfrm>
            <a:prstGeom prst="rect">
              <a:avLst/>
            </a:prstGeom>
            <a:solidFill>
              <a:schemeClr val="accent3"/>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6" name="Rectangle 25"/>
            <p:cNvSpPr/>
            <p:nvPr/>
          </p:nvSpPr>
          <p:spPr>
            <a:xfrm>
              <a:off x="20902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7" name="Rectangle 26"/>
            <p:cNvSpPr/>
            <p:nvPr/>
          </p:nvSpPr>
          <p:spPr>
            <a:xfrm>
              <a:off x="30046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8" name="Rectangle 27"/>
            <p:cNvSpPr/>
            <p:nvPr/>
          </p:nvSpPr>
          <p:spPr>
            <a:xfrm>
              <a:off x="39190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9" name="Rectangle 28"/>
            <p:cNvSpPr/>
            <p:nvPr/>
          </p:nvSpPr>
          <p:spPr>
            <a:xfrm>
              <a:off x="48334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30" name="Rectangle 29"/>
            <p:cNvSpPr/>
            <p:nvPr/>
          </p:nvSpPr>
          <p:spPr>
            <a:xfrm>
              <a:off x="20902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31" name="Rectangle 30"/>
            <p:cNvSpPr/>
            <p:nvPr/>
          </p:nvSpPr>
          <p:spPr>
            <a:xfrm>
              <a:off x="39190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32" name="Rectangle 31"/>
            <p:cNvSpPr/>
            <p:nvPr/>
          </p:nvSpPr>
          <p:spPr>
            <a:xfrm>
              <a:off x="48334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33" name="Rectangle 32"/>
            <p:cNvSpPr/>
            <p:nvPr/>
          </p:nvSpPr>
          <p:spPr>
            <a:xfrm>
              <a:off x="2090253" y="5654051"/>
              <a:ext cx="914400" cy="914400"/>
            </a:xfrm>
            <a:prstGeom prst="rect">
              <a:avLst/>
            </a:prstGeom>
            <a:solidFill>
              <a:srgbClr val="DDDDDD"/>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34" name="Rectangle 33"/>
            <p:cNvSpPr/>
            <p:nvPr/>
          </p:nvSpPr>
          <p:spPr>
            <a:xfrm>
              <a:off x="3004653" y="56540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35" name="Rectangle 34"/>
            <p:cNvSpPr/>
            <p:nvPr/>
          </p:nvSpPr>
          <p:spPr>
            <a:xfrm>
              <a:off x="3919053" y="56540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36" name="Rectangle 35"/>
            <p:cNvSpPr/>
            <p:nvPr/>
          </p:nvSpPr>
          <p:spPr>
            <a:xfrm>
              <a:off x="4833453" y="5654051"/>
              <a:ext cx="914400" cy="914400"/>
            </a:xfrm>
            <a:prstGeom prst="rect">
              <a:avLst/>
            </a:prstGeom>
            <a:solidFill>
              <a:srgbClr val="DDDDDD"/>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37" name="Rectangle 36"/>
            <p:cNvSpPr/>
            <p:nvPr/>
          </p:nvSpPr>
          <p:spPr>
            <a:xfrm>
              <a:off x="30046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grpSp>
      <p:grpSp>
        <p:nvGrpSpPr>
          <p:cNvPr id="38" name="Group 37"/>
          <p:cNvGrpSpPr/>
          <p:nvPr/>
        </p:nvGrpSpPr>
        <p:grpSpPr>
          <a:xfrm>
            <a:off x="4587572" y="3908681"/>
            <a:ext cx="685800" cy="685800"/>
            <a:chOff x="2090253" y="2910851"/>
            <a:chExt cx="3657600" cy="3657600"/>
          </a:xfrm>
        </p:grpSpPr>
        <p:sp>
          <p:nvSpPr>
            <p:cNvPr id="39" name="Rectangle 38"/>
            <p:cNvSpPr/>
            <p:nvPr/>
          </p:nvSpPr>
          <p:spPr>
            <a:xfrm>
              <a:off x="2090253" y="2910851"/>
              <a:ext cx="914400" cy="914400"/>
            </a:xfrm>
            <a:prstGeom prst="rect">
              <a:avLst/>
            </a:prstGeom>
            <a:solidFill>
              <a:srgbClr val="DDDDDD"/>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40" name="Rectangle 39"/>
            <p:cNvSpPr/>
            <p:nvPr/>
          </p:nvSpPr>
          <p:spPr>
            <a:xfrm>
              <a:off x="3004653" y="29108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41" name="Rectangle 40"/>
            <p:cNvSpPr/>
            <p:nvPr/>
          </p:nvSpPr>
          <p:spPr>
            <a:xfrm>
              <a:off x="3919053" y="29108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42" name="Rectangle 41"/>
            <p:cNvSpPr/>
            <p:nvPr/>
          </p:nvSpPr>
          <p:spPr>
            <a:xfrm>
              <a:off x="4833453" y="2910851"/>
              <a:ext cx="914400" cy="914400"/>
            </a:xfrm>
            <a:prstGeom prst="rect">
              <a:avLst/>
            </a:prstGeom>
            <a:solidFill>
              <a:srgbClr val="DDDDDD"/>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43" name="Rectangle 42"/>
            <p:cNvSpPr/>
            <p:nvPr/>
          </p:nvSpPr>
          <p:spPr>
            <a:xfrm>
              <a:off x="20902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44" name="Rectangle 43"/>
            <p:cNvSpPr/>
            <p:nvPr/>
          </p:nvSpPr>
          <p:spPr>
            <a:xfrm>
              <a:off x="30046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45" name="Rectangle 44"/>
            <p:cNvSpPr/>
            <p:nvPr/>
          </p:nvSpPr>
          <p:spPr>
            <a:xfrm>
              <a:off x="39190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46" name="Rectangle 45"/>
            <p:cNvSpPr/>
            <p:nvPr/>
          </p:nvSpPr>
          <p:spPr>
            <a:xfrm>
              <a:off x="48334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47" name="Rectangle 46"/>
            <p:cNvSpPr/>
            <p:nvPr/>
          </p:nvSpPr>
          <p:spPr>
            <a:xfrm>
              <a:off x="20902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48" name="Rectangle 47"/>
            <p:cNvSpPr/>
            <p:nvPr/>
          </p:nvSpPr>
          <p:spPr>
            <a:xfrm>
              <a:off x="39190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49" name="Rectangle 48"/>
            <p:cNvSpPr/>
            <p:nvPr/>
          </p:nvSpPr>
          <p:spPr>
            <a:xfrm>
              <a:off x="48334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50" name="Rectangle 49"/>
            <p:cNvSpPr/>
            <p:nvPr/>
          </p:nvSpPr>
          <p:spPr>
            <a:xfrm>
              <a:off x="2090253" y="5654051"/>
              <a:ext cx="914400" cy="914400"/>
            </a:xfrm>
            <a:prstGeom prst="rect">
              <a:avLst/>
            </a:prstGeom>
            <a:solidFill>
              <a:srgbClr val="DDDDDD"/>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51" name="Rectangle 50"/>
            <p:cNvSpPr/>
            <p:nvPr/>
          </p:nvSpPr>
          <p:spPr>
            <a:xfrm>
              <a:off x="3004653" y="56540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52" name="Rectangle 51"/>
            <p:cNvSpPr/>
            <p:nvPr/>
          </p:nvSpPr>
          <p:spPr>
            <a:xfrm>
              <a:off x="3919053" y="56540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53" name="Rectangle 52"/>
            <p:cNvSpPr/>
            <p:nvPr/>
          </p:nvSpPr>
          <p:spPr>
            <a:xfrm>
              <a:off x="4833453" y="5654051"/>
              <a:ext cx="914400" cy="914400"/>
            </a:xfrm>
            <a:prstGeom prst="rect">
              <a:avLst/>
            </a:prstGeom>
            <a:solidFill>
              <a:schemeClr val="accent3"/>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54" name="Rectangle 53"/>
            <p:cNvSpPr/>
            <p:nvPr/>
          </p:nvSpPr>
          <p:spPr>
            <a:xfrm>
              <a:off x="30046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grpSp>
      <p:grpSp>
        <p:nvGrpSpPr>
          <p:cNvPr id="55" name="Group 54"/>
          <p:cNvGrpSpPr/>
          <p:nvPr/>
        </p:nvGrpSpPr>
        <p:grpSpPr>
          <a:xfrm>
            <a:off x="99230" y="3908681"/>
            <a:ext cx="685800" cy="685800"/>
            <a:chOff x="2090253" y="2910851"/>
            <a:chExt cx="3657600" cy="3657600"/>
          </a:xfrm>
        </p:grpSpPr>
        <p:sp>
          <p:nvSpPr>
            <p:cNvPr id="56" name="Rectangle 55"/>
            <p:cNvSpPr/>
            <p:nvPr/>
          </p:nvSpPr>
          <p:spPr>
            <a:xfrm>
              <a:off x="2090253" y="2910851"/>
              <a:ext cx="914400" cy="914400"/>
            </a:xfrm>
            <a:prstGeom prst="rect">
              <a:avLst/>
            </a:prstGeom>
            <a:solidFill>
              <a:srgbClr val="DDDDDD"/>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57" name="Rectangle 56"/>
            <p:cNvSpPr/>
            <p:nvPr/>
          </p:nvSpPr>
          <p:spPr>
            <a:xfrm>
              <a:off x="3004653" y="29108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58" name="Rectangle 57"/>
            <p:cNvSpPr/>
            <p:nvPr/>
          </p:nvSpPr>
          <p:spPr>
            <a:xfrm>
              <a:off x="3919053" y="29108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59" name="Rectangle 58"/>
            <p:cNvSpPr/>
            <p:nvPr/>
          </p:nvSpPr>
          <p:spPr>
            <a:xfrm>
              <a:off x="4833453" y="2910851"/>
              <a:ext cx="914400" cy="914400"/>
            </a:xfrm>
            <a:prstGeom prst="rect">
              <a:avLst/>
            </a:prstGeom>
            <a:solidFill>
              <a:srgbClr val="DDDDDD"/>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0" name="Rectangle 59"/>
            <p:cNvSpPr/>
            <p:nvPr/>
          </p:nvSpPr>
          <p:spPr>
            <a:xfrm>
              <a:off x="20902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1" name="Rectangle 60"/>
            <p:cNvSpPr/>
            <p:nvPr/>
          </p:nvSpPr>
          <p:spPr>
            <a:xfrm>
              <a:off x="30046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2" name="Rectangle 61"/>
            <p:cNvSpPr/>
            <p:nvPr/>
          </p:nvSpPr>
          <p:spPr>
            <a:xfrm>
              <a:off x="39190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3" name="Rectangle 62"/>
            <p:cNvSpPr/>
            <p:nvPr/>
          </p:nvSpPr>
          <p:spPr>
            <a:xfrm>
              <a:off x="4833453" y="38252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4" name="Rectangle 63"/>
            <p:cNvSpPr/>
            <p:nvPr/>
          </p:nvSpPr>
          <p:spPr>
            <a:xfrm>
              <a:off x="20902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5" name="Rectangle 64"/>
            <p:cNvSpPr/>
            <p:nvPr/>
          </p:nvSpPr>
          <p:spPr>
            <a:xfrm>
              <a:off x="39190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6" name="Rectangle 65"/>
            <p:cNvSpPr/>
            <p:nvPr/>
          </p:nvSpPr>
          <p:spPr>
            <a:xfrm>
              <a:off x="48334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7" name="Rectangle 66"/>
            <p:cNvSpPr/>
            <p:nvPr/>
          </p:nvSpPr>
          <p:spPr>
            <a:xfrm>
              <a:off x="2090253" y="5654051"/>
              <a:ext cx="914400" cy="914400"/>
            </a:xfrm>
            <a:prstGeom prst="rect">
              <a:avLst/>
            </a:prstGeom>
            <a:solidFill>
              <a:schemeClr val="accent3"/>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8" name="Rectangle 67"/>
            <p:cNvSpPr/>
            <p:nvPr/>
          </p:nvSpPr>
          <p:spPr>
            <a:xfrm>
              <a:off x="3004653" y="56540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9" name="Rectangle 68"/>
            <p:cNvSpPr/>
            <p:nvPr/>
          </p:nvSpPr>
          <p:spPr>
            <a:xfrm>
              <a:off x="3919053" y="56540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70" name="Rectangle 69"/>
            <p:cNvSpPr/>
            <p:nvPr/>
          </p:nvSpPr>
          <p:spPr>
            <a:xfrm>
              <a:off x="4833453" y="5654051"/>
              <a:ext cx="914400" cy="914400"/>
            </a:xfrm>
            <a:prstGeom prst="rect">
              <a:avLst/>
            </a:prstGeom>
            <a:solidFill>
              <a:srgbClr val="DDDDDD"/>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71" name="Rectangle 70"/>
            <p:cNvSpPr/>
            <p:nvPr/>
          </p:nvSpPr>
          <p:spPr>
            <a:xfrm>
              <a:off x="3004653" y="4739651"/>
              <a:ext cx="914400" cy="914400"/>
            </a:xfrm>
            <a:prstGeom prst="rect">
              <a:avLst/>
            </a:prstGeom>
            <a:solidFill>
              <a:schemeClr val="tx2"/>
            </a:solidFill>
            <a:ln w="25400" cap="flat">
              <a:solidFill>
                <a:schemeClr val="tx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grpSp>
      <p:sp>
        <p:nvSpPr>
          <p:cNvPr id="73" name="TextBox 72"/>
          <p:cNvSpPr txBox="1"/>
          <p:nvPr/>
        </p:nvSpPr>
        <p:spPr>
          <a:xfrm>
            <a:off x="4262718" y="88586"/>
            <a:ext cx="4975411" cy="46166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400" dirty="0" smtClean="0">
                <a:solidFill>
                  <a:schemeClr val="bg1"/>
                </a:solidFill>
                <a:latin typeface="Calibri" charset="0"/>
                <a:ea typeface="Calibri" charset="0"/>
                <a:cs typeface="Calibri" charset="0"/>
              </a:rPr>
              <a:t>Single 1</a:t>
            </a:r>
            <a:r>
              <a:rPr kumimoji="0" lang="en-US" sz="2400" b="0" i="0" u="none" strike="noStrike" cap="none" spc="0" normalizeH="0" baseline="0" dirty="0" smtClean="0">
                <a:ln>
                  <a:noFill/>
                </a:ln>
                <a:solidFill>
                  <a:schemeClr val="bg1"/>
                </a:solidFill>
                <a:effectLst/>
                <a:uFillTx/>
                <a:latin typeface="Calibri" charset="0"/>
                <a:ea typeface="Calibri" charset="0"/>
                <a:cs typeface="Calibri" charset="0"/>
                <a:sym typeface="Helvetica"/>
              </a:rPr>
              <a:t>-node, </a:t>
            </a:r>
            <a:r>
              <a:rPr lang="en-US" sz="2400" dirty="0" smtClean="0">
                <a:solidFill>
                  <a:schemeClr val="bg1"/>
                </a:solidFill>
                <a:latin typeface="Calibri" charset="0"/>
                <a:ea typeface="Calibri" charset="0"/>
                <a:cs typeface="Calibri" charset="0"/>
              </a:rPr>
              <a:t>16</a:t>
            </a:r>
            <a:r>
              <a:rPr kumimoji="0" lang="en-US" sz="2400" b="0" i="0" u="none" strike="noStrike" cap="none" spc="0" normalizeH="0" baseline="0" dirty="0" smtClean="0">
                <a:ln>
                  <a:noFill/>
                </a:ln>
                <a:solidFill>
                  <a:schemeClr val="bg1"/>
                </a:solidFill>
                <a:effectLst/>
                <a:uFillTx/>
                <a:latin typeface="Calibri" charset="0"/>
                <a:ea typeface="Calibri" charset="0"/>
                <a:cs typeface="Calibri" charset="0"/>
                <a:sym typeface="Helvetica"/>
              </a:rPr>
              <a:t>-proc.</a:t>
            </a:r>
            <a:r>
              <a:rPr lang="en-US" sz="2400" dirty="0" smtClean="0">
                <a:solidFill>
                  <a:schemeClr val="bg1"/>
                </a:solidFill>
                <a:latin typeface="Calibri" charset="0"/>
                <a:ea typeface="Calibri" charset="0"/>
                <a:cs typeface="Calibri" charset="0"/>
              </a:rPr>
              <a:t>, 10-step run</a:t>
            </a:r>
            <a:endParaRPr kumimoji="0" lang="en-US" sz="2400" b="0" i="0" u="none" strike="noStrike" cap="none" spc="0" normalizeH="0" baseline="0" dirty="0">
              <a:ln>
                <a:noFill/>
              </a:ln>
              <a:solidFill>
                <a:schemeClr val="bg1"/>
              </a:solidFill>
              <a:effectLst/>
              <a:uFillTx/>
              <a:latin typeface="Calibri" charset="0"/>
              <a:ea typeface="Calibri" charset="0"/>
              <a:cs typeface="Calibri" charset="0"/>
              <a:sym typeface="Helvetica"/>
            </a:endParaRPr>
          </a:p>
        </p:txBody>
      </p:sp>
      <p:sp>
        <p:nvSpPr>
          <p:cNvPr id="74" name="Slide Number Placeholder 1"/>
          <p:cNvSpPr>
            <a:spLocks noGrp="1"/>
          </p:cNvSpPr>
          <p:nvPr>
            <p:ph type="sldNum" sz="quarter" idx="2"/>
          </p:nvPr>
        </p:nvSpPr>
        <p:spPr>
          <a:xfrm>
            <a:off x="8805333" y="6548982"/>
            <a:ext cx="364070" cy="369328"/>
          </a:xfrm>
          <a:solidFill>
            <a:schemeClr val="bg1"/>
          </a:solidFill>
        </p:spPr>
        <p:txBody>
          <a:bodyPr/>
          <a:lstStyle/>
          <a:p>
            <a:pPr lvl="0"/>
            <a:r>
              <a:rPr lang="en-US" dirty="0" smtClean="0"/>
              <a:t>73</a:t>
            </a:r>
            <a:endParaRPr lang="en-US" dirty="0"/>
          </a:p>
        </p:txBody>
      </p:sp>
    </p:spTree>
    <p:extLst>
      <p:ext uri="{BB962C8B-B14F-4D97-AF65-F5344CB8AC3E}">
        <p14:creationId xmlns:p14="http://schemas.microsoft.com/office/powerpoint/2010/main" val="11371273"/>
      </p:ext>
    </p:extLst>
  </p:cSld>
  <p:clrMapOvr>
    <a:masterClrMapping/>
  </p:clrMapOvr>
  <p:transition spd="med"/>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p:cNvGrpSpPr/>
          <p:nvPr/>
        </p:nvGrpSpPr>
        <p:grpSpPr>
          <a:xfrm>
            <a:off x="670561" y="1132500"/>
            <a:ext cx="1946948" cy="1778283"/>
            <a:chOff x="609600" y="3715763"/>
            <a:chExt cx="2062731" cy="1898650"/>
          </a:xfrm>
        </p:grpSpPr>
        <p:pic>
          <p:nvPicPr>
            <p:cNvPr id="208" name="Picture 20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3715763"/>
              <a:ext cx="2062731" cy="1898650"/>
            </a:xfrm>
            <a:prstGeom prst="rect">
              <a:avLst/>
            </a:prstGeom>
          </p:spPr>
        </p:pic>
        <p:grpSp>
          <p:nvGrpSpPr>
            <p:cNvPr id="63" name="Group 62"/>
            <p:cNvGrpSpPr/>
            <p:nvPr/>
          </p:nvGrpSpPr>
          <p:grpSpPr>
            <a:xfrm>
              <a:off x="791495" y="3728218"/>
              <a:ext cx="1858264" cy="1870874"/>
              <a:chOff x="791495" y="3728218"/>
              <a:chExt cx="1858264" cy="1870874"/>
            </a:xfrm>
          </p:grpSpPr>
          <p:sp>
            <p:nvSpPr>
              <p:cNvPr id="209" name="Rectangle 208"/>
              <p:cNvSpPr/>
              <p:nvPr/>
            </p:nvSpPr>
            <p:spPr>
              <a:xfrm>
                <a:off x="988176" y="3728218"/>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10" name="Rectangle 209"/>
              <p:cNvSpPr/>
              <p:nvPr/>
            </p:nvSpPr>
            <p:spPr>
              <a:xfrm>
                <a:off x="1598512" y="3734984"/>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11" name="Rectangle 210"/>
              <p:cNvSpPr/>
              <p:nvPr/>
            </p:nvSpPr>
            <p:spPr>
              <a:xfrm>
                <a:off x="791495" y="3942679"/>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12" name="Rectangle 211"/>
              <p:cNvSpPr/>
              <p:nvPr/>
            </p:nvSpPr>
            <p:spPr>
              <a:xfrm>
                <a:off x="1191744" y="3935576"/>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13" name="Rectangle 212"/>
              <p:cNvSpPr/>
              <p:nvPr/>
            </p:nvSpPr>
            <p:spPr>
              <a:xfrm>
                <a:off x="1813901" y="3943075"/>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14" name="Rectangle 213"/>
              <p:cNvSpPr/>
              <p:nvPr/>
            </p:nvSpPr>
            <p:spPr>
              <a:xfrm>
                <a:off x="988175" y="4151901"/>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15" name="Rectangle 214"/>
              <p:cNvSpPr/>
              <p:nvPr/>
            </p:nvSpPr>
            <p:spPr>
              <a:xfrm>
                <a:off x="1399373" y="4134167"/>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16" name="Rectangle 215"/>
              <p:cNvSpPr/>
              <p:nvPr/>
            </p:nvSpPr>
            <p:spPr>
              <a:xfrm>
                <a:off x="1197199" y="4347906"/>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17" name="Rectangle 216"/>
              <p:cNvSpPr/>
              <p:nvPr/>
            </p:nvSpPr>
            <p:spPr>
              <a:xfrm>
                <a:off x="2226328" y="4339245"/>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18" name="Rectangle 217"/>
              <p:cNvSpPr/>
              <p:nvPr/>
            </p:nvSpPr>
            <p:spPr>
              <a:xfrm>
                <a:off x="791509" y="4548685"/>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19" name="Rectangle 218"/>
              <p:cNvSpPr/>
              <p:nvPr/>
            </p:nvSpPr>
            <p:spPr>
              <a:xfrm>
                <a:off x="1804143" y="4539881"/>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20" name="Rectangle 219"/>
              <p:cNvSpPr/>
              <p:nvPr/>
            </p:nvSpPr>
            <p:spPr>
              <a:xfrm>
                <a:off x="2430020" y="4547134"/>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21" name="Rectangle 220"/>
              <p:cNvSpPr/>
              <p:nvPr/>
            </p:nvSpPr>
            <p:spPr>
              <a:xfrm>
                <a:off x="998470" y="4748743"/>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22" name="Rectangle 221"/>
              <p:cNvSpPr/>
              <p:nvPr/>
            </p:nvSpPr>
            <p:spPr>
              <a:xfrm>
                <a:off x="1591651" y="4756324"/>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23" name="Rectangle 222"/>
              <p:cNvSpPr/>
              <p:nvPr/>
            </p:nvSpPr>
            <p:spPr>
              <a:xfrm>
                <a:off x="2015207" y="4748743"/>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24" name="Rectangle 223"/>
              <p:cNvSpPr/>
              <p:nvPr/>
            </p:nvSpPr>
            <p:spPr>
              <a:xfrm>
                <a:off x="1198156" y="4962351"/>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25" name="Rectangle 224"/>
              <p:cNvSpPr/>
              <p:nvPr/>
            </p:nvSpPr>
            <p:spPr>
              <a:xfrm>
                <a:off x="2230730" y="4950419"/>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26" name="Rectangle 225"/>
              <p:cNvSpPr/>
              <p:nvPr/>
            </p:nvSpPr>
            <p:spPr>
              <a:xfrm>
                <a:off x="1405948" y="5163282"/>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28" name="Rectangle 227"/>
              <p:cNvSpPr/>
              <p:nvPr/>
            </p:nvSpPr>
            <p:spPr>
              <a:xfrm>
                <a:off x="2010238" y="5166980"/>
                <a:ext cx="232975" cy="21877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29" name="Rectangle 228"/>
              <p:cNvSpPr/>
              <p:nvPr/>
            </p:nvSpPr>
            <p:spPr>
              <a:xfrm>
                <a:off x="1601944" y="5380316"/>
                <a:ext cx="232975" cy="21877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30" name="Rectangle 229"/>
              <p:cNvSpPr/>
              <p:nvPr/>
            </p:nvSpPr>
            <p:spPr>
              <a:xfrm>
                <a:off x="2015323" y="4146867"/>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32" name="Rectangle 231"/>
              <p:cNvSpPr/>
              <p:nvPr/>
            </p:nvSpPr>
            <p:spPr>
              <a:xfrm>
                <a:off x="1812007" y="4958293"/>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grpSp>
      </p:grpSp>
      <p:grpSp>
        <p:nvGrpSpPr>
          <p:cNvPr id="69" name="Group 68"/>
          <p:cNvGrpSpPr/>
          <p:nvPr/>
        </p:nvGrpSpPr>
        <p:grpSpPr>
          <a:xfrm>
            <a:off x="6450245" y="1170488"/>
            <a:ext cx="1950546" cy="1803063"/>
            <a:chOff x="4185053" y="2763771"/>
            <a:chExt cx="2066543" cy="1925107"/>
          </a:xfrm>
        </p:grpSpPr>
        <p:pic>
          <p:nvPicPr>
            <p:cNvPr id="271" name="Picture 27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5053" y="2763771"/>
              <a:ext cx="2066543" cy="1925107"/>
            </a:xfrm>
            <a:prstGeom prst="rect">
              <a:avLst/>
            </a:prstGeom>
          </p:spPr>
        </p:pic>
        <p:grpSp>
          <p:nvGrpSpPr>
            <p:cNvPr id="273" name="Group 272"/>
            <p:cNvGrpSpPr/>
            <p:nvPr/>
          </p:nvGrpSpPr>
          <p:grpSpPr>
            <a:xfrm>
              <a:off x="4357265" y="2790887"/>
              <a:ext cx="1858264" cy="1870874"/>
              <a:chOff x="791495" y="3728218"/>
              <a:chExt cx="1858264" cy="1870874"/>
            </a:xfrm>
          </p:grpSpPr>
          <p:sp>
            <p:nvSpPr>
              <p:cNvPr id="274" name="Rectangle 273"/>
              <p:cNvSpPr/>
              <p:nvPr/>
            </p:nvSpPr>
            <p:spPr>
              <a:xfrm>
                <a:off x="988176" y="3728218"/>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75" name="Rectangle 274"/>
              <p:cNvSpPr/>
              <p:nvPr/>
            </p:nvSpPr>
            <p:spPr>
              <a:xfrm>
                <a:off x="1598512" y="3734984"/>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76" name="Rectangle 275"/>
              <p:cNvSpPr/>
              <p:nvPr/>
            </p:nvSpPr>
            <p:spPr>
              <a:xfrm>
                <a:off x="791495" y="3942679"/>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77" name="Rectangle 276"/>
              <p:cNvSpPr/>
              <p:nvPr/>
            </p:nvSpPr>
            <p:spPr>
              <a:xfrm>
                <a:off x="1191744" y="3935576"/>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78" name="Rectangle 277"/>
              <p:cNvSpPr/>
              <p:nvPr/>
            </p:nvSpPr>
            <p:spPr>
              <a:xfrm>
                <a:off x="1813901" y="3943075"/>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79" name="Rectangle 278"/>
              <p:cNvSpPr/>
              <p:nvPr/>
            </p:nvSpPr>
            <p:spPr>
              <a:xfrm>
                <a:off x="988175" y="4151901"/>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80" name="Rectangle 279"/>
              <p:cNvSpPr/>
              <p:nvPr/>
            </p:nvSpPr>
            <p:spPr>
              <a:xfrm>
                <a:off x="1399373" y="4134167"/>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81" name="Rectangle 280"/>
              <p:cNvSpPr/>
              <p:nvPr/>
            </p:nvSpPr>
            <p:spPr>
              <a:xfrm>
                <a:off x="1197199" y="4347906"/>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82" name="Rectangle 281"/>
              <p:cNvSpPr/>
              <p:nvPr/>
            </p:nvSpPr>
            <p:spPr>
              <a:xfrm>
                <a:off x="2226328" y="4339245"/>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83" name="Rectangle 282"/>
              <p:cNvSpPr/>
              <p:nvPr/>
            </p:nvSpPr>
            <p:spPr>
              <a:xfrm>
                <a:off x="791509" y="4548685"/>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84" name="Rectangle 283"/>
              <p:cNvSpPr/>
              <p:nvPr/>
            </p:nvSpPr>
            <p:spPr>
              <a:xfrm>
                <a:off x="1804143" y="4539881"/>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85" name="Rectangle 284"/>
              <p:cNvSpPr/>
              <p:nvPr/>
            </p:nvSpPr>
            <p:spPr>
              <a:xfrm>
                <a:off x="2430020" y="4547134"/>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86" name="Rectangle 285"/>
              <p:cNvSpPr/>
              <p:nvPr/>
            </p:nvSpPr>
            <p:spPr>
              <a:xfrm>
                <a:off x="998470" y="4748743"/>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87" name="Rectangle 286"/>
              <p:cNvSpPr/>
              <p:nvPr/>
            </p:nvSpPr>
            <p:spPr>
              <a:xfrm>
                <a:off x="1591651" y="4756324"/>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88" name="Rectangle 287"/>
              <p:cNvSpPr/>
              <p:nvPr/>
            </p:nvSpPr>
            <p:spPr>
              <a:xfrm>
                <a:off x="2015207" y="4748743"/>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89" name="Rectangle 288"/>
              <p:cNvSpPr/>
              <p:nvPr/>
            </p:nvSpPr>
            <p:spPr>
              <a:xfrm>
                <a:off x="1198156" y="4962351"/>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90" name="Rectangle 289"/>
              <p:cNvSpPr/>
              <p:nvPr/>
            </p:nvSpPr>
            <p:spPr>
              <a:xfrm>
                <a:off x="2230730" y="4950419"/>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91" name="Rectangle 290"/>
              <p:cNvSpPr/>
              <p:nvPr/>
            </p:nvSpPr>
            <p:spPr>
              <a:xfrm>
                <a:off x="1405948" y="5163282"/>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92" name="Rectangle 291"/>
              <p:cNvSpPr/>
              <p:nvPr/>
            </p:nvSpPr>
            <p:spPr>
              <a:xfrm>
                <a:off x="2010238" y="5166980"/>
                <a:ext cx="232975" cy="21877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93" name="Rectangle 292"/>
              <p:cNvSpPr/>
              <p:nvPr/>
            </p:nvSpPr>
            <p:spPr>
              <a:xfrm>
                <a:off x="1601944" y="5380316"/>
                <a:ext cx="232975" cy="21877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94" name="Rectangle 293"/>
              <p:cNvSpPr/>
              <p:nvPr/>
            </p:nvSpPr>
            <p:spPr>
              <a:xfrm>
                <a:off x="2015323" y="4146867"/>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95" name="Rectangle 294"/>
              <p:cNvSpPr/>
              <p:nvPr/>
            </p:nvSpPr>
            <p:spPr>
              <a:xfrm>
                <a:off x="1812007" y="4958293"/>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grpSp>
      </p:grpSp>
      <p:grpSp>
        <p:nvGrpSpPr>
          <p:cNvPr id="327" name="Group 326"/>
          <p:cNvGrpSpPr/>
          <p:nvPr/>
        </p:nvGrpSpPr>
        <p:grpSpPr>
          <a:xfrm>
            <a:off x="2954700" y="1246937"/>
            <a:ext cx="3296221" cy="1694087"/>
            <a:chOff x="2870851" y="3018532"/>
            <a:chExt cx="3492244" cy="1808755"/>
          </a:xfrm>
        </p:grpSpPr>
        <p:grpSp>
          <p:nvGrpSpPr>
            <p:cNvPr id="328" name="Group 327"/>
            <p:cNvGrpSpPr>
              <a:grpSpLocks noChangeAspect="1"/>
            </p:cNvGrpSpPr>
            <p:nvPr/>
          </p:nvGrpSpPr>
          <p:grpSpPr>
            <a:xfrm>
              <a:off x="3678740" y="3018532"/>
              <a:ext cx="1855669" cy="1808755"/>
              <a:chOff x="457200" y="2994024"/>
              <a:chExt cx="2354334" cy="2294813"/>
            </a:xfrm>
          </p:grpSpPr>
          <p:sp>
            <p:nvSpPr>
              <p:cNvPr id="331" name="Oval 330"/>
              <p:cNvSpPr>
                <a:spLocks noChangeAspect="1"/>
              </p:cNvSpPr>
              <p:nvPr/>
            </p:nvSpPr>
            <p:spPr>
              <a:xfrm>
                <a:off x="457200" y="2994024"/>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smtClean="0">
                    <a:ln>
                      <a:noFill/>
                    </a:ln>
                    <a:solidFill>
                      <a:schemeClr val="bg1"/>
                    </a:solidFill>
                    <a:effectLst/>
                    <a:uFillTx/>
                    <a:latin typeface="+mj-lt"/>
                    <a:ea typeface="+mj-ea"/>
                    <a:cs typeface="+mj-cs"/>
                    <a:sym typeface="Helvetica"/>
                  </a:rPr>
                  <a:t>p</a:t>
                </a:r>
                <a:r>
                  <a:rPr kumimoji="0" lang="en-US" sz="1400" b="0" i="0" u="none" strike="noStrike" cap="none" spc="0" normalizeH="0" baseline="-25000" dirty="0" smtClean="0">
                    <a:ln>
                      <a:noFill/>
                    </a:ln>
                    <a:solidFill>
                      <a:schemeClr val="bg1"/>
                    </a:solidFill>
                    <a:effectLst/>
                    <a:uFillTx/>
                    <a:latin typeface="+mj-lt"/>
                    <a:ea typeface="+mj-ea"/>
                    <a:cs typeface="+mj-cs"/>
                    <a:sym typeface="Helvetica"/>
                  </a:rPr>
                  <a:t>0</a:t>
                </a:r>
                <a:endParaRPr kumimoji="0" lang="en-US" sz="1400" b="0" i="0" u="none" strike="noStrike" cap="none" spc="0" normalizeH="0" baseline="0" dirty="0">
                  <a:ln>
                    <a:noFill/>
                  </a:ln>
                  <a:solidFill>
                    <a:schemeClr val="bg1"/>
                  </a:solidFill>
                  <a:effectLst/>
                  <a:uFillTx/>
                  <a:latin typeface="+mj-lt"/>
                  <a:ea typeface="+mj-ea"/>
                  <a:cs typeface="+mj-cs"/>
                  <a:sym typeface="Helvetica"/>
                </a:endParaRPr>
              </a:p>
            </p:txBody>
          </p:sp>
          <p:sp>
            <p:nvSpPr>
              <p:cNvPr id="332" name="Oval 331"/>
              <p:cNvSpPr>
                <a:spLocks/>
              </p:cNvSpPr>
              <p:nvPr/>
            </p:nvSpPr>
            <p:spPr>
              <a:xfrm>
                <a:off x="1465640" y="3019002"/>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smtClean="0">
                    <a:ln>
                      <a:noFill/>
                    </a:ln>
                    <a:solidFill>
                      <a:schemeClr val="bg1"/>
                    </a:solidFill>
                    <a:effectLst/>
                    <a:uFillTx/>
                    <a:sym typeface="Helvetica"/>
                  </a:rPr>
                  <a:t>p</a:t>
                </a:r>
                <a:r>
                  <a:rPr lang="en-US" sz="1400" baseline="-25000" dirty="0">
                    <a:solidFill>
                      <a:schemeClr val="bg1"/>
                    </a:solidFill>
                  </a:rPr>
                  <a:t>1</a:t>
                </a:r>
                <a:endParaRPr kumimoji="0" lang="en-US" sz="1400" b="0" i="0" u="none" strike="noStrike" cap="none" spc="0" normalizeH="0" baseline="0" dirty="0">
                  <a:ln>
                    <a:noFill/>
                  </a:ln>
                  <a:solidFill>
                    <a:schemeClr val="bg1"/>
                  </a:solidFill>
                  <a:effectLst/>
                  <a:uFillTx/>
                  <a:sym typeface="Helvetica"/>
                </a:endParaRPr>
              </a:p>
            </p:txBody>
          </p:sp>
          <p:cxnSp>
            <p:nvCxnSpPr>
              <p:cNvPr id="333" name="Straight Arrow Connector 332"/>
              <p:cNvCxnSpPr/>
              <p:nvPr/>
            </p:nvCxnSpPr>
            <p:spPr>
              <a:xfrm flipH="1">
                <a:off x="877056" y="3083160"/>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334" name="Straight Arrow Connector 333"/>
              <p:cNvCxnSpPr/>
              <p:nvPr/>
            </p:nvCxnSpPr>
            <p:spPr>
              <a:xfrm rot="10800000" flipH="1">
                <a:off x="877057" y="3224030"/>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sp>
            <p:nvSpPr>
              <p:cNvPr id="335" name="Oval 334"/>
              <p:cNvSpPr>
                <a:spLocks/>
              </p:cNvSpPr>
              <p:nvPr/>
            </p:nvSpPr>
            <p:spPr>
              <a:xfrm>
                <a:off x="2474079" y="3019002"/>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smtClean="0">
                    <a:ln>
                      <a:noFill/>
                    </a:ln>
                    <a:solidFill>
                      <a:schemeClr val="bg1"/>
                    </a:solidFill>
                    <a:effectLst/>
                    <a:uFillTx/>
                    <a:sym typeface="Helvetica"/>
                  </a:rPr>
                  <a:t>p</a:t>
                </a:r>
                <a:r>
                  <a:rPr lang="en-US" sz="1400" baseline="-25000" dirty="0">
                    <a:solidFill>
                      <a:schemeClr val="bg1"/>
                    </a:solidFill>
                  </a:rPr>
                  <a:t>2</a:t>
                </a:r>
                <a:endParaRPr kumimoji="0" lang="en-US" sz="1400" b="0" i="0" u="none" strike="noStrike" cap="none" spc="0" normalizeH="0" baseline="0" dirty="0">
                  <a:ln>
                    <a:noFill/>
                  </a:ln>
                  <a:solidFill>
                    <a:schemeClr val="bg1"/>
                  </a:solidFill>
                  <a:effectLst/>
                  <a:uFillTx/>
                  <a:sym typeface="Helvetica"/>
                </a:endParaRPr>
              </a:p>
            </p:txBody>
          </p:sp>
          <p:cxnSp>
            <p:nvCxnSpPr>
              <p:cNvPr id="336" name="Straight Arrow Connector 335"/>
              <p:cNvCxnSpPr/>
              <p:nvPr/>
            </p:nvCxnSpPr>
            <p:spPr>
              <a:xfrm flipH="1">
                <a:off x="1885495" y="3083160"/>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337" name="Straight Arrow Connector 336"/>
              <p:cNvCxnSpPr/>
              <p:nvPr/>
            </p:nvCxnSpPr>
            <p:spPr>
              <a:xfrm rot="10800000" flipH="1">
                <a:off x="1885496" y="3224030"/>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338" name="Straight Arrow Connector 337"/>
              <p:cNvCxnSpPr/>
              <p:nvPr/>
            </p:nvCxnSpPr>
            <p:spPr>
              <a:xfrm rot="5400000" flipH="1">
                <a:off x="436271" y="3649968"/>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339" name="Straight Arrow Connector 338"/>
              <p:cNvCxnSpPr/>
              <p:nvPr/>
            </p:nvCxnSpPr>
            <p:spPr>
              <a:xfrm rot="16200000" flipH="1">
                <a:off x="284598" y="3649968"/>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340" name="Straight Arrow Connector 339"/>
              <p:cNvCxnSpPr/>
              <p:nvPr/>
            </p:nvCxnSpPr>
            <p:spPr>
              <a:xfrm rot="5400000" flipH="1">
                <a:off x="1448636" y="3649968"/>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341" name="Straight Arrow Connector 340"/>
              <p:cNvCxnSpPr/>
              <p:nvPr/>
            </p:nvCxnSpPr>
            <p:spPr>
              <a:xfrm rot="16200000" flipH="1">
                <a:off x="1296964" y="3649968"/>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sp>
            <p:nvSpPr>
              <p:cNvPr id="342" name="Oval 341"/>
              <p:cNvSpPr>
                <a:spLocks/>
              </p:cNvSpPr>
              <p:nvPr/>
            </p:nvSpPr>
            <p:spPr>
              <a:xfrm>
                <a:off x="457200" y="3993434"/>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smtClean="0">
                    <a:ln>
                      <a:noFill/>
                    </a:ln>
                    <a:solidFill>
                      <a:schemeClr val="bg1"/>
                    </a:solidFill>
                    <a:effectLst/>
                    <a:uFillTx/>
                    <a:sym typeface="Helvetica"/>
                  </a:rPr>
                  <a:t>p</a:t>
                </a:r>
                <a:r>
                  <a:rPr lang="en-US" sz="1400" baseline="-25000" dirty="0">
                    <a:solidFill>
                      <a:schemeClr val="bg1"/>
                    </a:solidFill>
                  </a:rPr>
                  <a:t>3</a:t>
                </a:r>
                <a:endParaRPr kumimoji="0" lang="en-US" sz="1400" b="0" i="0" u="none" strike="noStrike" cap="none" spc="0" normalizeH="0" baseline="0" dirty="0">
                  <a:ln>
                    <a:noFill/>
                  </a:ln>
                  <a:solidFill>
                    <a:schemeClr val="bg1"/>
                  </a:solidFill>
                  <a:effectLst/>
                  <a:uFillTx/>
                  <a:sym typeface="Helvetica"/>
                </a:endParaRPr>
              </a:p>
            </p:txBody>
          </p:sp>
          <p:cxnSp>
            <p:nvCxnSpPr>
              <p:cNvPr id="343" name="Straight Arrow Connector 342"/>
              <p:cNvCxnSpPr/>
              <p:nvPr/>
            </p:nvCxnSpPr>
            <p:spPr>
              <a:xfrm rot="5400000" flipH="1">
                <a:off x="2461001" y="3649967"/>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344" name="Straight Arrow Connector 343"/>
              <p:cNvCxnSpPr/>
              <p:nvPr/>
            </p:nvCxnSpPr>
            <p:spPr>
              <a:xfrm rot="16200000" flipH="1">
                <a:off x="2309329" y="3649967"/>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sp>
            <p:nvSpPr>
              <p:cNvPr id="345" name="Oval 344"/>
              <p:cNvSpPr>
                <a:spLocks/>
              </p:cNvSpPr>
              <p:nvPr/>
            </p:nvSpPr>
            <p:spPr>
              <a:xfrm>
                <a:off x="1465639" y="3997681"/>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smtClean="0">
                    <a:ln>
                      <a:noFill/>
                    </a:ln>
                    <a:solidFill>
                      <a:schemeClr val="bg1"/>
                    </a:solidFill>
                    <a:effectLst/>
                    <a:uFillTx/>
                    <a:sym typeface="Helvetica"/>
                  </a:rPr>
                  <a:t>p</a:t>
                </a:r>
                <a:r>
                  <a:rPr lang="en-US" sz="1400" baseline="-25000" dirty="0" smtClean="0">
                    <a:solidFill>
                      <a:schemeClr val="bg1"/>
                    </a:solidFill>
                  </a:rPr>
                  <a:t>4</a:t>
                </a:r>
                <a:endParaRPr kumimoji="0" lang="en-US" sz="1400" b="0" i="0" u="none" strike="noStrike" cap="none" spc="0" normalizeH="0" baseline="0" dirty="0">
                  <a:ln>
                    <a:noFill/>
                  </a:ln>
                  <a:solidFill>
                    <a:schemeClr val="bg1"/>
                  </a:solidFill>
                  <a:effectLst/>
                  <a:uFillTx/>
                  <a:sym typeface="Helvetica"/>
                </a:endParaRPr>
              </a:p>
            </p:txBody>
          </p:sp>
          <p:cxnSp>
            <p:nvCxnSpPr>
              <p:cNvPr id="346" name="Straight Arrow Connector 345"/>
              <p:cNvCxnSpPr/>
              <p:nvPr/>
            </p:nvCxnSpPr>
            <p:spPr>
              <a:xfrm flipH="1">
                <a:off x="877056" y="4036861"/>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347" name="Straight Arrow Connector 346"/>
              <p:cNvCxnSpPr/>
              <p:nvPr/>
            </p:nvCxnSpPr>
            <p:spPr>
              <a:xfrm rot="10800000" flipH="1">
                <a:off x="877056" y="4177731"/>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sp>
            <p:nvSpPr>
              <p:cNvPr id="348" name="Oval 347"/>
              <p:cNvSpPr>
                <a:spLocks/>
              </p:cNvSpPr>
              <p:nvPr/>
            </p:nvSpPr>
            <p:spPr>
              <a:xfrm>
                <a:off x="2474078" y="3997681"/>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smtClean="0">
                    <a:ln>
                      <a:noFill/>
                    </a:ln>
                    <a:solidFill>
                      <a:schemeClr val="bg1"/>
                    </a:solidFill>
                    <a:effectLst/>
                    <a:uFillTx/>
                    <a:sym typeface="Helvetica"/>
                  </a:rPr>
                  <a:t>p</a:t>
                </a:r>
                <a:r>
                  <a:rPr lang="en-US" sz="1400" baseline="-25000" dirty="0" smtClean="0">
                    <a:solidFill>
                      <a:schemeClr val="bg1"/>
                    </a:solidFill>
                  </a:rPr>
                  <a:t>5</a:t>
                </a:r>
                <a:endParaRPr kumimoji="0" lang="en-US" sz="1400" b="0" i="0" u="none" strike="noStrike" cap="none" spc="0" normalizeH="0" baseline="0" dirty="0">
                  <a:ln>
                    <a:noFill/>
                  </a:ln>
                  <a:solidFill>
                    <a:schemeClr val="bg1"/>
                  </a:solidFill>
                  <a:effectLst/>
                  <a:uFillTx/>
                  <a:sym typeface="Helvetica"/>
                </a:endParaRPr>
              </a:p>
            </p:txBody>
          </p:sp>
          <p:cxnSp>
            <p:nvCxnSpPr>
              <p:cNvPr id="349" name="Straight Arrow Connector 348"/>
              <p:cNvCxnSpPr/>
              <p:nvPr/>
            </p:nvCxnSpPr>
            <p:spPr>
              <a:xfrm flipH="1">
                <a:off x="1885494" y="4036861"/>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350" name="Straight Arrow Connector 349"/>
              <p:cNvCxnSpPr/>
              <p:nvPr/>
            </p:nvCxnSpPr>
            <p:spPr>
              <a:xfrm rot="10800000" flipH="1">
                <a:off x="1885495" y="4177731"/>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351" name="Straight Arrow Connector 350"/>
              <p:cNvCxnSpPr/>
              <p:nvPr/>
            </p:nvCxnSpPr>
            <p:spPr>
              <a:xfrm rot="5400000" flipH="1">
                <a:off x="436271" y="4603668"/>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352" name="Straight Arrow Connector 351"/>
              <p:cNvCxnSpPr/>
              <p:nvPr/>
            </p:nvCxnSpPr>
            <p:spPr>
              <a:xfrm rot="16200000" flipH="1">
                <a:off x="284598" y="4603668"/>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353" name="Straight Arrow Connector 352"/>
              <p:cNvCxnSpPr/>
              <p:nvPr/>
            </p:nvCxnSpPr>
            <p:spPr>
              <a:xfrm rot="5400000" flipH="1">
                <a:off x="1448636" y="4603668"/>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354" name="Straight Arrow Connector 353"/>
              <p:cNvCxnSpPr/>
              <p:nvPr/>
            </p:nvCxnSpPr>
            <p:spPr>
              <a:xfrm rot="16200000" flipH="1">
                <a:off x="1296964" y="4603668"/>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sp>
            <p:nvSpPr>
              <p:cNvPr id="355" name="Oval 354"/>
              <p:cNvSpPr>
                <a:spLocks/>
              </p:cNvSpPr>
              <p:nvPr/>
            </p:nvSpPr>
            <p:spPr>
              <a:xfrm>
                <a:off x="457200" y="4947135"/>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smtClean="0">
                    <a:ln>
                      <a:noFill/>
                    </a:ln>
                    <a:solidFill>
                      <a:schemeClr val="bg1"/>
                    </a:solidFill>
                    <a:effectLst/>
                    <a:uFillTx/>
                    <a:sym typeface="Helvetica"/>
                  </a:rPr>
                  <a:t>p</a:t>
                </a:r>
                <a:r>
                  <a:rPr lang="en-US" sz="1400" baseline="-25000" dirty="0">
                    <a:solidFill>
                      <a:schemeClr val="bg1"/>
                    </a:solidFill>
                  </a:rPr>
                  <a:t>6</a:t>
                </a:r>
                <a:endParaRPr kumimoji="0" lang="en-US" sz="1400" b="0" i="0" u="none" strike="noStrike" cap="none" spc="0" normalizeH="0" baseline="0" dirty="0">
                  <a:ln>
                    <a:noFill/>
                  </a:ln>
                  <a:solidFill>
                    <a:schemeClr val="bg1"/>
                  </a:solidFill>
                  <a:effectLst/>
                  <a:uFillTx/>
                  <a:sym typeface="Helvetica"/>
                </a:endParaRPr>
              </a:p>
            </p:txBody>
          </p:sp>
          <p:cxnSp>
            <p:nvCxnSpPr>
              <p:cNvPr id="356" name="Straight Arrow Connector 355"/>
              <p:cNvCxnSpPr/>
              <p:nvPr/>
            </p:nvCxnSpPr>
            <p:spPr>
              <a:xfrm rot="5400000" flipH="1">
                <a:off x="2461001" y="4603667"/>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357" name="Straight Arrow Connector 356"/>
              <p:cNvCxnSpPr/>
              <p:nvPr/>
            </p:nvCxnSpPr>
            <p:spPr>
              <a:xfrm rot="16200000" flipH="1">
                <a:off x="2309329" y="4603667"/>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sp>
            <p:nvSpPr>
              <p:cNvPr id="358" name="Oval 357"/>
              <p:cNvSpPr>
                <a:spLocks/>
              </p:cNvSpPr>
              <p:nvPr/>
            </p:nvSpPr>
            <p:spPr>
              <a:xfrm>
                <a:off x="1465639" y="4951382"/>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smtClean="0">
                    <a:ln>
                      <a:noFill/>
                    </a:ln>
                    <a:solidFill>
                      <a:schemeClr val="bg1"/>
                    </a:solidFill>
                    <a:effectLst/>
                    <a:uFillTx/>
                    <a:sym typeface="Helvetica"/>
                  </a:rPr>
                  <a:t>p</a:t>
                </a:r>
                <a:r>
                  <a:rPr lang="en-US" sz="1400" baseline="-25000" dirty="0" smtClean="0">
                    <a:solidFill>
                      <a:schemeClr val="bg1"/>
                    </a:solidFill>
                  </a:rPr>
                  <a:t>7</a:t>
                </a:r>
                <a:endParaRPr kumimoji="0" lang="en-US" sz="1400" b="0" i="0" u="none" strike="noStrike" cap="none" spc="0" normalizeH="0" baseline="0" dirty="0">
                  <a:ln>
                    <a:noFill/>
                  </a:ln>
                  <a:solidFill>
                    <a:schemeClr val="bg1"/>
                  </a:solidFill>
                  <a:effectLst/>
                  <a:uFillTx/>
                  <a:sym typeface="Helvetica"/>
                </a:endParaRPr>
              </a:p>
            </p:txBody>
          </p:sp>
          <p:cxnSp>
            <p:nvCxnSpPr>
              <p:cNvPr id="359" name="Straight Arrow Connector 358"/>
              <p:cNvCxnSpPr/>
              <p:nvPr/>
            </p:nvCxnSpPr>
            <p:spPr>
              <a:xfrm flipH="1">
                <a:off x="877056" y="4990561"/>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360" name="Straight Arrow Connector 359"/>
              <p:cNvCxnSpPr/>
              <p:nvPr/>
            </p:nvCxnSpPr>
            <p:spPr>
              <a:xfrm rot="10800000" flipH="1">
                <a:off x="877056" y="5131431"/>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sp>
            <p:nvSpPr>
              <p:cNvPr id="361" name="Oval 360"/>
              <p:cNvSpPr>
                <a:spLocks/>
              </p:cNvSpPr>
              <p:nvPr/>
            </p:nvSpPr>
            <p:spPr>
              <a:xfrm>
                <a:off x="2474078" y="4951382"/>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smtClean="0">
                    <a:ln>
                      <a:noFill/>
                    </a:ln>
                    <a:solidFill>
                      <a:schemeClr val="bg1"/>
                    </a:solidFill>
                    <a:effectLst/>
                    <a:uFillTx/>
                    <a:sym typeface="Helvetica"/>
                  </a:rPr>
                  <a:t>p</a:t>
                </a:r>
                <a:r>
                  <a:rPr lang="en-US" sz="1400" baseline="-25000" dirty="0" smtClean="0">
                    <a:solidFill>
                      <a:schemeClr val="bg1"/>
                    </a:solidFill>
                  </a:rPr>
                  <a:t>8</a:t>
                </a:r>
                <a:endParaRPr kumimoji="0" lang="en-US" sz="1400" b="0" i="0" u="none" strike="noStrike" cap="none" spc="0" normalizeH="0" baseline="0" dirty="0">
                  <a:ln>
                    <a:noFill/>
                  </a:ln>
                  <a:solidFill>
                    <a:schemeClr val="bg1"/>
                  </a:solidFill>
                  <a:effectLst/>
                  <a:uFillTx/>
                  <a:sym typeface="Helvetica"/>
                </a:endParaRPr>
              </a:p>
            </p:txBody>
          </p:sp>
          <p:cxnSp>
            <p:nvCxnSpPr>
              <p:cNvPr id="362" name="Straight Arrow Connector 361"/>
              <p:cNvCxnSpPr/>
              <p:nvPr/>
            </p:nvCxnSpPr>
            <p:spPr>
              <a:xfrm flipH="1">
                <a:off x="1885494" y="4990561"/>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363" name="Straight Arrow Connector 362"/>
              <p:cNvCxnSpPr/>
              <p:nvPr/>
            </p:nvCxnSpPr>
            <p:spPr>
              <a:xfrm rot="10800000" flipH="1">
                <a:off x="1885495" y="5131431"/>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grpSp>
        <p:sp>
          <p:nvSpPr>
            <p:cNvPr id="329" name="Right Arrow 328"/>
            <p:cNvSpPr/>
            <p:nvPr/>
          </p:nvSpPr>
          <p:spPr>
            <a:xfrm>
              <a:off x="2870851" y="3769918"/>
              <a:ext cx="678393" cy="297751"/>
            </a:xfrm>
            <a:prstGeom prst="rightArrow">
              <a:avLst/>
            </a:prstGeom>
            <a:solidFill>
              <a:srgbClr val="FF0000"/>
            </a:solid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330" name="Right Arrow 329"/>
            <p:cNvSpPr/>
            <p:nvPr/>
          </p:nvSpPr>
          <p:spPr>
            <a:xfrm>
              <a:off x="5684702" y="3761215"/>
              <a:ext cx="678393" cy="297751"/>
            </a:xfrm>
            <a:prstGeom prst="rightArrow">
              <a:avLst/>
            </a:prstGeom>
            <a:solidFill>
              <a:srgbClr val="FF0000"/>
            </a:solid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grpSp>
      <p:sp>
        <p:nvSpPr>
          <p:cNvPr id="160" name="TextBox 159"/>
          <p:cNvSpPr txBox="1"/>
          <p:nvPr/>
        </p:nvSpPr>
        <p:spPr>
          <a:xfrm>
            <a:off x="336884" y="779489"/>
            <a:ext cx="2773575"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Helvetica"/>
              </a:rPr>
              <a:t>Total Receives</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161" name="TextBox 160"/>
          <p:cNvSpPr txBox="1"/>
          <p:nvPr/>
        </p:nvSpPr>
        <p:spPr>
          <a:xfrm>
            <a:off x="6100701" y="779489"/>
            <a:ext cx="2773575"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Helvetica"/>
              </a:rPr>
              <a:t>Out-of-order Receives</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162" name="TextBox 161"/>
          <p:cNvSpPr txBox="1"/>
          <p:nvPr/>
        </p:nvSpPr>
        <p:spPr>
          <a:xfrm>
            <a:off x="3158327" y="773607"/>
            <a:ext cx="2773575"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smtClean="0">
                <a:ln>
                  <a:noFill/>
                </a:ln>
                <a:solidFill>
                  <a:srgbClr val="000000"/>
                </a:solidFill>
                <a:effectLst/>
                <a:uFillTx/>
                <a:latin typeface="+mj-lt"/>
                <a:ea typeface="+mj-ea"/>
                <a:cs typeface="+mj-cs"/>
                <a:sym typeface="Helvetica"/>
              </a:rPr>
              <a:t>Communication</a:t>
            </a:r>
            <a:r>
              <a:rPr kumimoji="0" lang="en-US" sz="1800" b="0" i="0" u="none" strike="noStrike" cap="none" spc="0" normalizeH="0" smtClean="0">
                <a:ln>
                  <a:noFill/>
                </a:ln>
                <a:solidFill>
                  <a:srgbClr val="000000"/>
                </a:solidFill>
                <a:effectLst/>
                <a:uFillTx/>
                <a:latin typeface="+mj-lt"/>
                <a:ea typeface="+mj-ea"/>
                <a:cs typeface="+mj-cs"/>
                <a:sym typeface="Helvetica"/>
              </a:rPr>
              <a:t> Pattern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163" name="Slide Number Placeholder 1"/>
          <p:cNvSpPr>
            <a:spLocks noGrp="1"/>
          </p:cNvSpPr>
          <p:nvPr>
            <p:ph type="sldNum" sz="quarter" idx="2"/>
          </p:nvPr>
        </p:nvSpPr>
        <p:spPr>
          <a:xfrm>
            <a:off x="7035803" y="6548982"/>
            <a:ext cx="2133600" cy="369328"/>
          </a:xfrm>
        </p:spPr>
        <p:txBody>
          <a:bodyPr/>
          <a:lstStyle/>
          <a:p>
            <a:pPr lvl="0"/>
            <a:r>
              <a:rPr lang="en-US" dirty="0" smtClean="0"/>
              <a:t>74</a:t>
            </a:r>
            <a:endParaRPr lang="en-US" dirty="0"/>
          </a:p>
        </p:txBody>
      </p:sp>
    </p:spTree>
    <p:extLst>
      <p:ext uri="{BB962C8B-B14F-4D97-AF65-F5344CB8AC3E}">
        <p14:creationId xmlns:p14="http://schemas.microsoft.com/office/powerpoint/2010/main" val="1400471128"/>
      </p:ext>
    </p:extLst>
  </p:cSld>
  <p:clrMapOvr>
    <a:masterClrMapping/>
  </p:clrMapOvr>
  <p:transition spd="med"/>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p:cNvGrpSpPr/>
          <p:nvPr/>
        </p:nvGrpSpPr>
        <p:grpSpPr>
          <a:xfrm>
            <a:off x="670561" y="1132500"/>
            <a:ext cx="1946948" cy="1778283"/>
            <a:chOff x="609600" y="3715763"/>
            <a:chExt cx="2062731" cy="1898650"/>
          </a:xfrm>
        </p:grpSpPr>
        <p:pic>
          <p:nvPicPr>
            <p:cNvPr id="208" name="Picture 20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3715763"/>
              <a:ext cx="2062731" cy="1898650"/>
            </a:xfrm>
            <a:prstGeom prst="rect">
              <a:avLst/>
            </a:prstGeom>
          </p:spPr>
        </p:pic>
        <p:grpSp>
          <p:nvGrpSpPr>
            <p:cNvPr id="63" name="Group 62"/>
            <p:cNvGrpSpPr/>
            <p:nvPr/>
          </p:nvGrpSpPr>
          <p:grpSpPr>
            <a:xfrm>
              <a:off x="791495" y="3728218"/>
              <a:ext cx="1858264" cy="1870874"/>
              <a:chOff x="791495" y="3728218"/>
              <a:chExt cx="1858264" cy="1870874"/>
            </a:xfrm>
          </p:grpSpPr>
          <p:sp>
            <p:nvSpPr>
              <p:cNvPr id="209" name="Rectangle 208"/>
              <p:cNvSpPr/>
              <p:nvPr/>
            </p:nvSpPr>
            <p:spPr>
              <a:xfrm>
                <a:off x="988176" y="3728218"/>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10" name="Rectangle 209"/>
              <p:cNvSpPr/>
              <p:nvPr/>
            </p:nvSpPr>
            <p:spPr>
              <a:xfrm>
                <a:off x="1598512" y="3734984"/>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11" name="Rectangle 210"/>
              <p:cNvSpPr/>
              <p:nvPr/>
            </p:nvSpPr>
            <p:spPr>
              <a:xfrm>
                <a:off x="791495" y="3942679"/>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12" name="Rectangle 211"/>
              <p:cNvSpPr/>
              <p:nvPr/>
            </p:nvSpPr>
            <p:spPr>
              <a:xfrm>
                <a:off x="1191744" y="3935576"/>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13" name="Rectangle 212"/>
              <p:cNvSpPr/>
              <p:nvPr/>
            </p:nvSpPr>
            <p:spPr>
              <a:xfrm>
                <a:off x="1813901" y="3943075"/>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14" name="Rectangle 213"/>
              <p:cNvSpPr/>
              <p:nvPr/>
            </p:nvSpPr>
            <p:spPr>
              <a:xfrm>
                <a:off x="988175" y="4151901"/>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15" name="Rectangle 214"/>
              <p:cNvSpPr/>
              <p:nvPr/>
            </p:nvSpPr>
            <p:spPr>
              <a:xfrm>
                <a:off x="1399373" y="4134167"/>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16" name="Rectangle 215"/>
              <p:cNvSpPr/>
              <p:nvPr/>
            </p:nvSpPr>
            <p:spPr>
              <a:xfrm>
                <a:off x="1197199" y="4347906"/>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17" name="Rectangle 216"/>
              <p:cNvSpPr/>
              <p:nvPr/>
            </p:nvSpPr>
            <p:spPr>
              <a:xfrm>
                <a:off x="2226328" y="4339245"/>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18" name="Rectangle 217"/>
              <p:cNvSpPr/>
              <p:nvPr/>
            </p:nvSpPr>
            <p:spPr>
              <a:xfrm>
                <a:off x="791509" y="4548685"/>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19" name="Rectangle 218"/>
              <p:cNvSpPr/>
              <p:nvPr/>
            </p:nvSpPr>
            <p:spPr>
              <a:xfrm>
                <a:off x="1804143" y="4539881"/>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20" name="Rectangle 219"/>
              <p:cNvSpPr/>
              <p:nvPr/>
            </p:nvSpPr>
            <p:spPr>
              <a:xfrm>
                <a:off x="2430020" y="4547134"/>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21" name="Rectangle 220"/>
              <p:cNvSpPr/>
              <p:nvPr/>
            </p:nvSpPr>
            <p:spPr>
              <a:xfrm>
                <a:off x="998470" y="4748743"/>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22" name="Rectangle 221"/>
              <p:cNvSpPr/>
              <p:nvPr/>
            </p:nvSpPr>
            <p:spPr>
              <a:xfrm>
                <a:off x="1591651" y="4756324"/>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23" name="Rectangle 222"/>
              <p:cNvSpPr/>
              <p:nvPr/>
            </p:nvSpPr>
            <p:spPr>
              <a:xfrm>
                <a:off x="2015207" y="4748743"/>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24" name="Rectangle 223"/>
              <p:cNvSpPr/>
              <p:nvPr/>
            </p:nvSpPr>
            <p:spPr>
              <a:xfrm>
                <a:off x="1198156" y="4962351"/>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25" name="Rectangle 224"/>
              <p:cNvSpPr/>
              <p:nvPr/>
            </p:nvSpPr>
            <p:spPr>
              <a:xfrm>
                <a:off x="2230730" y="4950419"/>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26" name="Rectangle 225"/>
              <p:cNvSpPr/>
              <p:nvPr/>
            </p:nvSpPr>
            <p:spPr>
              <a:xfrm>
                <a:off x="1405948" y="5163282"/>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28" name="Rectangle 227"/>
              <p:cNvSpPr/>
              <p:nvPr/>
            </p:nvSpPr>
            <p:spPr>
              <a:xfrm>
                <a:off x="2010238" y="5166980"/>
                <a:ext cx="232975" cy="21877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29" name="Rectangle 228"/>
              <p:cNvSpPr/>
              <p:nvPr/>
            </p:nvSpPr>
            <p:spPr>
              <a:xfrm>
                <a:off x="1601944" y="5380316"/>
                <a:ext cx="232975" cy="21877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30" name="Rectangle 229"/>
              <p:cNvSpPr/>
              <p:nvPr/>
            </p:nvSpPr>
            <p:spPr>
              <a:xfrm>
                <a:off x="2015323" y="4146867"/>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32" name="Rectangle 231"/>
              <p:cNvSpPr/>
              <p:nvPr/>
            </p:nvSpPr>
            <p:spPr>
              <a:xfrm>
                <a:off x="1812007" y="4958293"/>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grpSp>
      </p:grpSp>
      <p:grpSp>
        <p:nvGrpSpPr>
          <p:cNvPr id="69" name="Group 68"/>
          <p:cNvGrpSpPr/>
          <p:nvPr/>
        </p:nvGrpSpPr>
        <p:grpSpPr>
          <a:xfrm>
            <a:off x="6450245" y="1170488"/>
            <a:ext cx="1950546" cy="1803063"/>
            <a:chOff x="4185053" y="2763771"/>
            <a:chExt cx="2066543" cy="1925107"/>
          </a:xfrm>
        </p:grpSpPr>
        <p:pic>
          <p:nvPicPr>
            <p:cNvPr id="271" name="Picture 27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5053" y="2763771"/>
              <a:ext cx="2066543" cy="1925107"/>
            </a:xfrm>
            <a:prstGeom prst="rect">
              <a:avLst/>
            </a:prstGeom>
          </p:spPr>
        </p:pic>
        <p:grpSp>
          <p:nvGrpSpPr>
            <p:cNvPr id="273" name="Group 272"/>
            <p:cNvGrpSpPr/>
            <p:nvPr/>
          </p:nvGrpSpPr>
          <p:grpSpPr>
            <a:xfrm>
              <a:off x="4357265" y="2790887"/>
              <a:ext cx="1858264" cy="1870874"/>
              <a:chOff x="791495" y="3728218"/>
              <a:chExt cx="1858264" cy="1870874"/>
            </a:xfrm>
          </p:grpSpPr>
          <p:sp>
            <p:nvSpPr>
              <p:cNvPr id="274" name="Rectangle 273"/>
              <p:cNvSpPr/>
              <p:nvPr/>
            </p:nvSpPr>
            <p:spPr>
              <a:xfrm>
                <a:off x="988176" y="3728218"/>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75" name="Rectangle 274"/>
              <p:cNvSpPr/>
              <p:nvPr/>
            </p:nvSpPr>
            <p:spPr>
              <a:xfrm>
                <a:off x="1598512" y="3734984"/>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76" name="Rectangle 275"/>
              <p:cNvSpPr/>
              <p:nvPr/>
            </p:nvSpPr>
            <p:spPr>
              <a:xfrm>
                <a:off x="791495" y="3942679"/>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77" name="Rectangle 276"/>
              <p:cNvSpPr/>
              <p:nvPr/>
            </p:nvSpPr>
            <p:spPr>
              <a:xfrm>
                <a:off x="1191744" y="3935576"/>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78" name="Rectangle 277"/>
              <p:cNvSpPr/>
              <p:nvPr/>
            </p:nvSpPr>
            <p:spPr>
              <a:xfrm>
                <a:off x="1813901" y="3943075"/>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79" name="Rectangle 278"/>
              <p:cNvSpPr/>
              <p:nvPr/>
            </p:nvSpPr>
            <p:spPr>
              <a:xfrm>
                <a:off x="988175" y="4151901"/>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80" name="Rectangle 279"/>
              <p:cNvSpPr/>
              <p:nvPr/>
            </p:nvSpPr>
            <p:spPr>
              <a:xfrm>
                <a:off x="1399373" y="4134167"/>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81" name="Rectangle 280"/>
              <p:cNvSpPr/>
              <p:nvPr/>
            </p:nvSpPr>
            <p:spPr>
              <a:xfrm>
                <a:off x="1197199" y="4347906"/>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82" name="Rectangle 281"/>
              <p:cNvSpPr/>
              <p:nvPr/>
            </p:nvSpPr>
            <p:spPr>
              <a:xfrm>
                <a:off x="2226328" y="4339245"/>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83" name="Rectangle 282"/>
              <p:cNvSpPr/>
              <p:nvPr/>
            </p:nvSpPr>
            <p:spPr>
              <a:xfrm>
                <a:off x="791509" y="4548685"/>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84" name="Rectangle 283"/>
              <p:cNvSpPr/>
              <p:nvPr/>
            </p:nvSpPr>
            <p:spPr>
              <a:xfrm>
                <a:off x="1804143" y="4539881"/>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85" name="Rectangle 284"/>
              <p:cNvSpPr/>
              <p:nvPr/>
            </p:nvSpPr>
            <p:spPr>
              <a:xfrm>
                <a:off x="2430020" y="4547134"/>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86" name="Rectangle 285"/>
              <p:cNvSpPr/>
              <p:nvPr/>
            </p:nvSpPr>
            <p:spPr>
              <a:xfrm>
                <a:off x="998470" y="4748743"/>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87" name="Rectangle 286"/>
              <p:cNvSpPr/>
              <p:nvPr/>
            </p:nvSpPr>
            <p:spPr>
              <a:xfrm>
                <a:off x="1591651" y="4756324"/>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88" name="Rectangle 287"/>
              <p:cNvSpPr/>
              <p:nvPr/>
            </p:nvSpPr>
            <p:spPr>
              <a:xfrm>
                <a:off x="2015207" y="4748743"/>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89" name="Rectangle 288"/>
              <p:cNvSpPr/>
              <p:nvPr/>
            </p:nvSpPr>
            <p:spPr>
              <a:xfrm>
                <a:off x="1198156" y="4962351"/>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90" name="Rectangle 289"/>
              <p:cNvSpPr/>
              <p:nvPr/>
            </p:nvSpPr>
            <p:spPr>
              <a:xfrm>
                <a:off x="2230730" y="4950419"/>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91" name="Rectangle 290"/>
              <p:cNvSpPr/>
              <p:nvPr/>
            </p:nvSpPr>
            <p:spPr>
              <a:xfrm>
                <a:off x="1405948" y="5163282"/>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92" name="Rectangle 291"/>
              <p:cNvSpPr/>
              <p:nvPr/>
            </p:nvSpPr>
            <p:spPr>
              <a:xfrm>
                <a:off x="2010238" y="5166980"/>
                <a:ext cx="232975" cy="21877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93" name="Rectangle 292"/>
              <p:cNvSpPr/>
              <p:nvPr/>
            </p:nvSpPr>
            <p:spPr>
              <a:xfrm>
                <a:off x="1601944" y="5380316"/>
                <a:ext cx="232975" cy="21877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94" name="Rectangle 293"/>
              <p:cNvSpPr/>
              <p:nvPr/>
            </p:nvSpPr>
            <p:spPr>
              <a:xfrm>
                <a:off x="2015323" y="4146867"/>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95" name="Rectangle 294"/>
              <p:cNvSpPr/>
              <p:nvPr/>
            </p:nvSpPr>
            <p:spPr>
              <a:xfrm>
                <a:off x="1812007" y="4958293"/>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grpSp>
      </p:grpSp>
      <p:grpSp>
        <p:nvGrpSpPr>
          <p:cNvPr id="327" name="Group 326"/>
          <p:cNvGrpSpPr/>
          <p:nvPr/>
        </p:nvGrpSpPr>
        <p:grpSpPr>
          <a:xfrm>
            <a:off x="2954700" y="1246937"/>
            <a:ext cx="3296221" cy="1694087"/>
            <a:chOff x="2870851" y="3018532"/>
            <a:chExt cx="3492244" cy="1808755"/>
          </a:xfrm>
        </p:grpSpPr>
        <p:grpSp>
          <p:nvGrpSpPr>
            <p:cNvPr id="328" name="Group 327"/>
            <p:cNvGrpSpPr>
              <a:grpSpLocks noChangeAspect="1"/>
            </p:cNvGrpSpPr>
            <p:nvPr/>
          </p:nvGrpSpPr>
          <p:grpSpPr>
            <a:xfrm>
              <a:off x="3678740" y="3018532"/>
              <a:ext cx="1855669" cy="1808755"/>
              <a:chOff x="457200" y="2994024"/>
              <a:chExt cx="2354334" cy="2294813"/>
            </a:xfrm>
          </p:grpSpPr>
          <p:sp>
            <p:nvSpPr>
              <p:cNvPr id="331" name="Oval 330"/>
              <p:cNvSpPr>
                <a:spLocks noChangeAspect="1"/>
              </p:cNvSpPr>
              <p:nvPr/>
            </p:nvSpPr>
            <p:spPr>
              <a:xfrm>
                <a:off x="457200" y="2994024"/>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smtClean="0">
                    <a:ln>
                      <a:noFill/>
                    </a:ln>
                    <a:solidFill>
                      <a:schemeClr val="bg1"/>
                    </a:solidFill>
                    <a:effectLst/>
                    <a:uFillTx/>
                    <a:latin typeface="+mj-lt"/>
                    <a:ea typeface="+mj-ea"/>
                    <a:cs typeface="+mj-cs"/>
                    <a:sym typeface="Helvetica"/>
                  </a:rPr>
                  <a:t>p</a:t>
                </a:r>
                <a:r>
                  <a:rPr kumimoji="0" lang="en-US" sz="1400" b="0" i="0" u="none" strike="noStrike" cap="none" spc="0" normalizeH="0" baseline="-25000" dirty="0" smtClean="0">
                    <a:ln>
                      <a:noFill/>
                    </a:ln>
                    <a:solidFill>
                      <a:schemeClr val="bg1"/>
                    </a:solidFill>
                    <a:effectLst/>
                    <a:uFillTx/>
                    <a:latin typeface="+mj-lt"/>
                    <a:ea typeface="+mj-ea"/>
                    <a:cs typeface="+mj-cs"/>
                    <a:sym typeface="Helvetica"/>
                  </a:rPr>
                  <a:t>0</a:t>
                </a:r>
                <a:endParaRPr kumimoji="0" lang="en-US" sz="1400" b="0" i="0" u="none" strike="noStrike" cap="none" spc="0" normalizeH="0" baseline="0" dirty="0">
                  <a:ln>
                    <a:noFill/>
                  </a:ln>
                  <a:solidFill>
                    <a:schemeClr val="bg1"/>
                  </a:solidFill>
                  <a:effectLst/>
                  <a:uFillTx/>
                  <a:latin typeface="+mj-lt"/>
                  <a:ea typeface="+mj-ea"/>
                  <a:cs typeface="+mj-cs"/>
                  <a:sym typeface="Helvetica"/>
                </a:endParaRPr>
              </a:p>
            </p:txBody>
          </p:sp>
          <p:sp>
            <p:nvSpPr>
              <p:cNvPr id="332" name="Oval 331"/>
              <p:cNvSpPr>
                <a:spLocks/>
              </p:cNvSpPr>
              <p:nvPr/>
            </p:nvSpPr>
            <p:spPr>
              <a:xfrm>
                <a:off x="1465640" y="3019002"/>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smtClean="0">
                    <a:ln>
                      <a:noFill/>
                    </a:ln>
                    <a:solidFill>
                      <a:schemeClr val="bg1"/>
                    </a:solidFill>
                    <a:effectLst/>
                    <a:uFillTx/>
                    <a:sym typeface="Helvetica"/>
                  </a:rPr>
                  <a:t>p</a:t>
                </a:r>
                <a:r>
                  <a:rPr lang="en-US" sz="1400" baseline="-25000" dirty="0">
                    <a:solidFill>
                      <a:schemeClr val="bg1"/>
                    </a:solidFill>
                  </a:rPr>
                  <a:t>1</a:t>
                </a:r>
                <a:endParaRPr kumimoji="0" lang="en-US" sz="1400" b="0" i="0" u="none" strike="noStrike" cap="none" spc="0" normalizeH="0" baseline="0" dirty="0">
                  <a:ln>
                    <a:noFill/>
                  </a:ln>
                  <a:solidFill>
                    <a:schemeClr val="bg1"/>
                  </a:solidFill>
                  <a:effectLst/>
                  <a:uFillTx/>
                  <a:sym typeface="Helvetica"/>
                </a:endParaRPr>
              </a:p>
            </p:txBody>
          </p:sp>
          <p:cxnSp>
            <p:nvCxnSpPr>
              <p:cNvPr id="333" name="Straight Arrow Connector 332"/>
              <p:cNvCxnSpPr/>
              <p:nvPr/>
            </p:nvCxnSpPr>
            <p:spPr>
              <a:xfrm flipH="1">
                <a:off x="877056" y="3083160"/>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334" name="Straight Arrow Connector 333"/>
              <p:cNvCxnSpPr/>
              <p:nvPr/>
            </p:nvCxnSpPr>
            <p:spPr>
              <a:xfrm rot="10800000" flipH="1">
                <a:off x="877057" y="3224030"/>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sp>
            <p:nvSpPr>
              <p:cNvPr id="335" name="Oval 334"/>
              <p:cNvSpPr>
                <a:spLocks/>
              </p:cNvSpPr>
              <p:nvPr/>
            </p:nvSpPr>
            <p:spPr>
              <a:xfrm>
                <a:off x="2474079" y="3019002"/>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smtClean="0">
                    <a:ln>
                      <a:noFill/>
                    </a:ln>
                    <a:solidFill>
                      <a:schemeClr val="bg1"/>
                    </a:solidFill>
                    <a:effectLst/>
                    <a:uFillTx/>
                    <a:sym typeface="Helvetica"/>
                  </a:rPr>
                  <a:t>p</a:t>
                </a:r>
                <a:r>
                  <a:rPr lang="en-US" sz="1400" baseline="-25000" dirty="0">
                    <a:solidFill>
                      <a:schemeClr val="bg1"/>
                    </a:solidFill>
                  </a:rPr>
                  <a:t>2</a:t>
                </a:r>
                <a:endParaRPr kumimoji="0" lang="en-US" sz="1400" b="0" i="0" u="none" strike="noStrike" cap="none" spc="0" normalizeH="0" baseline="0" dirty="0">
                  <a:ln>
                    <a:noFill/>
                  </a:ln>
                  <a:solidFill>
                    <a:schemeClr val="bg1"/>
                  </a:solidFill>
                  <a:effectLst/>
                  <a:uFillTx/>
                  <a:sym typeface="Helvetica"/>
                </a:endParaRPr>
              </a:p>
            </p:txBody>
          </p:sp>
          <p:cxnSp>
            <p:nvCxnSpPr>
              <p:cNvPr id="336" name="Straight Arrow Connector 335"/>
              <p:cNvCxnSpPr/>
              <p:nvPr/>
            </p:nvCxnSpPr>
            <p:spPr>
              <a:xfrm flipH="1">
                <a:off x="1885495" y="3083160"/>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337" name="Straight Arrow Connector 336"/>
              <p:cNvCxnSpPr/>
              <p:nvPr/>
            </p:nvCxnSpPr>
            <p:spPr>
              <a:xfrm rot="10800000" flipH="1">
                <a:off x="1885496" y="3224030"/>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338" name="Straight Arrow Connector 337"/>
              <p:cNvCxnSpPr/>
              <p:nvPr/>
            </p:nvCxnSpPr>
            <p:spPr>
              <a:xfrm rot="5400000" flipH="1">
                <a:off x="436271" y="3649968"/>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339" name="Straight Arrow Connector 338"/>
              <p:cNvCxnSpPr/>
              <p:nvPr/>
            </p:nvCxnSpPr>
            <p:spPr>
              <a:xfrm rot="16200000" flipH="1">
                <a:off x="284598" y="3649968"/>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340" name="Straight Arrow Connector 339"/>
              <p:cNvCxnSpPr/>
              <p:nvPr/>
            </p:nvCxnSpPr>
            <p:spPr>
              <a:xfrm rot="5400000" flipH="1">
                <a:off x="1448636" y="3649968"/>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341" name="Straight Arrow Connector 340"/>
              <p:cNvCxnSpPr/>
              <p:nvPr/>
            </p:nvCxnSpPr>
            <p:spPr>
              <a:xfrm rot="16200000" flipH="1">
                <a:off x="1296964" y="3649968"/>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sp>
            <p:nvSpPr>
              <p:cNvPr id="342" name="Oval 341"/>
              <p:cNvSpPr>
                <a:spLocks/>
              </p:cNvSpPr>
              <p:nvPr/>
            </p:nvSpPr>
            <p:spPr>
              <a:xfrm>
                <a:off x="457200" y="3993434"/>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smtClean="0">
                    <a:ln>
                      <a:noFill/>
                    </a:ln>
                    <a:solidFill>
                      <a:schemeClr val="bg1"/>
                    </a:solidFill>
                    <a:effectLst/>
                    <a:uFillTx/>
                    <a:sym typeface="Helvetica"/>
                  </a:rPr>
                  <a:t>p</a:t>
                </a:r>
                <a:r>
                  <a:rPr lang="en-US" sz="1400" baseline="-25000" dirty="0">
                    <a:solidFill>
                      <a:schemeClr val="bg1"/>
                    </a:solidFill>
                  </a:rPr>
                  <a:t>3</a:t>
                </a:r>
                <a:endParaRPr kumimoji="0" lang="en-US" sz="1400" b="0" i="0" u="none" strike="noStrike" cap="none" spc="0" normalizeH="0" baseline="0" dirty="0">
                  <a:ln>
                    <a:noFill/>
                  </a:ln>
                  <a:solidFill>
                    <a:schemeClr val="bg1"/>
                  </a:solidFill>
                  <a:effectLst/>
                  <a:uFillTx/>
                  <a:sym typeface="Helvetica"/>
                </a:endParaRPr>
              </a:p>
            </p:txBody>
          </p:sp>
          <p:cxnSp>
            <p:nvCxnSpPr>
              <p:cNvPr id="343" name="Straight Arrow Connector 342"/>
              <p:cNvCxnSpPr/>
              <p:nvPr/>
            </p:nvCxnSpPr>
            <p:spPr>
              <a:xfrm rot="5400000" flipH="1">
                <a:off x="2461001" y="3649967"/>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344" name="Straight Arrow Connector 343"/>
              <p:cNvCxnSpPr/>
              <p:nvPr/>
            </p:nvCxnSpPr>
            <p:spPr>
              <a:xfrm rot="16200000" flipH="1">
                <a:off x="2309329" y="3649967"/>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sp>
            <p:nvSpPr>
              <p:cNvPr id="345" name="Oval 344"/>
              <p:cNvSpPr>
                <a:spLocks/>
              </p:cNvSpPr>
              <p:nvPr/>
            </p:nvSpPr>
            <p:spPr>
              <a:xfrm>
                <a:off x="1465639" y="3997681"/>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smtClean="0">
                    <a:ln>
                      <a:noFill/>
                    </a:ln>
                    <a:solidFill>
                      <a:schemeClr val="bg1"/>
                    </a:solidFill>
                    <a:effectLst/>
                    <a:uFillTx/>
                    <a:sym typeface="Helvetica"/>
                  </a:rPr>
                  <a:t>p</a:t>
                </a:r>
                <a:r>
                  <a:rPr lang="en-US" sz="1400" baseline="-25000" dirty="0" smtClean="0">
                    <a:solidFill>
                      <a:schemeClr val="bg1"/>
                    </a:solidFill>
                  </a:rPr>
                  <a:t>4</a:t>
                </a:r>
                <a:endParaRPr kumimoji="0" lang="en-US" sz="1400" b="0" i="0" u="none" strike="noStrike" cap="none" spc="0" normalizeH="0" baseline="0" dirty="0">
                  <a:ln>
                    <a:noFill/>
                  </a:ln>
                  <a:solidFill>
                    <a:schemeClr val="bg1"/>
                  </a:solidFill>
                  <a:effectLst/>
                  <a:uFillTx/>
                  <a:sym typeface="Helvetica"/>
                </a:endParaRPr>
              </a:p>
            </p:txBody>
          </p:sp>
          <p:cxnSp>
            <p:nvCxnSpPr>
              <p:cNvPr id="346" name="Straight Arrow Connector 345"/>
              <p:cNvCxnSpPr/>
              <p:nvPr/>
            </p:nvCxnSpPr>
            <p:spPr>
              <a:xfrm flipH="1">
                <a:off x="877056" y="4036861"/>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347" name="Straight Arrow Connector 346"/>
              <p:cNvCxnSpPr/>
              <p:nvPr/>
            </p:nvCxnSpPr>
            <p:spPr>
              <a:xfrm rot="10800000" flipH="1">
                <a:off x="877056" y="4177731"/>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sp>
            <p:nvSpPr>
              <p:cNvPr id="348" name="Oval 347"/>
              <p:cNvSpPr>
                <a:spLocks/>
              </p:cNvSpPr>
              <p:nvPr/>
            </p:nvSpPr>
            <p:spPr>
              <a:xfrm>
                <a:off x="2474078" y="3997681"/>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smtClean="0">
                    <a:ln>
                      <a:noFill/>
                    </a:ln>
                    <a:solidFill>
                      <a:schemeClr val="bg1"/>
                    </a:solidFill>
                    <a:effectLst/>
                    <a:uFillTx/>
                    <a:sym typeface="Helvetica"/>
                  </a:rPr>
                  <a:t>p</a:t>
                </a:r>
                <a:r>
                  <a:rPr lang="en-US" sz="1400" baseline="-25000" dirty="0" smtClean="0">
                    <a:solidFill>
                      <a:schemeClr val="bg1"/>
                    </a:solidFill>
                  </a:rPr>
                  <a:t>5</a:t>
                </a:r>
                <a:endParaRPr kumimoji="0" lang="en-US" sz="1400" b="0" i="0" u="none" strike="noStrike" cap="none" spc="0" normalizeH="0" baseline="0" dirty="0">
                  <a:ln>
                    <a:noFill/>
                  </a:ln>
                  <a:solidFill>
                    <a:schemeClr val="bg1"/>
                  </a:solidFill>
                  <a:effectLst/>
                  <a:uFillTx/>
                  <a:sym typeface="Helvetica"/>
                </a:endParaRPr>
              </a:p>
            </p:txBody>
          </p:sp>
          <p:cxnSp>
            <p:nvCxnSpPr>
              <p:cNvPr id="349" name="Straight Arrow Connector 348"/>
              <p:cNvCxnSpPr/>
              <p:nvPr/>
            </p:nvCxnSpPr>
            <p:spPr>
              <a:xfrm flipH="1">
                <a:off x="1885494" y="4036861"/>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350" name="Straight Arrow Connector 349"/>
              <p:cNvCxnSpPr/>
              <p:nvPr/>
            </p:nvCxnSpPr>
            <p:spPr>
              <a:xfrm rot="10800000" flipH="1">
                <a:off x="1885495" y="4177731"/>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351" name="Straight Arrow Connector 350"/>
              <p:cNvCxnSpPr/>
              <p:nvPr/>
            </p:nvCxnSpPr>
            <p:spPr>
              <a:xfrm rot="5400000" flipH="1">
                <a:off x="436271" y="4603668"/>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352" name="Straight Arrow Connector 351"/>
              <p:cNvCxnSpPr/>
              <p:nvPr/>
            </p:nvCxnSpPr>
            <p:spPr>
              <a:xfrm rot="16200000" flipH="1">
                <a:off x="284598" y="4603668"/>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353" name="Straight Arrow Connector 352"/>
              <p:cNvCxnSpPr/>
              <p:nvPr/>
            </p:nvCxnSpPr>
            <p:spPr>
              <a:xfrm rot="5400000" flipH="1">
                <a:off x="1448636" y="4603668"/>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354" name="Straight Arrow Connector 353"/>
              <p:cNvCxnSpPr/>
              <p:nvPr/>
            </p:nvCxnSpPr>
            <p:spPr>
              <a:xfrm rot="16200000" flipH="1">
                <a:off x="1296964" y="4603668"/>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sp>
            <p:nvSpPr>
              <p:cNvPr id="355" name="Oval 354"/>
              <p:cNvSpPr>
                <a:spLocks/>
              </p:cNvSpPr>
              <p:nvPr/>
            </p:nvSpPr>
            <p:spPr>
              <a:xfrm>
                <a:off x="457200" y="4947135"/>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smtClean="0">
                    <a:ln>
                      <a:noFill/>
                    </a:ln>
                    <a:solidFill>
                      <a:schemeClr val="bg1"/>
                    </a:solidFill>
                    <a:effectLst/>
                    <a:uFillTx/>
                    <a:sym typeface="Helvetica"/>
                  </a:rPr>
                  <a:t>p</a:t>
                </a:r>
                <a:r>
                  <a:rPr lang="en-US" sz="1400" baseline="-25000" dirty="0">
                    <a:solidFill>
                      <a:schemeClr val="bg1"/>
                    </a:solidFill>
                  </a:rPr>
                  <a:t>6</a:t>
                </a:r>
                <a:endParaRPr kumimoji="0" lang="en-US" sz="1400" b="0" i="0" u="none" strike="noStrike" cap="none" spc="0" normalizeH="0" baseline="0" dirty="0">
                  <a:ln>
                    <a:noFill/>
                  </a:ln>
                  <a:solidFill>
                    <a:schemeClr val="bg1"/>
                  </a:solidFill>
                  <a:effectLst/>
                  <a:uFillTx/>
                  <a:sym typeface="Helvetica"/>
                </a:endParaRPr>
              </a:p>
            </p:txBody>
          </p:sp>
          <p:cxnSp>
            <p:nvCxnSpPr>
              <p:cNvPr id="356" name="Straight Arrow Connector 355"/>
              <p:cNvCxnSpPr/>
              <p:nvPr/>
            </p:nvCxnSpPr>
            <p:spPr>
              <a:xfrm rot="5400000" flipH="1">
                <a:off x="2461001" y="4603667"/>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357" name="Straight Arrow Connector 356"/>
              <p:cNvCxnSpPr/>
              <p:nvPr/>
            </p:nvCxnSpPr>
            <p:spPr>
              <a:xfrm rot="16200000" flipH="1">
                <a:off x="2309329" y="4603667"/>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sp>
            <p:nvSpPr>
              <p:cNvPr id="358" name="Oval 357"/>
              <p:cNvSpPr>
                <a:spLocks/>
              </p:cNvSpPr>
              <p:nvPr/>
            </p:nvSpPr>
            <p:spPr>
              <a:xfrm>
                <a:off x="1465639" y="4951382"/>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smtClean="0">
                    <a:ln>
                      <a:noFill/>
                    </a:ln>
                    <a:solidFill>
                      <a:schemeClr val="bg1"/>
                    </a:solidFill>
                    <a:effectLst/>
                    <a:uFillTx/>
                    <a:sym typeface="Helvetica"/>
                  </a:rPr>
                  <a:t>p</a:t>
                </a:r>
                <a:r>
                  <a:rPr lang="en-US" sz="1400" baseline="-25000" dirty="0" smtClean="0">
                    <a:solidFill>
                      <a:schemeClr val="bg1"/>
                    </a:solidFill>
                  </a:rPr>
                  <a:t>7</a:t>
                </a:r>
                <a:endParaRPr kumimoji="0" lang="en-US" sz="1400" b="0" i="0" u="none" strike="noStrike" cap="none" spc="0" normalizeH="0" baseline="0" dirty="0">
                  <a:ln>
                    <a:noFill/>
                  </a:ln>
                  <a:solidFill>
                    <a:schemeClr val="bg1"/>
                  </a:solidFill>
                  <a:effectLst/>
                  <a:uFillTx/>
                  <a:sym typeface="Helvetica"/>
                </a:endParaRPr>
              </a:p>
            </p:txBody>
          </p:sp>
          <p:cxnSp>
            <p:nvCxnSpPr>
              <p:cNvPr id="359" name="Straight Arrow Connector 358"/>
              <p:cNvCxnSpPr/>
              <p:nvPr/>
            </p:nvCxnSpPr>
            <p:spPr>
              <a:xfrm flipH="1">
                <a:off x="877056" y="4990561"/>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360" name="Straight Arrow Connector 359"/>
              <p:cNvCxnSpPr/>
              <p:nvPr/>
            </p:nvCxnSpPr>
            <p:spPr>
              <a:xfrm rot="10800000" flipH="1">
                <a:off x="877056" y="5131431"/>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sp>
            <p:nvSpPr>
              <p:cNvPr id="361" name="Oval 360"/>
              <p:cNvSpPr>
                <a:spLocks/>
              </p:cNvSpPr>
              <p:nvPr/>
            </p:nvSpPr>
            <p:spPr>
              <a:xfrm>
                <a:off x="2474078" y="4951382"/>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smtClean="0">
                    <a:ln>
                      <a:noFill/>
                    </a:ln>
                    <a:solidFill>
                      <a:schemeClr val="bg1"/>
                    </a:solidFill>
                    <a:effectLst/>
                    <a:uFillTx/>
                    <a:sym typeface="Helvetica"/>
                  </a:rPr>
                  <a:t>p</a:t>
                </a:r>
                <a:r>
                  <a:rPr lang="en-US" sz="1400" baseline="-25000" dirty="0" smtClean="0">
                    <a:solidFill>
                      <a:schemeClr val="bg1"/>
                    </a:solidFill>
                  </a:rPr>
                  <a:t>8</a:t>
                </a:r>
                <a:endParaRPr kumimoji="0" lang="en-US" sz="1400" b="0" i="0" u="none" strike="noStrike" cap="none" spc="0" normalizeH="0" baseline="0" dirty="0">
                  <a:ln>
                    <a:noFill/>
                  </a:ln>
                  <a:solidFill>
                    <a:schemeClr val="bg1"/>
                  </a:solidFill>
                  <a:effectLst/>
                  <a:uFillTx/>
                  <a:sym typeface="Helvetica"/>
                </a:endParaRPr>
              </a:p>
            </p:txBody>
          </p:sp>
          <p:cxnSp>
            <p:nvCxnSpPr>
              <p:cNvPr id="362" name="Straight Arrow Connector 361"/>
              <p:cNvCxnSpPr/>
              <p:nvPr/>
            </p:nvCxnSpPr>
            <p:spPr>
              <a:xfrm flipH="1">
                <a:off x="1885494" y="4990561"/>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363" name="Straight Arrow Connector 362"/>
              <p:cNvCxnSpPr/>
              <p:nvPr/>
            </p:nvCxnSpPr>
            <p:spPr>
              <a:xfrm rot="10800000" flipH="1">
                <a:off x="1885495" y="5131431"/>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grpSp>
        <p:sp>
          <p:nvSpPr>
            <p:cNvPr id="329" name="Right Arrow 328"/>
            <p:cNvSpPr/>
            <p:nvPr/>
          </p:nvSpPr>
          <p:spPr>
            <a:xfrm>
              <a:off x="2870851" y="3769918"/>
              <a:ext cx="678393" cy="297751"/>
            </a:xfrm>
            <a:prstGeom prst="rightArrow">
              <a:avLst/>
            </a:prstGeom>
            <a:solidFill>
              <a:srgbClr val="FF0000"/>
            </a:solid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330" name="Right Arrow 329"/>
            <p:cNvSpPr/>
            <p:nvPr/>
          </p:nvSpPr>
          <p:spPr>
            <a:xfrm>
              <a:off x="5684702" y="3761215"/>
              <a:ext cx="678393" cy="297751"/>
            </a:xfrm>
            <a:prstGeom prst="rightArrow">
              <a:avLst/>
            </a:prstGeom>
            <a:solidFill>
              <a:srgbClr val="FF0000"/>
            </a:solid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grpSp>
      <p:sp>
        <p:nvSpPr>
          <p:cNvPr id="160" name="TextBox 159"/>
          <p:cNvSpPr txBox="1"/>
          <p:nvPr/>
        </p:nvSpPr>
        <p:spPr>
          <a:xfrm>
            <a:off x="336884" y="779489"/>
            <a:ext cx="2773575"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Helvetica"/>
              </a:rPr>
              <a:t>Total Receives</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161" name="TextBox 160"/>
          <p:cNvSpPr txBox="1"/>
          <p:nvPr/>
        </p:nvSpPr>
        <p:spPr>
          <a:xfrm>
            <a:off x="6100701" y="779489"/>
            <a:ext cx="2773575"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Helvetica"/>
              </a:rPr>
              <a:t>Out-of-order Receives</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162" name="TextBox 161"/>
          <p:cNvSpPr txBox="1"/>
          <p:nvPr/>
        </p:nvSpPr>
        <p:spPr>
          <a:xfrm>
            <a:off x="3158327" y="773607"/>
            <a:ext cx="2773575"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smtClean="0">
                <a:ln>
                  <a:noFill/>
                </a:ln>
                <a:solidFill>
                  <a:srgbClr val="000000"/>
                </a:solidFill>
                <a:effectLst/>
                <a:uFillTx/>
                <a:latin typeface="+mj-lt"/>
                <a:ea typeface="+mj-ea"/>
                <a:cs typeface="+mj-cs"/>
                <a:sym typeface="Helvetica"/>
              </a:rPr>
              <a:t>Communication</a:t>
            </a:r>
            <a:r>
              <a:rPr kumimoji="0" lang="en-US" sz="1800" b="0" i="0" u="none" strike="noStrike" cap="none" spc="0" normalizeH="0" smtClean="0">
                <a:ln>
                  <a:noFill/>
                </a:ln>
                <a:solidFill>
                  <a:srgbClr val="000000"/>
                </a:solidFill>
                <a:effectLst/>
                <a:uFillTx/>
                <a:latin typeface="+mj-lt"/>
                <a:ea typeface="+mj-ea"/>
                <a:cs typeface="+mj-cs"/>
                <a:sym typeface="Helvetica"/>
              </a:rPr>
              <a:t> Pattern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163" name="Slide Number Placeholder 1"/>
          <p:cNvSpPr>
            <a:spLocks noGrp="1"/>
          </p:cNvSpPr>
          <p:nvPr>
            <p:ph type="sldNum" sz="quarter" idx="2"/>
          </p:nvPr>
        </p:nvSpPr>
        <p:spPr>
          <a:xfrm>
            <a:off x="7035803" y="6548982"/>
            <a:ext cx="2133600" cy="369328"/>
          </a:xfrm>
        </p:spPr>
        <p:txBody>
          <a:bodyPr/>
          <a:lstStyle/>
          <a:p>
            <a:pPr lvl="0"/>
            <a:r>
              <a:rPr lang="en-US" dirty="0" smtClean="0"/>
              <a:t>75</a:t>
            </a:r>
            <a:endParaRPr lang="en-US" dirty="0"/>
          </a:p>
        </p:txBody>
      </p:sp>
      <p:grpSp>
        <p:nvGrpSpPr>
          <p:cNvPr id="93" name="Group 92"/>
          <p:cNvGrpSpPr/>
          <p:nvPr/>
        </p:nvGrpSpPr>
        <p:grpSpPr>
          <a:xfrm>
            <a:off x="670562" y="3078240"/>
            <a:ext cx="1946948" cy="1778283"/>
            <a:chOff x="609600" y="1612900"/>
            <a:chExt cx="2062731" cy="1898650"/>
          </a:xfrm>
        </p:grpSpPr>
        <p:pic>
          <p:nvPicPr>
            <p:cNvPr id="94" name="Picture 9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612900"/>
              <a:ext cx="2062731" cy="1898650"/>
            </a:xfrm>
            <a:prstGeom prst="rect">
              <a:avLst/>
            </a:prstGeom>
          </p:spPr>
        </p:pic>
        <p:grpSp>
          <p:nvGrpSpPr>
            <p:cNvPr id="95" name="Group 94"/>
            <p:cNvGrpSpPr/>
            <p:nvPr/>
          </p:nvGrpSpPr>
          <p:grpSpPr>
            <a:xfrm>
              <a:off x="1004625" y="1626462"/>
              <a:ext cx="1646904" cy="841762"/>
              <a:chOff x="791495" y="1626462"/>
              <a:chExt cx="1646904" cy="841762"/>
            </a:xfrm>
          </p:grpSpPr>
          <p:sp>
            <p:nvSpPr>
              <p:cNvPr id="96" name="Rectangle 95"/>
              <p:cNvSpPr/>
              <p:nvPr/>
            </p:nvSpPr>
            <p:spPr>
              <a:xfrm>
                <a:off x="791495" y="1626462"/>
                <a:ext cx="425171" cy="216668"/>
              </a:xfrm>
              <a:prstGeom prst="rect">
                <a:avLst/>
              </a:prstGeom>
              <a:noFill/>
              <a:ln w="25400" cap="flat">
                <a:solidFill>
                  <a:srgbClr val="00B0F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97" name="Rectangle 96"/>
              <p:cNvSpPr/>
              <p:nvPr/>
            </p:nvSpPr>
            <p:spPr>
              <a:xfrm>
                <a:off x="1210555" y="1843130"/>
                <a:ext cx="410148" cy="216668"/>
              </a:xfrm>
              <a:prstGeom prst="rect">
                <a:avLst/>
              </a:prstGeom>
              <a:noFill/>
              <a:ln w="25400" cap="flat">
                <a:solidFill>
                  <a:srgbClr val="00B0F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98" name="Rectangle 97"/>
              <p:cNvSpPr/>
              <p:nvPr/>
            </p:nvSpPr>
            <p:spPr>
              <a:xfrm>
                <a:off x="1624214" y="2047343"/>
                <a:ext cx="400526" cy="216668"/>
              </a:xfrm>
              <a:prstGeom prst="rect">
                <a:avLst/>
              </a:prstGeom>
              <a:noFill/>
              <a:ln w="25400" cap="flat">
                <a:solidFill>
                  <a:srgbClr val="00B0F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99" name="Rectangle 98"/>
              <p:cNvSpPr/>
              <p:nvPr/>
            </p:nvSpPr>
            <p:spPr>
              <a:xfrm>
                <a:off x="2021580" y="2251556"/>
                <a:ext cx="416819" cy="216668"/>
              </a:xfrm>
              <a:prstGeom prst="rect">
                <a:avLst/>
              </a:prstGeom>
              <a:noFill/>
              <a:ln w="25400" cap="flat">
                <a:solidFill>
                  <a:srgbClr val="00B0F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grpSp>
      </p:grpSp>
      <p:grpSp>
        <p:nvGrpSpPr>
          <p:cNvPr id="100" name="Group 99"/>
          <p:cNvGrpSpPr/>
          <p:nvPr/>
        </p:nvGrpSpPr>
        <p:grpSpPr>
          <a:xfrm>
            <a:off x="6450246" y="3078240"/>
            <a:ext cx="1950546" cy="1803063"/>
            <a:chOff x="4185054" y="752292"/>
            <a:chExt cx="2066543" cy="1925107"/>
          </a:xfrm>
        </p:grpSpPr>
        <p:pic>
          <p:nvPicPr>
            <p:cNvPr id="101" name="Picture 10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5054" y="752292"/>
              <a:ext cx="2066543" cy="1925107"/>
            </a:xfrm>
            <a:prstGeom prst="rect">
              <a:avLst/>
            </a:prstGeom>
          </p:spPr>
        </p:pic>
        <p:grpSp>
          <p:nvGrpSpPr>
            <p:cNvPr id="102" name="Group 101"/>
            <p:cNvGrpSpPr/>
            <p:nvPr/>
          </p:nvGrpSpPr>
          <p:grpSpPr>
            <a:xfrm>
              <a:off x="4577769" y="778309"/>
              <a:ext cx="1646904" cy="841762"/>
              <a:chOff x="791495" y="1626462"/>
              <a:chExt cx="1646904" cy="841762"/>
            </a:xfrm>
          </p:grpSpPr>
          <p:sp>
            <p:nvSpPr>
              <p:cNvPr id="103" name="Rectangle 102"/>
              <p:cNvSpPr/>
              <p:nvPr/>
            </p:nvSpPr>
            <p:spPr>
              <a:xfrm>
                <a:off x="791495" y="1626462"/>
                <a:ext cx="425171" cy="216668"/>
              </a:xfrm>
              <a:prstGeom prst="rect">
                <a:avLst/>
              </a:prstGeom>
              <a:noFill/>
              <a:ln w="25400" cap="flat">
                <a:solidFill>
                  <a:srgbClr val="00B0F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04" name="Rectangle 103"/>
              <p:cNvSpPr/>
              <p:nvPr/>
            </p:nvSpPr>
            <p:spPr>
              <a:xfrm>
                <a:off x="1210555" y="1843130"/>
                <a:ext cx="410148" cy="216668"/>
              </a:xfrm>
              <a:prstGeom prst="rect">
                <a:avLst/>
              </a:prstGeom>
              <a:noFill/>
              <a:ln w="25400" cap="flat">
                <a:solidFill>
                  <a:srgbClr val="00B0F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05" name="Rectangle 104"/>
              <p:cNvSpPr/>
              <p:nvPr/>
            </p:nvSpPr>
            <p:spPr>
              <a:xfrm>
                <a:off x="1624214" y="2047343"/>
                <a:ext cx="400526" cy="216668"/>
              </a:xfrm>
              <a:prstGeom prst="rect">
                <a:avLst/>
              </a:prstGeom>
              <a:noFill/>
              <a:ln w="25400" cap="flat">
                <a:solidFill>
                  <a:srgbClr val="00B0F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06" name="Rectangle 105"/>
              <p:cNvSpPr/>
              <p:nvPr/>
            </p:nvSpPr>
            <p:spPr>
              <a:xfrm>
                <a:off x="2021580" y="2251556"/>
                <a:ext cx="416819" cy="216668"/>
              </a:xfrm>
              <a:prstGeom prst="rect">
                <a:avLst/>
              </a:prstGeom>
              <a:noFill/>
              <a:ln w="25400" cap="flat">
                <a:solidFill>
                  <a:srgbClr val="00B0F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grpSp>
      </p:grpSp>
      <p:grpSp>
        <p:nvGrpSpPr>
          <p:cNvPr id="107" name="Group 106"/>
          <p:cNvGrpSpPr/>
          <p:nvPr/>
        </p:nvGrpSpPr>
        <p:grpSpPr>
          <a:xfrm>
            <a:off x="2946132" y="3070462"/>
            <a:ext cx="3296221" cy="1793839"/>
            <a:chOff x="2895051" y="837729"/>
            <a:chExt cx="3492244" cy="1915259"/>
          </a:xfrm>
        </p:grpSpPr>
        <p:grpSp>
          <p:nvGrpSpPr>
            <p:cNvPr id="108" name="Group 107"/>
            <p:cNvGrpSpPr>
              <a:grpSpLocks noChangeAspect="1"/>
            </p:cNvGrpSpPr>
            <p:nvPr/>
          </p:nvGrpSpPr>
          <p:grpSpPr>
            <a:xfrm>
              <a:off x="3417355" y="837729"/>
              <a:ext cx="2099580" cy="1915259"/>
              <a:chOff x="3253727" y="2295530"/>
              <a:chExt cx="2649134" cy="2416568"/>
            </a:xfrm>
          </p:grpSpPr>
          <p:sp>
            <p:nvSpPr>
              <p:cNvPr id="111" name="Oval 110"/>
              <p:cNvSpPr>
                <a:spLocks noChangeAspect="1"/>
              </p:cNvSpPr>
              <p:nvPr/>
            </p:nvSpPr>
            <p:spPr>
              <a:xfrm>
                <a:off x="4647397" y="2295530"/>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smtClean="0">
                    <a:ln>
                      <a:noFill/>
                    </a:ln>
                    <a:solidFill>
                      <a:schemeClr val="bg1"/>
                    </a:solidFill>
                    <a:effectLst/>
                    <a:uFillTx/>
                    <a:latin typeface="+mj-lt"/>
                    <a:ea typeface="+mj-ea"/>
                    <a:cs typeface="+mj-cs"/>
                    <a:sym typeface="Helvetica"/>
                  </a:rPr>
                  <a:t>p</a:t>
                </a:r>
                <a:r>
                  <a:rPr kumimoji="0" lang="en-US" sz="1400" b="0" i="0" u="none" strike="noStrike" cap="none" spc="0" normalizeH="0" baseline="-25000" dirty="0" smtClean="0">
                    <a:ln>
                      <a:noFill/>
                    </a:ln>
                    <a:solidFill>
                      <a:schemeClr val="bg1"/>
                    </a:solidFill>
                    <a:effectLst/>
                    <a:uFillTx/>
                    <a:latin typeface="+mj-lt"/>
                    <a:ea typeface="+mj-ea"/>
                    <a:cs typeface="+mj-cs"/>
                    <a:sym typeface="Helvetica"/>
                  </a:rPr>
                  <a:t>0</a:t>
                </a:r>
                <a:endParaRPr kumimoji="0" lang="en-US" sz="1400" b="0" i="0" u="none" strike="noStrike" cap="none" spc="0" normalizeH="0" baseline="0" dirty="0">
                  <a:ln>
                    <a:noFill/>
                  </a:ln>
                  <a:solidFill>
                    <a:schemeClr val="bg1"/>
                  </a:solidFill>
                  <a:effectLst/>
                  <a:uFillTx/>
                  <a:latin typeface="+mj-lt"/>
                  <a:ea typeface="+mj-ea"/>
                  <a:cs typeface="+mj-cs"/>
                  <a:sym typeface="Helvetica"/>
                </a:endParaRPr>
              </a:p>
            </p:txBody>
          </p:sp>
          <p:sp>
            <p:nvSpPr>
              <p:cNvPr id="112" name="Oval 111"/>
              <p:cNvSpPr>
                <a:spLocks/>
              </p:cNvSpPr>
              <p:nvPr/>
            </p:nvSpPr>
            <p:spPr>
              <a:xfrm>
                <a:off x="4182031" y="2982659"/>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smtClean="0">
                    <a:ln>
                      <a:noFill/>
                    </a:ln>
                    <a:solidFill>
                      <a:schemeClr val="bg1"/>
                    </a:solidFill>
                    <a:effectLst/>
                    <a:uFillTx/>
                    <a:sym typeface="Helvetica"/>
                  </a:rPr>
                  <a:t>p</a:t>
                </a:r>
                <a:r>
                  <a:rPr lang="en-US" sz="1400" baseline="-25000" dirty="0">
                    <a:solidFill>
                      <a:schemeClr val="bg1"/>
                    </a:solidFill>
                  </a:rPr>
                  <a:t>1</a:t>
                </a:r>
                <a:endParaRPr kumimoji="0" lang="en-US" sz="1400" b="0" i="0" u="none" strike="noStrike" cap="none" spc="0" normalizeH="0" baseline="0" dirty="0">
                  <a:ln>
                    <a:noFill/>
                  </a:ln>
                  <a:solidFill>
                    <a:schemeClr val="bg1"/>
                  </a:solidFill>
                  <a:effectLst/>
                  <a:uFillTx/>
                  <a:sym typeface="Helvetica"/>
                </a:endParaRPr>
              </a:p>
            </p:txBody>
          </p:sp>
          <p:sp>
            <p:nvSpPr>
              <p:cNvPr id="113" name="Oval 112"/>
              <p:cNvSpPr>
                <a:spLocks/>
              </p:cNvSpPr>
              <p:nvPr/>
            </p:nvSpPr>
            <p:spPr>
              <a:xfrm>
                <a:off x="5089875" y="2990470"/>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smtClean="0">
                    <a:ln>
                      <a:noFill/>
                    </a:ln>
                    <a:solidFill>
                      <a:schemeClr val="bg1"/>
                    </a:solidFill>
                    <a:effectLst/>
                    <a:uFillTx/>
                    <a:sym typeface="Helvetica"/>
                  </a:rPr>
                  <a:t>p</a:t>
                </a:r>
                <a:r>
                  <a:rPr lang="en-US" sz="1400" baseline="-25000" dirty="0">
                    <a:solidFill>
                      <a:schemeClr val="bg1"/>
                    </a:solidFill>
                  </a:rPr>
                  <a:t>2</a:t>
                </a:r>
                <a:endParaRPr kumimoji="0" lang="en-US" sz="1400" b="0" i="0" u="none" strike="noStrike" cap="none" spc="0" normalizeH="0" baseline="0" dirty="0">
                  <a:ln>
                    <a:noFill/>
                  </a:ln>
                  <a:solidFill>
                    <a:schemeClr val="bg1"/>
                  </a:solidFill>
                  <a:effectLst/>
                  <a:uFillTx/>
                  <a:sym typeface="Helvetica"/>
                </a:endParaRPr>
              </a:p>
            </p:txBody>
          </p:sp>
          <p:sp>
            <p:nvSpPr>
              <p:cNvPr id="114" name="Oval 113"/>
              <p:cNvSpPr>
                <a:spLocks/>
              </p:cNvSpPr>
              <p:nvPr/>
            </p:nvSpPr>
            <p:spPr>
              <a:xfrm>
                <a:off x="3726458" y="3684965"/>
                <a:ext cx="337455" cy="337455"/>
              </a:xfrm>
              <a:prstGeom prst="ellipse">
                <a:avLst/>
              </a:prstGeom>
              <a:solidFill>
                <a:schemeClr val="accent1"/>
              </a:solidFill>
              <a:ln w="25400" cap="flat">
                <a:solidFill>
                  <a:schemeClr val="accent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smtClean="0">
                    <a:ln>
                      <a:noFill/>
                    </a:ln>
                    <a:solidFill>
                      <a:schemeClr val="bg1"/>
                    </a:solidFill>
                    <a:effectLst/>
                    <a:uFillTx/>
                    <a:sym typeface="Helvetica"/>
                  </a:rPr>
                  <a:t>p</a:t>
                </a:r>
                <a:r>
                  <a:rPr lang="en-US" sz="1400" baseline="-25000" dirty="0">
                    <a:solidFill>
                      <a:schemeClr val="bg1"/>
                    </a:solidFill>
                  </a:rPr>
                  <a:t>3</a:t>
                </a:r>
                <a:endParaRPr kumimoji="0" lang="en-US" sz="1400" b="0" i="0" u="none" strike="noStrike" cap="none" spc="0" normalizeH="0" baseline="0" dirty="0">
                  <a:ln>
                    <a:noFill/>
                  </a:ln>
                  <a:solidFill>
                    <a:schemeClr val="bg1"/>
                  </a:solidFill>
                  <a:effectLst/>
                  <a:uFillTx/>
                  <a:sym typeface="Helvetica"/>
                </a:endParaRPr>
              </a:p>
            </p:txBody>
          </p:sp>
          <p:sp>
            <p:nvSpPr>
              <p:cNvPr id="115" name="Oval 114"/>
              <p:cNvSpPr>
                <a:spLocks/>
              </p:cNvSpPr>
              <p:nvPr/>
            </p:nvSpPr>
            <p:spPr>
              <a:xfrm>
                <a:off x="4399655" y="3699406"/>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smtClean="0">
                    <a:ln>
                      <a:noFill/>
                    </a:ln>
                    <a:solidFill>
                      <a:schemeClr val="bg1"/>
                    </a:solidFill>
                    <a:effectLst/>
                    <a:uFillTx/>
                    <a:sym typeface="Helvetica"/>
                  </a:rPr>
                  <a:t>p</a:t>
                </a:r>
                <a:r>
                  <a:rPr lang="en-US" sz="1400" baseline="-25000" dirty="0" smtClean="0">
                    <a:solidFill>
                      <a:schemeClr val="bg1"/>
                    </a:solidFill>
                  </a:rPr>
                  <a:t>4</a:t>
                </a:r>
                <a:endParaRPr kumimoji="0" lang="en-US" sz="1400" b="0" i="0" u="none" strike="noStrike" cap="none" spc="0" normalizeH="0" baseline="0" dirty="0">
                  <a:ln>
                    <a:noFill/>
                  </a:ln>
                  <a:solidFill>
                    <a:schemeClr val="bg1"/>
                  </a:solidFill>
                  <a:effectLst/>
                  <a:uFillTx/>
                  <a:sym typeface="Helvetica"/>
                </a:endParaRPr>
              </a:p>
            </p:txBody>
          </p:sp>
          <p:sp>
            <p:nvSpPr>
              <p:cNvPr id="116" name="Oval 115"/>
              <p:cNvSpPr>
                <a:spLocks/>
              </p:cNvSpPr>
              <p:nvPr/>
            </p:nvSpPr>
            <p:spPr>
              <a:xfrm>
                <a:off x="4862354" y="3699406"/>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smtClean="0">
                    <a:ln>
                      <a:noFill/>
                    </a:ln>
                    <a:solidFill>
                      <a:schemeClr val="bg1"/>
                    </a:solidFill>
                    <a:effectLst/>
                    <a:uFillTx/>
                    <a:sym typeface="Helvetica"/>
                  </a:rPr>
                  <a:t>p</a:t>
                </a:r>
                <a:r>
                  <a:rPr lang="en-US" sz="1400" baseline="-25000" dirty="0" smtClean="0">
                    <a:solidFill>
                      <a:schemeClr val="bg1"/>
                    </a:solidFill>
                  </a:rPr>
                  <a:t>5</a:t>
                </a:r>
                <a:endParaRPr kumimoji="0" lang="en-US" sz="1400" b="0" i="0" u="none" strike="noStrike" cap="none" spc="0" normalizeH="0" baseline="0" dirty="0">
                  <a:ln>
                    <a:noFill/>
                  </a:ln>
                  <a:solidFill>
                    <a:schemeClr val="bg1"/>
                  </a:solidFill>
                  <a:effectLst/>
                  <a:uFillTx/>
                  <a:sym typeface="Helvetica"/>
                </a:endParaRPr>
              </a:p>
            </p:txBody>
          </p:sp>
          <p:sp>
            <p:nvSpPr>
              <p:cNvPr id="117" name="Oval 116"/>
              <p:cNvSpPr>
                <a:spLocks/>
              </p:cNvSpPr>
              <p:nvPr/>
            </p:nvSpPr>
            <p:spPr>
              <a:xfrm>
                <a:off x="5565406" y="3684964"/>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smtClean="0">
                    <a:ln>
                      <a:noFill/>
                    </a:ln>
                    <a:solidFill>
                      <a:schemeClr val="bg1"/>
                    </a:solidFill>
                    <a:effectLst/>
                    <a:uFillTx/>
                    <a:sym typeface="Helvetica"/>
                  </a:rPr>
                  <a:t>p</a:t>
                </a:r>
                <a:r>
                  <a:rPr lang="en-US" sz="1400" baseline="-25000" dirty="0">
                    <a:solidFill>
                      <a:schemeClr val="bg1"/>
                    </a:solidFill>
                  </a:rPr>
                  <a:t>6</a:t>
                </a:r>
                <a:endParaRPr kumimoji="0" lang="en-US" sz="1400" b="0" i="0" u="none" strike="noStrike" cap="none" spc="0" normalizeH="0" baseline="0" dirty="0">
                  <a:ln>
                    <a:noFill/>
                  </a:ln>
                  <a:solidFill>
                    <a:schemeClr val="bg1"/>
                  </a:solidFill>
                  <a:effectLst/>
                  <a:uFillTx/>
                  <a:sym typeface="Helvetica"/>
                </a:endParaRPr>
              </a:p>
            </p:txBody>
          </p:sp>
          <p:sp>
            <p:nvSpPr>
              <p:cNvPr id="118" name="Oval 117"/>
              <p:cNvSpPr>
                <a:spLocks/>
              </p:cNvSpPr>
              <p:nvPr/>
            </p:nvSpPr>
            <p:spPr>
              <a:xfrm>
                <a:off x="3253727" y="4372538"/>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smtClean="0">
                    <a:ln>
                      <a:noFill/>
                    </a:ln>
                    <a:solidFill>
                      <a:schemeClr val="bg1"/>
                    </a:solidFill>
                    <a:effectLst/>
                    <a:uFillTx/>
                    <a:sym typeface="Helvetica"/>
                  </a:rPr>
                  <a:t>p</a:t>
                </a:r>
                <a:r>
                  <a:rPr lang="en-US" sz="1400" baseline="-25000" dirty="0" smtClean="0">
                    <a:solidFill>
                      <a:schemeClr val="bg1"/>
                    </a:solidFill>
                  </a:rPr>
                  <a:t>7</a:t>
                </a:r>
                <a:endParaRPr kumimoji="0" lang="en-US" sz="1400" b="0" i="0" u="none" strike="noStrike" cap="none" spc="0" normalizeH="0" baseline="0" dirty="0">
                  <a:ln>
                    <a:noFill/>
                  </a:ln>
                  <a:solidFill>
                    <a:schemeClr val="bg1"/>
                  </a:solidFill>
                  <a:effectLst/>
                  <a:uFillTx/>
                  <a:sym typeface="Helvetica"/>
                </a:endParaRPr>
              </a:p>
            </p:txBody>
          </p:sp>
          <p:sp>
            <p:nvSpPr>
              <p:cNvPr id="119" name="Oval 118"/>
              <p:cNvSpPr>
                <a:spLocks/>
              </p:cNvSpPr>
              <p:nvPr/>
            </p:nvSpPr>
            <p:spPr>
              <a:xfrm>
                <a:off x="4182030" y="4374643"/>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smtClean="0">
                    <a:ln>
                      <a:noFill/>
                    </a:ln>
                    <a:solidFill>
                      <a:schemeClr val="bg1"/>
                    </a:solidFill>
                    <a:effectLst/>
                    <a:uFillTx/>
                    <a:sym typeface="Helvetica"/>
                  </a:rPr>
                  <a:t>p</a:t>
                </a:r>
                <a:r>
                  <a:rPr lang="en-US" sz="1400" baseline="-25000" dirty="0" smtClean="0">
                    <a:solidFill>
                      <a:schemeClr val="bg1"/>
                    </a:solidFill>
                  </a:rPr>
                  <a:t>8</a:t>
                </a:r>
                <a:endParaRPr kumimoji="0" lang="en-US" sz="1400" b="0" i="0" u="none" strike="noStrike" cap="none" spc="0" normalizeH="0" baseline="0" dirty="0">
                  <a:ln>
                    <a:noFill/>
                  </a:ln>
                  <a:solidFill>
                    <a:schemeClr val="bg1"/>
                  </a:solidFill>
                  <a:effectLst/>
                  <a:uFillTx/>
                  <a:sym typeface="Helvetica"/>
                </a:endParaRPr>
              </a:p>
            </p:txBody>
          </p:sp>
          <p:cxnSp>
            <p:nvCxnSpPr>
              <p:cNvPr id="120" name="Straight Arrow Connector 119"/>
              <p:cNvCxnSpPr/>
              <p:nvPr/>
            </p:nvCxnSpPr>
            <p:spPr>
              <a:xfrm rot="10800000" flipH="1">
                <a:off x="4448151" y="2628112"/>
                <a:ext cx="236439" cy="350874"/>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121" name="Straight Arrow Connector 120"/>
              <p:cNvCxnSpPr/>
              <p:nvPr/>
            </p:nvCxnSpPr>
            <p:spPr>
              <a:xfrm rot="10800000">
                <a:off x="4910143" y="2639595"/>
                <a:ext cx="236439" cy="350874"/>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122" name="Straight Arrow Connector 121"/>
              <p:cNvCxnSpPr/>
              <p:nvPr/>
            </p:nvCxnSpPr>
            <p:spPr>
              <a:xfrm rot="10800000" flipH="1">
                <a:off x="3979696" y="3327102"/>
                <a:ext cx="236439" cy="350874"/>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123" name="Straight Arrow Connector 122"/>
              <p:cNvCxnSpPr/>
              <p:nvPr/>
            </p:nvCxnSpPr>
            <p:spPr>
              <a:xfrm flipH="1" flipV="1">
                <a:off x="4396436" y="3332843"/>
                <a:ext cx="124681" cy="339392"/>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124" name="Straight Arrow Connector 123"/>
              <p:cNvCxnSpPr/>
              <p:nvPr/>
            </p:nvCxnSpPr>
            <p:spPr>
              <a:xfrm rot="10800000">
                <a:off x="5371458" y="3327102"/>
                <a:ext cx="236439" cy="350874"/>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125" name="Straight Arrow Connector 124"/>
              <p:cNvCxnSpPr/>
              <p:nvPr/>
            </p:nvCxnSpPr>
            <p:spPr>
              <a:xfrm flipV="1">
                <a:off x="5067045" y="3339408"/>
                <a:ext cx="124681" cy="339392"/>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126" name="Straight Arrow Connector 125"/>
              <p:cNvCxnSpPr/>
              <p:nvPr/>
            </p:nvCxnSpPr>
            <p:spPr>
              <a:xfrm rot="10800000" flipH="1">
                <a:off x="3527748" y="4022419"/>
                <a:ext cx="236439" cy="350874"/>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127" name="Straight Arrow Connector 126"/>
              <p:cNvCxnSpPr/>
              <p:nvPr/>
            </p:nvCxnSpPr>
            <p:spPr>
              <a:xfrm rot="10800000">
                <a:off x="3989740" y="4033902"/>
                <a:ext cx="236439" cy="350874"/>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grpSp>
        <p:sp>
          <p:nvSpPr>
            <p:cNvPr id="109" name="Right Arrow 108"/>
            <p:cNvSpPr/>
            <p:nvPr/>
          </p:nvSpPr>
          <p:spPr>
            <a:xfrm>
              <a:off x="2895051" y="1676859"/>
              <a:ext cx="678393" cy="297751"/>
            </a:xfrm>
            <a:prstGeom prst="rightArrow">
              <a:avLst/>
            </a:prstGeom>
            <a:solidFill>
              <a:srgbClr val="00B0F0"/>
            </a:solidFill>
            <a:ln w="25400" cap="flat">
              <a:solidFill>
                <a:srgbClr val="00B0F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10" name="Right Arrow 109"/>
            <p:cNvSpPr/>
            <p:nvPr/>
          </p:nvSpPr>
          <p:spPr>
            <a:xfrm>
              <a:off x="5708902" y="1668156"/>
              <a:ext cx="678393" cy="297751"/>
            </a:xfrm>
            <a:prstGeom prst="rightArrow">
              <a:avLst/>
            </a:prstGeom>
            <a:solidFill>
              <a:srgbClr val="00B0F0"/>
            </a:solidFill>
            <a:ln w="25400" cap="flat">
              <a:solidFill>
                <a:srgbClr val="00B0F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1242733553"/>
      </p:ext>
    </p:extLst>
  </p:cSld>
  <p:clrMapOvr>
    <a:masterClrMapping/>
  </p:clrMapOvr>
  <p:transition spd="med"/>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p:cNvGrpSpPr/>
          <p:nvPr/>
        </p:nvGrpSpPr>
        <p:grpSpPr>
          <a:xfrm>
            <a:off x="670561" y="1132500"/>
            <a:ext cx="1946948" cy="1778283"/>
            <a:chOff x="609600" y="3715763"/>
            <a:chExt cx="2062731" cy="1898650"/>
          </a:xfrm>
        </p:grpSpPr>
        <p:pic>
          <p:nvPicPr>
            <p:cNvPr id="208" name="Picture 20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3715763"/>
              <a:ext cx="2062731" cy="1898650"/>
            </a:xfrm>
            <a:prstGeom prst="rect">
              <a:avLst/>
            </a:prstGeom>
          </p:spPr>
        </p:pic>
        <p:grpSp>
          <p:nvGrpSpPr>
            <p:cNvPr id="63" name="Group 62"/>
            <p:cNvGrpSpPr/>
            <p:nvPr/>
          </p:nvGrpSpPr>
          <p:grpSpPr>
            <a:xfrm>
              <a:off x="791495" y="3728218"/>
              <a:ext cx="1858264" cy="1870874"/>
              <a:chOff x="791495" y="3728218"/>
              <a:chExt cx="1858264" cy="1870874"/>
            </a:xfrm>
          </p:grpSpPr>
          <p:sp>
            <p:nvSpPr>
              <p:cNvPr id="209" name="Rectangle 208"/>
              <p:cNvSpPr/>
              <p:nvPr/>
            </p:nvSpPr>
            <p:spPr>
              <a:xfrm>
                <a:off x="988176" y="3728218"/>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10" name="Rectangle 209"/>
              <p:cNvSpPr/>
              <p:nvPr/>
            </p:nvSpPr>
            <p:spPr>
              <a:xfrm>
                <a:off x="1598512" y="3734984"/>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11" name="Rectangle 210"/>
              <p:cNvSpPr/>
              <p:nvPr/>
            </p:nvSpPr>
            <p:spPr>
              <a:xfrm>
                <a:off x="791495" y="3942679"/>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12" name="Rectangle 211"/>
              <p:cNvSpPr/>
              <p:nvPr/>
            </p:nvSpPr>
            <p:spPr>
              <a:xfrm>
                <a:off x="1191744" y="3935576"/>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13" name="Rectangle 212"/>
              <p:cNvSpPr/>
              <p:nvPr/>
            </p:nvSpPr>
            <p:spPr>
              <a:xfrm>
                <a:off x="1813901" y="3943075"/>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14" name="Rectangle 213"/>
              <p:cNvSpPr/>
              <p:nvPr/>
            </p:nvSpPr>
            <p:spPr>
              <a:xfrm>
                <a:off x="988175" y="4151901"/>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15" name="Rectangle 214"/>
              <p:cNvSpPr/>
              <p:nvPr/>
            </p:nvSpPr>
            <p:spPr>
              <a:xfrm>
                <a:off x="1399373" y="4134167"/>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16" name="Rectangle 215"/>
              <p:cNvSpPr/>
              <p:nvPr/>
            </p:nvSpPr>
            <p:spPr>
              <a:xfrm>
                <a:off x="1197199" y="4347906"/>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17" name="Rectangle 216"/>
              <p:cNvSpPr/>
              <p:nvPr/>
            </p:nvSpPr>
            <p:spPr>
              <a:xfrm>
                <a:off x="2226328" y="4339245"/>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18" name="Rectangle 217"/>
              <p:cNvSpPr/>
              <p:nvPr/>
            </p:nvSpPr>
            <p:spPr>
              <a:xfrm>
                <a:off x="791509" y="4548685"/>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19" name="Rectangle 218"/>
              <p:cNvSpPr/>
              <p:nvPr/>
            </p:nvSpPr>
            <p:spPr>
              <a:xfrm>
                <a:off x="1804143" y="4539881"/>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20" name="Rectangle 219"/>
              <p:cNvSpPr/>
              <p:nvPr/>
            </p:nvSpPr>
            <p:spPr>
              <a:xfrm>
                <a:off x="2430020" y="4547134"/>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21" name="Rectangle 220"/>
              <p:cNvSpPr/>
              <p:nvPr/>
            </p:nvSpPr>
            <p:spPr>
              <a:xfrm>
                <a:off x="998470" y="4748743"/>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22" name="Rectangle 221"/>
              <p:cNvSpPr/>
              <p:nvPr/>
            </p:nvSpPr>
            <p:spPr>
              <a:xfrm>
                <a:off x="1591651" y="4756324"/>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23" name="Rectangle 222"/>
              <p:cNvSpPr/>
              <p:nvPr/>
            </p:nvSpPr>
            <p:spPr>
              <a:xfrm>
                <a:off x="2015207" y="4748743"/>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24" name="Rectangle 223"/>
              <p:cNvSpPr/>
              <p:nvPr/>
            </p:nvSpPr>
            <p:spPr>
              <a:xfrm>
                <a:off x="1198156" y="4962351"/>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25" name="Rectangle 224"/>
              <p:cNvSpPr/>
              <p:nvPr/>
            </p:nvSpPr>
            <p:spPr>
              <a:xfrm>
                <a:off x="2230730" y="4950419"/>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26" name="Rectangle 225"/>
              <p:cNvSpPr/>
              <p:nvPr/>
            </p:nvSpPr>
            <p:spPr>
              <a:xfrm>
                <a:off x="1405948" y="5163282"/>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28" name="Rectangle 227"/>
              <p:cNvSpPr/>
              <p:nvPr/>
            </p:nvSpPr>
            <p:spPr>
              <a:xfrm>
                <a:off x="2010238" y="5166980"/>
                <a:ext cx="232975" cy="21877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29" name="Rectangle 228"/>
              <p:cNvSpPr/>
              <p:nvPr/>
            </p:nvSpPr>
            <p:spPr>
              <a:xfrm>
                <a:off x="1601944" y="5380316"/>
                <a:ext cx="232975" cy="21877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30" name="Rectangle 229"/>
              <p:cNvSpPr/>
              <p:nvPr/>
            </p:nvSpPr>
            <p:spPr>
              <a:xfrm>
                <a:off x="2015323" y="4146867"/>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32" name="Rectangle 231"/>
              <p:cNvSpPr/>
              <p:nvPr/>
            </p:nvSpPr>
            <p:spPr>
              <a:xfrm>
                <a:off x="1812007" y="4958293"/>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grpSp>
      </p:grpSp>
      <p:grpSp>
        <p:nvGrpSpPr>
          <p:cNvPr id="69" name="Group 68"/>
          <p:cNvGrpSpPr/>
          <p:nvPr/>
        </p:nvGrpSpPr>
        <p:grpSpPr>
          <a:xfrm>
            <a:off x="6450245" y="1170488"/>
            <a:ext cx="1950546" cy="1803063"/>
            <a:chOff x="4185053" y="2763771"/>
            <a:chExt cx="2066543" cy="1925107"/>
          </a:xfrm>
        </p:grpSpPr>
        <p:pic>
          <p:nvPicPr>
            <p:cNvPr id="271" name="Picture 27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5053" y="2763771"/>
              <a:ext cx="2066543" cy="1925107"/>
            </a:xfrm>
            <a:prstGeom prst="rect">
              <a:avLst/>
            </a:prstGeom>
          </p:spPr>
        </p:pic>
        <p:grpSp>
          <p:nvGrpSpPr>
            <p:cNvPr id="273" name="Group 272"/>
            <p:cNvGrpSpPr/>
            <p:nvPr/>
          </p:nvGrpSpPr>
          <p:grpSpPr>
            <a:xfrm>
              <a:off x="4357265" y="2790887"/>
              <a:ext cx="1858264" cy="1870874"/>
              <a:chOff x="791495" y="3728218"/>
              <a:chExt cx="1858264" cy="1870874"/>
            </a:xfrm>
          </p:grpSpPr>
          <p:sp>
            <p:nvSpPr>
              <p:cNvPr id="274" name="Rectangle 273"/>
              <p:cNvSpPr/>
              <p:nvPr/>
            </p:nvSpPr>
            <p:spPr>
              <a:xfrm>
                <a:off x="988176" y="3728218"/>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75" name="Rectangle 274"/>
              <p:cNvSpPr/>
              <p:nvPr/>
            </p:nvSpPr>
            <p:spPr>
              <a:xfrm>
                <a:off x="1598512" y="3734984"/>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76" name="Rectangle 275"/>
              <p:cNvSpPr/>
              <p:nvPr/>
            </p:nvSpPr>
            <p:spPr>
              <a:xfrm>
                <a:off x="791495" y="3942679"/>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77" name="Rectangle 276"/>
              <p:cNvSpPr/>
              <p:nvPr/>
            </p:nvSpPr>
            <p:spPr>
              <a:xfrm>
                <a:off x="1191744" y="3935576"/>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78" name="Rectangle 277"/>
              <p:cNvSpPr/>
              <p:nvPr/>
            </p:nvSpPr>
            <p:spPr>
              <a:xfrm>
                <a:off x="1813901" y="3943075"/>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79" name="Rectangle 278"/>
              <p:cNvSpPr/>
              <p:nvPr/>
            </p:nvSpPr>
            <p:spPr>
              <a:xfrm>
                <a:off x="988175" y="4151901"/>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80" name="Rectangle 279"/>
              <p:cNvSpPr/>
              <p:nvPr/>
            </p:nvSpPr>
            <p:spPr>
              <a:xfrm>
                <a:off x="1399373" y="4134167"/>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81" name="Rectangle 280"/>
              <p:cNvSpPr/>
              <p:nvPr/>
            </p:nvSpPr>
            <p:spPr>
              <a:xfrm>
                <a:off x="1197199" y="4347906"/>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82" name="Rectangle 281"/>
              <p:cNvSpPr/>
              <p:nvPr/>
            </p:nvSpPr>
            <p:spPr>
              <a:xfrm>
                <a:off x="2226328" y="4339245"/>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83" name="Rectangle 282"/>
              <p:cNvSpPr/>
              <p:nvPr/>
            </p:nvSpPr>
            <p:spPr>
              <a:xfrm>
                <a:off x="791509" y="4548685"/>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84" name="Rectangle 283"/>
              <p:cNvSpPr/>
              <p:nvPr/>
            </p:nvSpPr>
            <p:spPr>
              <a:xfrm>
                <a:off x="1804143" y="4539881"/>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85" name="Rectangle 284"/>
              <p:cNvSpPr/>
              <p:nvPr/>
            </p:nvSpPr>
            <p:spPr>
              <a:xfrm>
                <a:off x="2430020" y="4547134"/>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86" name="Rectangle 285"/>
              <p:cNvSpPr/>
              <p:nvPr/>
            </p:nvSpPr>
            <p:spPr>
              <a:xfrm>
                <a:off x="998470" y="4748743"/>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87" name="Rectangle 286"/>
              <p:cNvSpPr/>
              <p:nvPr/>
            </p:nvSpPr>
            <p:spPr>
              <a:xfrm>
                <a:off x="1591651" y="4756324"/>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88" name="Rectangle 287"/>
              <p:cNvSpPr/>
              <p:nvPr/>
            </p:nvSpPr>
            <p:spPr>
              <a:xfrm>
                <a:off x="2015207" y="4748743"/>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89" name="Rectangle 288"/>
              <p:cNvSpPr/>
              <p:nvPr/>
            </p:nvSpPr>
            <p:spPr>
              <a:xfrm>
                <a:off x="1198156" y="4962351"/>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90" name="Rectangle 289"/>
              <p:cNvSpPr/>
              <p:nvPr/>
            </p:nvSpPr>
            <p:spPr>
              <a:xfrm>
                <a:off x="2230730" y="4950419"/>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91" name="Rectangle 290"/>
              <p:cNvSpPr/>
              <p:nvPr/>
            </p:nvSpPr>
            <p:spPr>
              <a:xfrm>
                <a:off x="1405948" y="5163282"/>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92" name="Rectangle 291"/>
              <p:cNvSpPr/>
              <p:nvPr/>
            </p:nvSpPr>
            <p:spPr>
              <a:xfrm>
                <a:off x="2010238" y="5166980"/>
                <a:ext cx="232975" cy="21877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93" name="Rectangle 292"/>
              <p:cNvSpPr/>
              <p:nvPr/>
            </p:nvSpPr>
            <p:spPr>
              <a:xfrm>
                <a:off x="1601944" y="5380316"/>
                <a:ext cx="232975" cy="21877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94" name="Rectangle 293"/>
              <p:cNvSpPr/>
              <p:nvPr/>
            </p:nvSpPr>
            <p:spPr>
              <a:xfrm>
                <a:off x="2015323" y="4146867"/>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95" name="Rectangle 294"/>
              <p:cNvSpPr/>
              <p:nvPr/>
            </p:nvSpPr>
            <p:spPr>
              <a:xfrm>
                <a:off x="1812007" y="4958293"/>
                <a:ext cx="219739" cy="219456"/>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grpSp>
      </p:grpSp>
      <p:grpSp>
        <p:nvGrpSpPr>
          <p:cNvPr id="327" name="Group 326"/>
          <p:cNvGrpSpPr/>
          <p:nvPr/>
        </p:nvGrpSpPr>
        <p:grpSpPr>
          <a:xfrm>
            <a:off x="2954700" y="1246937"/>
            <a:ext cx="3296221" cy="1694087"/>
            <a:chOff x="2870851" y="3018532"/>
            <a:chExt cx="3492244" cy="1808755"/>
          </a:xfrm>
        </p:grpSpPr>
        <p:grpSp>
          <p:nvGrpSpPr>
            <p:cNvPr id="328" name="Group 327"/>
            <p:cNvGrpSpPr>
              <a:grpSpLocks noChangeAspect="1"/>
            </p:cNvGrpSpPr>
            <p:nvPr/>
          </p:nvGrpSpPr>
          <p:grpSpPr>
            <a:xfrm>
              <a:off x="3678740" y="3018532"/>
              <a:ext cx="1855669" cy="1808755"/>
              <a:chOff x="457200" y="2994024"/>
              <a:chExt cx="2354334" cy="2294813"/>
            </a:xfrm>
          </p:grpSpPr>
          <p:sp>
            <p:nvSpPr>
              <p:cNvPr id="331" name="Oval 330"/>
              <p:cNvSpPr>
                <a:spLocks noChangeAspect="1"/>
              </p:cNvSpPr>
              <p:nvPr/>
            </p:nvSpPr>
            <p:spPr>
              <a:xfrm>
                <a:off x="457200" y="2994024"/>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smtClean="0">
                    <a:ln>
                      <a:noFill/>
                    </a:ln>
                    <a:solidFill>
                      <a:schemeClr val="bg1"/>
                    </a:solidFill>
                    <a:effectLst/>
                    <a:uFillTx/>
                    <a:latin typeface="+mj-lt"/>
                    <a:ea typeface="+mj-ea"/>
                    <a:cs typeface="+mj-cs"/>
                    <a:sym typeface="Helvetica"/>
                  </a:rPr>
                  <a:t>p</a:t>
                </a:r>
                <a:r>
                  <a:rPr kumimoji="0" lang="en-US" sz="1400" b="0" i="0" u="none" strike="noStrike" cap="none" spc="0" normalizeH="0" baseline="-25000" dirty="0" smtClean="0">
                    <a:ln>
                      <a:noFill/>
                    </a:ln>
                    <a:solidFill>
                      <a:schemeClr val="bg1"/>
                    </a:solidFill>
                    <a:effectLst/>
                    <a:uFillTx/>
                    <a:latin typeface="+mj-lt"/>
                    <a:ea typeface="+mj-ea"/>
                    <a:cs typeface="+mj-cs"/>
                    <a:sym typeface="Helvetica"/>
                  </a:rPr>
                  <a:t>0</a:t>
                </a:r>
                <a:endParaRPr kumimoji="0" lang="en-US" sz="1400" b="0" i="0" u="none" strike="noStrike" cap="none" spc="0" normalizeH="0" baseline="0" dirty="0">
                  <a:ln>
                    <a:noFill/>
                  </a:ln>
                  <a:solidFill>
                    <a:schemeClr val="bg1"/>
                  </a:solidFill>
                  <a:effectLst/>
                  <a:uFillTx/>
                  <a:latin typeface="+mj-lt"/>
                  <a:ea typeface="+mj-ea"/>
                  <a:cs typeface="+mj-cs"/>
                  <a:sym typeface="Helvetica"/>
                </a:endParaRPr>
              </a:p>
            </p:txBody>
          </p:sp>
          <p:sp>
            <p:nvSpPr>
              <p:cNvPr id="332" name="Oval 331"/>
              <p:cNvSpPr>
                <a:spLocks/>
              </p:cNvSpPr>
              <p:nvPr/>
            </p:nvSpPr>
            <p:spPr>
              <a:xfrm>
                <a:off x="1465640" y="3019002"/>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smtClean="0">
                    <a:ln>
                      <a:noFill/>
                    </a:ln>
                    <a:solidFill>
                      <a:schemeClr val="bg1"/>
                    </a:solidFill>
                    <a:effectLst/>
                    <a:uFillTx/>
                    <a:sym typeface="Helvetica"/>
                  </a:rPr>
                  <a:t>p</a:t>
                </a:r>
                <a:r>
                  <a:rPr lang="en-US" sz="1400" baseline="-25000" dirty="0">
                    <a:solidFill>
                      <a:schemeClr val="bg1"/>
                    </a:solidFill>
                  </a:rPr>
                  <a:t>1</a:t>
                </a:r>
                <a:endParaRPr kumimoji="0" lang="en-US" sz="1400" b="0" i="0" u="none" strike="noStrike" cap="none" spc="0" normalizeH="0" baseline="0" dirty="0">
                  <a:ln>
                    <a:noFill/>
                  </a:ln>
                  <a:solidFill>
                    <a:schemeClr val="bg1"/>
                  </a:solidFill>
                  <a:effectLst/>
                  <a:uFillTx/>
                  <a:sym typeface="Helvetica"/>
                </a:endParaRPr>
              </a:p>
            </p:txBody>
          </p:sp>
          <p:cxnSp>
            <p:nvCxnSpPr>
              <p:cNvPr id="333" name="Straight Arrow Connector 332"/>
              <p:cNvCxnSpPr/>
              <p:nvPr/>
            </p:nvCxnSpPr>
            <p:spPr>
              <a:xfrm flipH="1">
                <a:off x="877056" y="3083160"/>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334" name="Straight Arrow Connector 333"/>
              <p:cNvCxnSpPr/>
              <p:nvPr/>
            </p:nvCxnSpPr>
            <p:spPr>
              <a:xfrm rot="10800000" flipH="1">
                <a:off x="877057" y="3224030"/>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sp>
            <p:nvSpPr>
              <p:cNvPr id="335" name="Oval 334"/>
              <p:cNvSpPr>
                <a:spLocks/>
              </p:cNvSpPr>
              <p:nvPr/>
            </p:nvSpPr>
            <p:spPr>
              <a:xfrm>
                <a:off x="2474079" y="3019002"/>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smtClean="0">
                    <a:ln>
                      <a:noFill/>
                    </a:ln>
                    <a:solidFill>
                      <a:schemeClr val="bg1"/>
                    </a:solidFill>
                    <a:effectLst/>
                    <a:uFillTx/>
                    <a:sym typeface="Helvetica"/>
                  </a:rPr>
                  <a:t>p</a:t>
                </a:r>
                <a:r>
                  <a:rPr lang="en-US" sz="1400" baseline="-25000" dirty="0">
                    <a:solidFill>
                      <a:schemeClr val="bg1"/>
                    </a:solidFill>
                  </a:rPr>
                  <a:t>2</a:t>
                </a:r>
                <a:endParaRPr kumimoji="0" lang="en-US" sz="1400" b="0" i="0" u="none" strike="noStrike" cap="none" spc="0" normalizeH="0" baseline="0" dirty="0">
                  <a:ln>
                    <a:noFill/>
                  </a:ln>
                  <a:solidFill>
                    <a:schemeClr val="bg1"/>
                  </a:solidFill>
                  <a:effectLst/>
                  <a:uFillTx/>
                  <a:sym typeface="Helvetica"/>
                </a:endParaRPr>
              </a:p>
            </p:txBody>
          </p:sp>
          <p:cxnSp>
            <p:nvCxnSpPr>
              <p:cNvPr id="336" name="Straight Arrow Connector 335"/>
              <p:cNvCxnSpPr/>
              <p:nvPr/>
            </p:nvCxnSpPr>
            <p:spPr>
              <a:xfrm flipH="1">
                <a:off x="1885495" y="3083160"/>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337" name="Straight Arrow Connector 336"/>
              <p:cNvCxnSpPr/>
              <p:nvPr/>
            </p:nvCxnSpPr>
            <p:spPr>
              <a:xfrm rot="10800000" flipH="1">
                <a:off x="1885496" y="3224030"/>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338" name="Straight Arrow Connector 337"/>
              <p:cNvCxnSpPr/>
              <p:nvPr/>
            </p:nvCxnSpPr>
            <p:spPr>
              <a:xfrm rot="5400000" flipH="1">
                <a:off x="436271" y="3649968"/>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339" name="Straight Arrow Connector 338"/>
              <p:cNvCxnSpPr/>
              <p:nvPr/>
            </p:nvCxnSpPr>
            <p:spPr>
              <a:xfrm rot="16200000" flipH="1">
                <a:off x="284598" y="3649968"/>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340" name="Straight Arrow Connector 339"/>
              <p:cNvCxnSpPr/>
              <p:nvPr/>
            </p:nvCxnSpPr>
            <p:spPr>
              <a:xfrm rot="5400000" flipH="1">
                <a:off x="1448636" y="3649968"/>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341" name="Straight Arrow Connector 340"/>
              <p:cNvCxnSpPr/>
              <p:nvPr/>
            </p:nvCxnSpPr>
            <p:spPr>
              <a:xfrm rot="16200000" flipH="1">
                <a:off x="1296964" y="3649968"/>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sp>
            <p:nvSpPr>
              <p:cNvPr id="342" name="Oval 341"/>
              <p:cNvSpPr>
                <a:spLocks/>
              </p:cNvSpPr>
              <p:nvPr/>
            </p:nvSpPr>
            <p:spPr>
              <a:xfrm>
                <a:off x="457200" y="3993434"/>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smtClean="0">
                    <a:ln>
                      <a:noFill/>
                    </a:ln>
                    <a:solidFill>
                      <a:schemeClr val="bg1"/>
                    </a:solidFill>
                    <a:effectLst/>
                    <a:uFillTx/>
                    <a:sym typeface="Helvetica"/>
                  </a:rPr>
                  <a:t>p</a:t>
                </a:r>
                <a:r>
                  <a:rPr lang="en-US" sz="1400" baseline="-25000" dirty="0">
                    <a:solidFill>
                      <a:schemeClr val="bg1"/>
                    </a:solidFill>
                  </a:rPr>
                  <a:t>3</a:t>
                </a:r>
                <a:endParaRPr kumimoji="0" lang="en-US" sz="1400" b="0" i="0" u="none" strike="noStrike" cap="none" spc="0" normalizeH="0" baseline="0" dirty="0">
                  <a:ln>
                    <a:noFill/>
                  </a:ln>
                  <a:solidFill>
                    <a:schemeClr val="bg1"/>
                  </a:solidFill>
                  <a:effectLst/>
                  <a:uFillTx/>
                  <a:sym typeface="Helvetica"/>
                </a:endParaRPr>
              </a:p>
            </p:txBody>
          </p:sp>
          <p:cxnSp>
            <p:nvCxnSpPr>
              <p:cNvPr id="343" name="Straight Arrow Connector 342"/>
              <p:cNvCxnSpPr/>
              <p:nvPr/>
            </p:nvCxnSpPr>
            <p:spPr>
              <a:xfrm rot="5400000" flipH="1">
                <a:off x="2461001" y="3649967"/>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344" name="Straight Arrow Connector 343"/>
              <p:cNvCxnSpPr/>
              <p:nvPr/>
            </p:nvCxnSpPr>
            <p:spPr>
              <a:xfrm rot="16200000" flipH="1">
                <a:off x="2309329" y="3649967"/>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sp>
            <p:nvSpPr>
              <p:cNvPr id="345" name="Oval 344"/>
              <p:cNvSpPr>
                <a:spLocks/>
              </p:cNvSpPr>
              <p:nvPr/>
            </p:nvSpPr>
            <p:spPr>
              <a:xfrm>
                <a:off x="1465639" y="3997681"/>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smtClean="0">
                    <a:ln>
                      <a:noFill/>
                    </a:ln>
                    <a:solidFill>
                      <a:schemeClr val="bg1"/>
                    </a:solidFill>
                    <a:effectLst/>
                    <a:uFillTx/>
                    <a:sym typeface="Helvetica"/>
                  </a:rPr>
                  <a:t>p</a:t>
                </a:r>
                <a:r>
                  <a:rPr lang="en-US" sz="1400" baseline="-25000" dirty="0" smtClean="0">
                    <a:solidFill>
                      <a:schemeClr val="bg1"/>
                    </a:solidFill>
                  </a:rPr>
                  <a:t>4</a:t>
                </a:r>
                <a:endParaRPr kumimoji="0" lang="en-US" sz="1400" b="0" i="0" u="none" strike="noStrike" cap="none" spc="0" normalizeH="0" baseline="0" dirty="0">
                  <a:ln>
                    <a:noFill/>
                  </a:ln>
                  <a:solidFill>
                    <a:schemeClr val="bg1"/>
                  </a:solidFill>
                  <a:effectLst/>
                  <a:uFillTx/>
                  <a:sym typeface="Helvetica"/>
                </a:endParaRPr>
              </a:p>
            </p:txBody>
          </p:sp>
          <p:cxnSp>
            <p:nvCxnSpPr>
              <p:cNvPr id="346" name="Straight Arrow Connector 345"/>
              <p:cNvCxnSpPr/>
              <p:nvPr/>
            </p:nvCxnSpPr>
            <p:spPr>
              <a:xfrm flipH="1">
                <a:off x="877056" y="4036861"/>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347" name="Straight Arrow Connector 346"/>
              <p:cNvCxnSpPr/>
              <p:nvPr/>
            </p:nvCxnSpPr>
            <p:spPr>
              <a:xfrm rot="10800000" flipH="1">
                <a:off x="877056" y="4177731"/>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sp>
            <p:nvSpPr>
              <p:cNvPr id="348" name="Oval 347"/>
              <p:cNvSpPr>
                <a:spLocks/>
              </p:cNvSpPr>
              <p:nvPr/>
            </p:nvSpPr>
            <p:spPr>
              <a:xfrm>
                <a:off x="2474078" y="3997681"/>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smtClean="0">
                    <a:ln>
                      <a:noFill/>
                    </a:ln>
                    <a:solidFill>
                      <a:schemeClr val="bg1"/>
                    </a:solidFill>
                    <a:effectLst/>
                    <a:uFillTx/>
                    <a:sym typeface="Helvetica"/>
                  </a:rPr>
                  <a:t>p</a:t>
                </a:r>
                <a:r>
                  <a:rPr lang="en-US" sz="1400" baseline="-25000" dirty="0" smtClean="0">
                    <a:solidFill>
                      <a:schemeClr val="bg1"/>
                    </a:solidFill>
                  </a:rPr>
                  <a:t>5</a:t>
                </a:r>
                <a:endParaRPr kumimoji="0" lang="en-US" sz="1400" b="0" i="0" u="none" strike="noStrike" cap="none" spc="0" normalizeH="0" baseline="0" dirty="0">
                  <a:ln>
                    <a:noFill/>
                  </a:ln>
                  <a:solidFill>
                    <a:schemeClr val="bg1"/>
                  </a:solidFill>
                  <a:effectLst/>
                  <a:uFillTx/>
                  <a:sym typeface="Helvetica"/>
                </a:endParaRPr>
              </a:p>
            </p:txBody>
          </p:sp>
          <p:cxnSp>
            <p:nvCxnSpPr>
              <p:cNvPr id="349" name="Straight Arrow Connector 348"/>
              <p:cNvCxnSpPr/>
              <p:nvPr/>
            </p:nvCxnSpPr>
            <p:spPr>
              <a:xfrm flipH="1">
                <a:off x="1885494" y="4036861"/>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350" name="Straight Arrow Connector 349"/>
              <p:cNvCxnSpPr/>
              <p:nvPr/>
            </p:nvCxnSpPr>
            <p:spPr>
              <a:xfrm rot="10800000" flipH="1">
                <a:off x="1885495" y="4177731"/>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351" name="Straight Arrow Connector 350"/>
              <p:cNvCxnSpPr/>
              <p:nvPr/>
            </p:nvCxnSpPr>
            <p:spPr>
              <a:xfrm rot="5400000" flipH="1">
                <a:off x="436271" y="4603668"/>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352" name="Straight Arrow Connector 351"/>
              <p:cNvCxnSpPr/>
              <p:nvPr/>
            </p:nvCxnSpPr>
            <p:spPr>
              <a:xfrm rot="16200000" flipH="1">
                <a:off x="284598" y="4603668"/>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353" name="Straight Arrow Connector 352"/>
              <p:cNvCxnSpPr/>
              <p:nvPr/>
            </p:nvCxnSpPr>
            <p:spPr>
              <a:xfrm rot="5400000" flipH="1">
                <a:off x="1448636" y="4603668"/>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354" name="Straight Arrow Connector 353"/>
              <p:cNvCxnSpPr/>
              <p:nvPr/>
            </p:nvCxnSpPr>
            <p:spPr>
              <a:xfrm rot="16200000" flipH="1">
                <a:off x="1296964" y="4603668"/>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sp>
            <p:nvSpPr>
              <p:cNvPr id="355" name="Oval 354"/>
              <p:cNvSpPr>
                <a:spLocks/>
              </p:cNvSpPr>
              <p:nvPr/>
            </p:nvSpPr>
            <p:spPr>
              <a:xfrm>
                <a:off x="457200" y="4947135"/>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smtClean="0">
                    <a:ln>
                      <a:noFill/>
                    </a:ln>
                    <a:solidFill>
                      <a:schemeClr val="bg1"/>
                    </a:solidFill>
                    <a:effectLst/>
                    <a:uFillTx/>
                    <a:sym typeface="Helvetica"/>
                  </a:rPr>
                  <a:t>p</a:t>
                </a:r>
                <a:r>
                  <a:rPr lang="en-US" sz="1400" baseline="-25000" dirty="0">
                    <a:solidFill>
                      <a:schemeClr val="bg1"/>
                    </a:solidFill>
                  </a:rPr>
                  <a:t>6</a:t>
                </a:r>
                <a:endParaRPr kumimoji="0" lang="en-US" sz="1400" b="0" i="0" u="none" strike="noStrike" cap="none" spc="0" normalizeH="0" baseline="0" dirty="0">
                  <a:ln>
                    <a:noFill/>
                  </a:ln>
                  <a:solidFill>
                    <a:schemeClr val="bg1"/>
                  </a:solidFill>
                  <a:effectLst/>
                  <a:uFillTx/>
                  <a:sym typeface="Helvetica"/>
                </a:endParaRPr>
              </a:p>
            </p:txBody>
          </p:sp>
          <p:cxnSp>
            <p:nvCxnSpPr>
              <p:cNvPr id="356" name="Straight Arrow Connector 355"/>
              <p:cNvCxnSpPr/>
              <p:nvPr/>
            </p:nvCxnSpPr>
            <p:spPr>
              <a:xfrm rot="5400000" flipH="1">
                <a:off x="2461001" y="4603667"/>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357" name="Straight Arrow Connector 356"/>
              <p:cNvCxnSpPr/>
              <p:nvPr/>
            </p:nvCxnSpPr>
            <p:spPr>
              <a:xfrm rot="16200000" flipH="1">
                <a:off x="2309329" y="4603667"/>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sp>
            <p:nvSpPr>
              <p:cNvPr id="358" name="Oval 357"/>
              <p:cNvSpPr>
                <a:spLocks/>
              </p:cNvSpPr>
              <p:nvPr/>
            </p:nvSpPr>
            <p:spPr>
              <a:xfrm>
                <a:off x="1465639" y="4951382"/>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smtClean="0">
                    <a:ln>
                      <a:noFill/>
                    </a:ln>
                    <a:solidFill>
                      <a:schemeClr val="bg1"/>
                    </a:solidFill>
                    <a:effectLst/>
                    <a:uFillTx/>
                    <a:sym typeface="Helvetica"/>
                  </a:rPr>
                  <a:t>p</a:t>
                </a:r>
                <a:r>
                  <a:rPr lang="en-US" sz="1400" baseline="-25000" dirty="0" smtClean="0">
                    <a:solidFill>
                      <a:schemeClr val="bg1"/>
                    </a:solidFill>
                  </a:rPr>
                  <a:t>7</a:t>
                </a:r>
                <a:endParaRPr kumimoji="0" lang="en-US" sz="1400" b="0" i="0" u="none" strike="noStrike" cap="none" spc="0" normalizeH="0" baseline="0" dirty="0">
                  <a:ln>
                    <a:noFill/>
                  </a:ln>
                  <a:solidFill>
                    <a:schemeClr val="bg1"/>
                  </a:solidFill>
                  <a:effectLst/>
                  <a:uFillTx/>
                  <a:sym typeface="Helvetica"/>
                </a:endParaRPr>
              </a:p>
            </p:txBody>
          </p:sp>
          <p:cxnSp>
            <p:nvCxnSpPr>
              <p:cNvPr id="359" name="Straight Arrow Connector 358"/>
              <p:cNvCxnSpPr/>
              <p:nvPr/>
            </p:nvCxnSpPr>
            <p:spPr>
              <a:xfrm flipH="1">
                <a:off x="877056" y="4990561"/>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360" name="Straight Arrow Connector 359"/>
              <p:cNvCxnSpPr/>
              <p:nvPr/>
            </p:nvCxnSpPr>
            <p:spPr>
              <a:xfrm rot="10800000" flipH="1">
                <a:off x="877056" y="5131431"/>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sp>
            <p:nvSpPr>
              <p:cNvPr id="361" name="Oval 360"/>
              <p:cNvSpPr>
                <a:spLocks/>
              </p:cNvSpPr>
              <p:nvPr/>
            </p:nvSpPr>
            <p:spPr>
              <a:xfrm>
                <a:off x="2474078" y="4951382"/>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smtClean="0">
                    <a:ln>
                      <a:noFill/>
                    </a:ln>
                    <a:solidFill>
                      <a:schemeClr val="bg1"/>
                    </a:solidFill>
                    <a:effectLst/>
                    <a:uFillTx/>
                    <a:sym typeface="Helvetica"/>
                  </a:rPr>
                  <a:t>p</a:t>
                </a:r>
                <a:r>
                  <a:rPr lang="en-US" sz="1400" baseline="-25000" dirty="0" smtClean="0">
                    <a:solidFill>
                      <a:schemeClr val="bg1"/>
                    </a:solidFill>
                  </a:rPr>
                  <a:t>8</a:t>
                </a:r>
                <a:endParaRPr kumimoji="0" lang="en-US" sz="1400" b="0" i="0" u="none" strike="noStrike" cap="none" spc="0" normalizeH="0" baseline="0" dirty="0">
                  <a:ln>
                    <a:noFill/>
                  </a:ln>
                  <a:solidFill>
                    <a:schemeClr val="bg1"/>
                  </a:solidFill>
                  <a:effectLst/>
                  <a:uFillTx/>
                  <a:sym typeface="Helvetica"/>
                </a:endParaRPr>
              </a:p>
            </p:txBody>
          </p:sp>
          <p:cxnSp>
            <p:nvCxnSpPr>
              <p:cNvPr id="362" name="Straight Arrow Connector 361"/>
              <p:cNvCxnSpPr/>
              <p:nvPr/>
            </p:nvCxnSpPr>
            <p:spPr>
              <a:xfrm flipH="1">
                <a:off x="1885494" y="4990561"/>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363" name="Straight Arrow Connector 362"/>
              <p:cNvCxnSpPr/>
              <p:nvPr/>
            </p:nvCxnSpPr>
            <p:spPr>
              <a:xfrm rot="10800000" flipH="1">
                <a:off x="1885495" y="5131431"/>
                <a:ext cx="506183" cy="0"/>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grpSp>
        <p:sp>
          <p:nvSpPr>
            <p:cNvPr id="329" name="Right Arrow 328"/>
            <p:cNvSpPr/>
            <p:nvPr/>
          </p:nvSpPr>
          <p:spPr>
            <a:xfrm>
              <a:off x="2870851" y="3769918"/>
              <a:ext cx="678393" cy="297751"/>
            </a:xfrm>
            <a:prstGeom prst="rightArrow">
              <a:avLst/>
            </a:prstGeom>
            <a:solidFill>
              <a:srgbClr val="FF0000"/>
            </a:solid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330" name="Right Arrow 329"/>
            <p:cNvSpPr/>
            <p:nvPr/>
          </p:nvSpPr>
          <p:spPr>
            <a:xfrm>
              <a:off x="5684702" y="3761215"/>
              <a:ext cx="678393" cy="297751"/>
            </a:xfrm>
            <a:prstGeom prst="rightArrow">
              <a:avLst/>
            </a:prstGeom>
            <a:solidFill>
              <a:srgbClr val="FF0000"/>
            </a:solid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grpSp>
      <p:sp>
        <p:nvSpPr>
          <p:cNvPr id="160" name="TextBox 159"/>
          <p:cNvSpPr txBox="1"/>
          <p:nvPr/>
        </p:nvSpPr>
        <p:spPr>
          <a:xfrm>
            <a:off x="336884" y="779489"/>
            <a:ext cx="2773575"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Helvetica"/>
              </a:rPr>
              <a:t>Total Receives</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161" name="TextBox 160"/>
          <p:cNvSpPr txBox="1"/>
          <p:nvPr/>
        </p:nvSpPr>
        <p:spPr>
          <a:xfrm>
            <a:off x="6100701" y="779489"/>
            <a:ext cx="2773575"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Helvetica"/>
              </a:rPr>
              <a:t>Out-of-order Receives</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162" name="TextBox 161"/>
          <p:cNvSpPr txBox="1"/>
          <p:nvPr/>
        </p:nvSpPr>
        <p:spPr>
          <a:xfrm>
            <a:off x="3158327" y="773607"/>
            <a:ext cx="2773575" cy="3693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smtClean="0">
                <a:ln>
                  <a:noFill/>
                </a:ln>
                <a:solidFill>
                  <a:srgbClr val="000000"/>
                </a:solidFill>
                <a:effectLst/>
                <a:uFillTx/>
                <a:latin typeface="+mj-lt"/>
                <a:ea typeface="+mj-ea"/>
                <a:cs typeface="+mj-cs"/>
                <a:sym typeface="Helvetica"/>
              </a:rPr>
              <a:t>Communication</a:t>
            </a:r>
            <a:r>
              <a:rPr kumimoji="0" lang="en-US" sz="1800" b="0" i="0" u="none" strike="noStrike" cap="none" spc="0" normalizeH="0" smtClean="0">
                <a:ln>
                  <a:noFill/>
                </a:ln>
                <a:solidFill>
                  <a:srgbClr val="000000"/>
                </a:solidFill>
                <a:effectLst/>
                <a:uFillTx/>
                <a:latin typeface="+mj-lt"/>
                <a:ea typeface="+mj-ea"/>
                <a:cs typeface="+mj-cs"/>
                <a:sym typeface="Helvetica"/>
              </a:rPr>
              <a:t> Pattern</a:t>
            </a: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sp>
        <p:nvSpPr>
          <p:cNvPr id="163" name="Slide Number Placeholder 1"/>
          <p:cNvSpPr>
            <a:spLocks noGrp="1"/>
          </p:cNvSpPr>
          <p:nvPr>
            <p:ph type="sldNum" sz="quarter" idx="2"/>
          </p:nvPr>
        </p:nvSpPr>
        <p:spPr>
          <a:xfrm>
            <a:off x="7035803" y="6548982"/>
            <a:ext cx="2133600" cy="369328"/>
          </a:xfrm>
        </p:spPr>
        <p:txBody>
          <a:bodyPr/>
          <a:lstStyle/>
          <a:p>
            <a:pPr lvl="0"/>
            <a:r>
              <a:rPr lang="en-US" dirty="0" smtClean="0"/>
              <a:t>76</a:t>
            </a:r>
            <a:endParaRPr lang="en-US" dirty="0"/>
          </a:p>
        </p:txBody>
      </p:sp>
      <p:grpSp>
        <p:nvGrpSpPr>
          <p:cNvPr id="93" name="Group 92"/>
          <p:cNvGrpSpPr/>
          <p:nvPr/>
        </p:nvGrpSpPr>
        <p:grpSpPr>
          <a:xfrm>
            <a:off x="670562" y="3078240"/>
            <a:ext cx="1946948" cy="1778283"/>
            <a:chOff x="609600" y="1612900"/>
            <a:chExt cx="2062731" cy="1898650"/>
          </a:xfrm>
        </p:grpSpPr>
        <p:pic>
          <p:nvPicPr>
            <p:cNvPr id="94" name="Picture 9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612900"/>
              <a:ext cx="2062731" cy="1898650"/>
            </a:xfrm>
            <a:prstGeom prst="rect">
              <a:avLst/>
            </a:prstGeom>
          </p:spPr>
        </p:pic>
        <p:grpSp>
          <p:nvGrpSpPr>
            <p:cNvPr id="95" name="Group 94"/>
            <p:cNvGrpSpPr/>
            <p:nvPr/>
          </p:nvGrpSpPr>
          <p:grpSpPr>
            <a:xfrm>
              <a:off x="1004625" y="1626462"/>
              <a:ext cx="1646904" cy="841762"/>
              <a:chOff x="791495" y="1626462"/>
              <a:chExt cx="1646904" cy="841762"/>
            </a:xfrm>
          </p:grpSpPr>
          <p:sp>
            <p:nvSpPr>
              <p:cNvPr id="96" name="Rectangle 95"/>
              <p:cNvSpPr/>
              <p:nvPr/>
            </p:nvSpPr>
            <p:spPr>
              <a:xfrm>
                <a:off x="791495" y="1626462"/>
                <a:ext cx="425171" cy="216668"/>
              </a:xfrm>
              <a:prstGeom prst="rect">
                <a:avLst/>
              </a:prstGeom>
              <a:noFill/>
              <a:ln w="25400" cap="flat">
                <a:solidFill>
                  <a:srgbClr val="00B0F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97" name="Rectangle 96"/>
              <p:cNvSpPr/>
              <p:nvPr/>
            </p:nvSpPr>
            <p:spPr>
              <a:xfrm>
                <a:off x="1210555" y="1843130"/>
                <a:ext cx="410148" cy="216668"/>
              </a:xfrm>
              <a:prstGeom prst="rect">
                <a:avLst/>
              </a:prstGeom>
              <a:noFill/>
              <a:ln w="25400" cap="flat">
                <a:solidFill>
                  <a:srgbClr val="00B0F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98" name="Rectangle 97"/>
              <p:cNvSpPr/>
              <p:nvPr/>
            </p:nvSpPr>
            <p:spPr>
              <a:xfrm>
                <a:off x="1624214" y="2047343"/>
                <a:ext cx="400526" cy="216668"/>
              </a:xfrm>
              <a:prstGeom prst="rect">
                <a:avLst/>
              </a:prstGeom>
              <a:noFill/>
              <a:ln w="25400" cap="flat">
                <a:solidFill>
                  <a:srgbClr val="00B0F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99" name="Rectangle 98"/>
              <p:cNvSpPr/>
              <p:nvPr/>
            </p:nvSpPr>
            <p:spPr>
              <a:xfrm>
                <a:off x="2021580" y="2251556"/>
                <a:ext cx="416819" cy="216668"/>
              </a:xfrm>
              <a:prstGeom prst="rect">
                <a:avLst/>
              </a:prstGeom>
              <a:noFill/>
              <a:ln w="25400" cap="flat">
                <a:solidFill>
                  <a:srgbClr val="00B0F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grpSp>
      </p:grpSp>
      <p:grpSp>
        <p:nvGrpSpPr>
          <p:cNvPr id="100" name="Group 99"/>
          <p:cNvGrpSpPr/>
          <p:nvPr/>
        </p:nvGrpSpPr>
        <p:grpSpPr>
          <a:xfrm>
            <a:off x="6450246" y="3078240"/>
            <a:ext cx="1950546" cy="1803063"/>
            <a:chOff x="4185054" y="752292"/>
            <a:chExt cx="2066543" cy="1925107"/>
          </a:xfrm>
        </p:grpSpPr>
        <p:pic>
          <p:nvPicPr>
            <p:cNvPr id="101" name="Picture 10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5054" y="752292"/>
              <a:ext cx="2066543" cy="1925107"/>
            </a:xfrm>
            <a:prstGeom prst="rect">
              <a:avLst/>
            </a:prstGeom>
          </p:spPr>
        </p:pic>
        <p:grpSp>
          <p:nvGrpSpPr>
            <p:cNvPr id="102" name="Group 101"/>
            <p:cNvGrpSpPr/>
            <p:nvPr/>
          </p:nvGrpSpPr>
          <p:grpSpPr>
            <a:xfrm>
              <a:off x="4577769" y="778309"/>
              <a:ext cx="1646904" cy="841762"/>
              <a:chOff x="791495" y="1626462"/>
              <a:chExt cx="1646904" cy="841762"/>
            </a:xfrm>
          </p:grpSpPr>
          <p:sp>
            <p:nvSpPr>
              <p:cNvPr id="103" name="Rectangle 102"/>
              <p:cNvSpPr/>
              <p:nvPr/>
            </p:nvSpPr>
            <p:spPr>
              <a:xfrm>
                <a:off x="791495" y="1626462"/>
                <a:ext cx="425171" cy="216668"/>
              </a:xfrm>
              <a:prstGeom prst="rect">
                <a:avLst/>
              </a:prstGeom>
              <a:noFill/>
              <a:ln w="25400" cap="flat">
                <a:solidFill>
                  <a:srgbClr val="00B0F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04" name="Rectangle 103"/>
              <p:cNvSpPr/>
              <p:nvPr/>
            </p:nvSpPr>
            <p:spPr>
              <a:xfrm>
                <a:off x="1210555" y="1843130"/>
                <a:ext cx="410148" cy="216668"/>
              </a:xfrm>
              <a:prstGeom prst="rect">
                <a:avLst/>
              </a:prstGeom>
              <a:noFill/>
              <a:ln w="25400" cap="flat">
                <a:solidFill>
                  <a:srgbClr val="00B0F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05" name="Rectangle 104"/>
              <p:cNvSpPr/>
              <p:nvPr/>
            </p:nvSpPr>
            <p:spPr>
              <a:xfrm>
                <a:off x="1624214" y="2047343"/>
                <a:ext cx="400526" cy="216668"/>
              </a:xfrm>
              <a:prstGeom prst="rect">
                <a:avLst/>
              </a:prstGeom>
              <a:noFill/>
              <a:ln w="25400" cap="flat">
                <a:solidFill>
                  <a:srgbClr val="00B0F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06" name="Rectangle 105"/>
              <p:cNvSpPr/>
              <p:nvPr/>
            </p:nvSpPr>
            <p:spPr>
              <a:xfrm>
                <a:off x="2021580" y="2251556"/>
                <a:ext cx="416819" cy="216668"/>
              </a:xfrm>
              <a:prstGeom prst="rect">
                <a:avLst/>
              </a:prstGeom>
              <a:noFill/>
              <a:ln w="25400" cap="flat">
                <a:solidFill>
                  <a:srgbClr val="00B0F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grpSp>
      </p:grpSp>
      <p:grpSp>
        <p:nvGrpSpPr>
          <p:cNvPr id="107" name="Group 106"/>
          <p:cNvGrpSpPr/>
          <p:nvPr/>
        </p:nvGrpSpPr>
        <p:grpSpPr>
          <a:xfrm>
            <a:off x="2946132" y="3070462"/>
            <a:ext cx="3296221" cy="1793839"/>
            <a:chOff x="2895051" y="837729"/>
            <a:chExt cx="3492244" cy="1915259"/>
          </a:xfrm>
        </p:grpSpPr>
        <p:grpSp>
          <p:nvGrpSpPr>
            <p:cNvPr id="108" name="Group 107"/>
            <p:cNvGrpSpPr>
              <a:grpSpLocks noChangeAspect="1"/>
            </p:cNvGrpSpPr>
            <p:nvPr/>
          </p:nvGrpSpPr>
          <p:grpSpPr>
            <a:xfrm>
              <a:off x="3417355" y="837729"/>
              <a:ext cx="2099580" cy="1915259"/>
              <a:chOff x="3253727" y="2295530"/>
              <a:chExt cx="2649134" cy="2416568"/>
            </a:xfrm>
          </p:grpSpPr>
          <p:sp>
            <p:nvSpPr>
              <p:cNvPr id="111" name="Oval 110"/>
              <p:cNvSpPr>
                <a:spLocks noChangeAspect="1"/>
              </p:cNvSpPr>
              <p:nvPr/>
            </p:nvSpPr>
            <p:spPr>
              <a:xfrm>
                <a:off x="4647397" y="2295530"/>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smtClean="0">
                    <a:ln>
                      <a:noFill/>
                    </a:ln>
                    <a:solidFill>
                      <a:schemeClr val="bg1"/>
                    </a:solidFill>
                    <a:effectLst/>
                    <a:uFillTx/>
                    <a:latin typeface="+mj-lt"/>
                    <a:ea typeface="+mj-ea"/>
                    <a:cs typeface="+mj-cs"/>
                    <a:sym typeface="Helvetica"/>
                  </a:rPr>
                  <a:t>p</a:t>
                </a:r>
                <a:r>
                  <a:rPr kumimoji="0" lang="en-US" sz="1400" b="0" i="0" u="none" strike="noStrike" cap="none" spc="0" normalizeH="0" baseline="-25000" dirty="0" smtClean="0">
                    <a:ln>
                      <a:noFill/>
                    </a:ln>
                    <a:solidFill>
                      <a:schemeClr val="bg1"/>
                    </a:solidFill>
                    <a:effectLst/>
                    <a:uFillTx/>
                    <a:latin typeface="+mj-lt"/>
                    <a:ea typeface="+mj-ea"/>
                    <a:cs typeface="+mj-cs"/>
                    <a:sym typeface="Helvetica"/>
                  </a:rPr>
                  <a:t>0</a:t>
                </a:r>
                <a:endParaRPr kumimoji="0" lang="en-US" sz="1400" b="0" i="0" u="none" strike="noStrike" cap="none" spc="0" normalizeH="0" baseline="0" dirty="0">
                  <a:ln>
                    <a:noFill/>
                  </a:ln>
                  <a:solidFill>
                    <a:schemeClr val="bg1"/>
                  </a:solidFill>
                  <a:effectLst/>
                  <a:uFillTx/>
                  <a:latin typeface="+mj-lt"/>
                  <a:ea typeface="+mj-ea"/>
                  <a:cs typeface="+mj-cs"/>
                  <a:sym typeface="Helvetica"/>
                </a:endParaRPr>
              </a:p>
            </p:txBody>
          </p:sp>
          <p:sp>
            <p:nvSpPr>
              <p:cNvPr id="112" name="Oval 111"/>
              <p:cNvSpPr>
                <a:spLocks/>
              </p:cNvSpPr>
              <p:nvPr/>
            </p:nvSpPr>
            <p:spPr>
              <a:xfrm>
                <a:off x="4182031" y="2982659"/>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smtClean="0">
                    <a:ln>
                      <a:noFill/>
                    </a:ln>
                    <a:solidFill>
                      <a:schemeClr val="bg1"/>
                    </a:solidFill>
                    <a:effectLst/>
                    <a:uFillTx/>
                    <a:sym typeface="Helvetica"/>
                  </a:rPr>
                  <a:t>p</a:t>
                </a:r>
                <a:r>
                  <a:rPr lang="en-US" sz="1400" baseline="-25000" dirty="0">
                    <a:solidFill>
                      <a:schemeClr val="bg1"/>
                    </a:solidFill>
                  </a:rPr>
                  <a:t>1</a:t>
                </a:r>
                <a:endParaRPr kumimoji="0" lang="en-US" sz="1400" b="0" i="0" u="none" strike="noStrike" cap="none" spc="0" normalizeH="0" baseline="0" dirty="0">
                  <a:ln>
                    <a:noFill/>
                  </a:ln>
                  <a:solidFill>
                    <a:schemeClr val="bg1"/>
                  </a:solidFill>
                  <a:effectLst/>
                  <a:uFillTx/>
                  <a:sym typeface="Helvetica"/>
                </a:endParaRPr>
              </a:p>
            </p:txBody>
          </p:sp>
          <p:sp>
            <p:nvSpPr>
              <p:cNvPr id="113" name="Oval 112"/>
              <p:cNvSpPr>
                <a:spLocks/>
              </p:cNvSpPr>
              <p:nvPr/>
            </p:nvSpPr>
            <p:spPr>
              <a:xfrm>
                <a:off x="5089875" y="2990470"/>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smtClean="0">
                    <a:ln>
                      <a:noFill/>
                    </a:ln>
                    <a:solidFill>
                      <a:schemeClr val="bg1"/>
                    </a:solidFill>
                    <a:effectLst/>
                    <a:uFillTx/>
                    <a:sym typeface="Helvetica"/>
                  </a:rPr>
                  <a:t>p</a:t>
                </a:r>
                <a:r>
                  <a:rPr lang="en-US" sz="1400" baseline="-25000" dirty="0">
                    <a:solidFill>
                      <a:schemeClr val="bg1"/>
                    </a:solidFill>
                  </a:rPr>
                  <a:t>2</a:t>
                </a:r>
                <a:endParaRPr kumimoji="0" lang="en-US" sz="1400" b="0" i="0" u="none" strike="noStrike" cap="none" spc="0" normalizeH="0" baseline="0" dirty="0">
                  <a:ln>
                    <a:noFill/>
                  </a:ln>
                  <a:solidFill>
                    <a:schemeClr val="bg1"/>
                  </a:solidFill>
                  <a:effectLst/>
                  <a:uFillTx/>
                  <a:sym typeface="Helvetica"/>
                </a:endParaRPr>
              </a:p>
            </p:txBody>
          </p:sp>
          <p:sp>
            <p:nvSpPr>
              <p:cNvPr id="114" name="Oval 113"/>
              <p:cNvSpPr>
                <a:spLocks/>
              </p:cNvSpPr>
              <p:nvPr/>
            </p:nvSpPr>
            <p:spPr>
              <a:xfrm>
                <a:off x="3726458" y="3684965"/>
                <a:ext cx="337455" cy="337455"/>
              </a:xfrm>
              <a:prstGeom prst="ellipse">
                <a:avLst/>
              </a:prstGeom>
              <a:solidFill>
                <a:schemeClr val="accent1"/>
              </a:solidFill>
              <a:ln w="25400" cap="flat">
                <a:solidFill>
                  <a:schemeClr val="accent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smtClean="0">
                    <a:ln>
                      <a:noFill/>
                    </a:ln>
                    <a:solidFill>
                      <a:schemeClr val="bg1"/>
                    </a:solidFill>
                    <a:effectLst/>
                    <a:uFillTx/>
                    <a:sym typeface="Helvetica"/>
                  </a:rPr>
                  <a:t>p</a:t>
                </a:r>
                <a:r>
                  <a:rPr lang="en-US" sz="1400" baseline="-25000" dirty="0">
                    <a:solidFill>
                      <a:schemeClr val="bg1"/>
                    </a:solidFill>
                  </a:rPr>
                  <a:t>3</a:t>
                </a:r>
                <a:endParaRPr kumimoji="0" lang="en-US" sz="1400" b="0" i="0" u="none" strike="noStrike" cap="none" spc="0" normalizeH="0" baseline="0" dirty="0">
                  <a:ln>
                    <a:noFill/>
                  </a:ln>
                  <a:solidFill>
                    <a:schemeClr val="bg1"/>
                  </a:solidFill>
                  <a:effectLst/>
                  <a:uFillTx/>
                  <a:sym typeface="Helvetica"/>
                </a:endParaRPr>
              </a:p>
            </p:txBody>
          </p:sp>
          <p:sp>
            <p:nvSpPr>
              <p:cNvPr id="115" name="Oval 114"/>
              <p:cNvSpPr>
                <a:spLocks/>
              </p:cNvSpPr>
              <p:nvPr/>
            </p:nvSpPr>
            <p:spPr>
              <a:xfrm>
                <a:off x="4399655" y="3699406"/>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smtClean="0">
                    <a:ln>
                      <a:noFill/>
                    </a:ln>
                    <a:solidFill>
                      <a:schemeClr val="bg1"/>
                    </a:solidFill>
                    <a:effectLst/>
                    <a:uFillTx/>
                    <a:sym typeface="Helvetica"/>
                  </a:rPr>
                  <a:t>p</a:t>
                </a:r>
                <a:r>
                  <a:rPr lang="en-US" sz="1400" baseline="-25000" dirty="0" smtClean="0">
                    <a:solidFill>
                      <a:schemeClr val="bg1"/>
                    </a:solidFill>
                  </a:rPr>
                  <a:t>4</a:t>
                </a:r>
                <a:endParaRPr kumimoji="0" lang="en-US" sz="1400" b="0" i="0" u="none" strike="noStrike" cap="none" spc="0" normalizeH="0" baseline="0" dirty="0">
                  <a:ln>
                    <a:noFill/>
                  </a:ln>
                  <a:solidFill>
                    <a:schemeClr val="bg1"/>
                  </a:solidFill>
                  <a:effectLst/>
                  <a:uFillTx/>
                  <a:sym typeface="Helvetica"/>
                </a:endParaRPr>
              </a:p>
            </p:txBody>
          </p:sp>
          <p:sp>
            <p:nvSpPr>
              <p:cNvPr id="116" name="Oval 115"/>
              <p:cNvSpPr>
                <a:spLocks/>
              </p:cNvSpPr>
              <p:nvPr/>
            </p:nvSpPr>
            <p:spPr>
              <a:xfrm>
                <a:off x="4862354" y="3699406"/>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smtClean="0">
                    <a:ln>
                      <a:noFill/>
                    </a:ln>
                    <a:solidFill>
                      <a:schemeClr val="bg1"/>
                    </a:solidFill>
                    <a:effectLst/>
                    <a:uFillTx/>
                    <a:sym typeface="Helvetica"/>
                  </a:rPr>
                  <a:t>p</a:t>
                </a:r>
                <a:r>
                  <a:rPr lang="en-US" sz="1400" baseline="-25000" dirty="0" smtClean="0">
                    <a:solidFill>
                      <a:schemeClr val="bg1"/>
                    </a:solidFill>
                  </a:rPr>
                  <a:t>5</a:t>
                </a:r>
                <a:endParaRPr kumimoji="0" lang="en-US" sz="1400" b="0" i="0" u="none" strike="noStrike" cap="none" spc="0" normalizeH="0" baseline="0" dirty="0">
                  <a:ln>
                    <a:noFill/>
                  </a:ln>
                  <a:solidFill>
                    <a:schemeClr val="bg1"/>
                  </a:solidFill>
                  <a:effectLst/>
                  <a:uFillTx/>
                  <a:sym typeface="Helvetica"/>
                </a:endParaRPr>
              </a:p>
            </p:txBody>
          </p:sp>
          <p:sp>
            <p:nvSpPr>
              <p:cNvPr id="117" name="Oval 116"/>
              <p:cNvSpPr>
                <a:spLocks/>
              </p:cNvSpPr>
              <p:nvPr/>
            </p:nvSpPr>
            <p:spPr>
              <a:xfrm>
                <a:off x="5565406" y="3684964"/>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smtClean="0">
                    <a:ln>
                      <a:noFill/>
                    </a:ln>
                    <a:solidFill>
                      <a:schemeClr val="bg1"/>
                    </a:solidFill>
                    <a:effectLst/>
                    <a:uFillTx/>
                    <a:sym typeface="Helvetica"/>
                  </a:rPr>
                  <a:t>p</a:t>
                </a:r>
                <a:r>
                  <a:rPr lang="en-US" sz="1400" baseline="-25000" dirty="0">
                    <a:solidFill>
                      <a:schemeClr val="bg1"/>
                    </a:solidFill>
                  </a:rPr>
                  <a:t>6</a:t>
                </a:r>
                <a:endParaRPr kumimoji="0" lang="en-US" sz="1400" b="0" i="0" u="none" strike="noStrike" cap="none" spc="0" normalizeH="0" baseline="0" dirty="0">
                  <a:ln>
                    <a:noFill/>
                  </a:ln>
                  <a:solidFill>
                    <a:schemeClr val="bg1"/>
                  </a:solidFill>
                  <a:effectLst/>
                  <a:uFillTx/>
                  <a:sym typeface="Helvetica"/>
                </a:endParaRPr>
              </a:p>
            </p:txBody>
          </p:sp>
          <p:sp>
            <p:nvSpPr>
              <p:cNvPr id="118" name="Oval 117"/>
              <p:cNvSpPr>
                <a:spLocks/>
              </p:cNvSpPr>
              <p:nvPr/>
            </p:nvSpPr>
            <p:spPr>
              <a:xfrm>
                <a:off x="3253727" y="4372538"/>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smtClean="0">
                    <a:ln>
                      <a:noFill/>
                    </a:ln>
                    <a:solidFill>
                      <a:schemeClr val="bg1"/>
                    </a:solidFill>
                    <a:effectLst/>
                    <a:uFillTx/>
                    <a:sym typeface="Helvetica"/>
                  </a:rPr>
                  <a:t>p</a:t>
                </a:r>
                <a:r>
                  <a:rPr lang="en-US" sz="1400" baseline="-25000" dirty="0" smtClean="0">
                    <a:solidFill>
                      <a:schemeClr val="bg1"/>
                    </a:solidFill>
                  </a:rPr>
                  <a:t>7</a:t>
                </a:r>
                <a:endParaRPr kumimoji="0" lang="en-US" sz="1400" b="0" i="0" u="none" strike="noStrike" cap="none" spc="0" normalizeH="0" baseline="0" dirty="0">
                  <a:ln>
                    <a:noFill/>
                  </a:ln>
                  <a:solidFill>
                    <a:schemeClr val="bg1"/>
                  </a:solidFill>
                  <a:effectLst/>
                  <a:uFillTx/>
                  <a:sym typeface="Helvetica"/>
                </a:endParaRPr>
              </a:p>
            </p:txBody>
          </p:sp>
          <p:sp>
            <p:nvSpPr>
              <p:cNvPr id="119" name="Oval 118"/>
              <p:cNvSpPr>
                <a:spLocks/>
              </p:cNvSpPr>
              <p:nvPr/>
            </p:nvSpPr>
            <p:spPr>
              <a:xfrm>
                <a:off x="4182030" y="4374643"/>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smtClean="0">
                    <a:ln>
                      <a:noFill/>
                    </a:ln>
                    <a:solidFill>
                      <a:schemeClr val="bg1"/>
                    </a:solidFill>
                    <a:effectLst/>
                    <a:uFillTx/>
                    <a:sym typeface="Helvetica"/>
                  </a:rPr>
                  <a:t>p</a:t>
                </a:r>
                <a:r>
                  <a:rPr lang="en-US" sz="1400" baseline="-25000" dirty="0" smtClean="0">
                    <a:solidFill>
                      <a:schemeClr val="bg1"/>
                    </a:solidFill>
                  </a:rPr>
                  <a:t>8</a:t>
                </a:r>
                <a:endParaRPr kumimoji="0" lang="en-US" sz="1400" b="0" i="0" u="none" strike="noStrike" cap="none" spc="0" normalizeH="0" baseline="0" dirty="0">
                  <a:ln>
                    <a:noFill/>
                  </a:ln>
                  <a:solidFill>
                    <a:schemeClr val="bg1"/>
                  </a:solidFill>
                  <a:effectLst/>
                  <a:uFillTx/>
                  <a:sym typeface="Helvetica"/>
                </a:endParaRPr>
              </a:p>
            </p:txBody>
          </p:sp>
          <p:cxnSp>
            <p:nvCxnSpPr>
              <p:cNvPr id="120" name="Straight Arrow Connector 119"/>
              <p:cNvCxnSpPr/>
              <p:nvPr/>
            </p:nvCxnSpPr>
            <p:spPr>
              <a:xfrm rot="10800000" flipH="1">
                <a:off x="4448151" y="2628112"/>
                <a:ext cx="236439" cy="350874"/>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121" name="Straight Arrow Connector 120"/>
              <p:cNvCxnSpPr/>
              <p:nvPr/>
            </p:nvCxnSpPr>
            <p:spPr>
              <a:xfrm rot="10800000">
                <a:off x="4910143" y="2639595"/>
                <a:ext cx="236439" cy="350874"/>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122" name="Straight Arrow Connector 121"/>
              <p:cNvCxnSpPr/>
              <p:nvPr/>
            </p:nvCxnSpPr>
            <p:spPr>
              <a:xfrm rot="10800000" flipH="1">
                <a:off x="3979696" y="3327102"/>
                <a:ext cx="236439" cy="350874"/>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123" name="Straight Arrow Connector 122"/>
              <p:cNvCxnSpPr/>
              <p:nvPr/>
            </p:nvCxnSpPr>
            <p:spPr>
              <a:xfrm flipH="1" flipV="1">
                <a:off x="4396436" y="3332843"/>
                <a:ext cx="124681" cy="339392"/>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124" name="Straight Arrow Connector 123"/>
              <p:cNvCxnSpPr/>
              <p:nvPr/>
            </p:nvCxnSpPr>
            <p:spPr>
              <a:xfrm rot="10800000">
                <a:off x="5371458" y="3327102"/>
                <a:ext cx="236439" cy="350874"/>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125" name="Straight Arrow Connector 124"/>
              <p:cNvCxnSpPr/>
              <p:nvPr/>
            </p:nvCxnSpPr>
            <p:spPr>
              <a:xfrm flipV="1">
                <a:off x="5067045" y="3339408"/>
                <a:ext cx="124681" cy="339392"/>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126" name="Straight Arrow Connector 125"/>
              <p:cNvCxnSpPr/>
              <p:nvPr/>
            </p:nvCxnSpPr>
            <p:spPr>
              <a:xfrm rot="10800000" flipH="1">
                <a:off x="3527748" y="4022419"/>
                <a:ext cx="236439" cy="350874"/>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cxnSp>
            <p:nvCxnSpPr>
              <p:cNvPr id="127" name="Straight Arrow Connector 126"/>
              <p:cNvCxnSpPr/>
              <p:nvPr/>
            </p:nvCxnSpPr>
            <p:spPr>
              <a:xfrm rot="10800000">
                <a:off x="3989740" y="4033902"/>
                <a:ext cx="236439" cy="350874"/>
              </a:xfrm>
              <a:prstGeom prst="straightConnector1">
                <a:avLst/>
              </a:prstGeom>
              <a:noFill/>
              <a:ln w="50800" cap="flat">
                <a:solidFill>
                  <a:schemeClr val="bg2"/>
                </a:solidFill>
                <a:prstDash val="solid"/>
                <a:bevel/>
                <a:tailEnd type="triangle"/>
              </a:ln>
              <a:effectLst/>
            </p:spPr>
            <p:style>
              <a:lnRef idx="0">
                <a:scrgbClr r="0" g="0" b="0"/>
              </a:lnRef>
              <a:fillRef idx="0">
                <a:scrgbClr r="0" g="0" b="0"/>
              </a:fillRef>
              <a:effectRef idx="0">
                <a:scrgbClr r="0" g="0" b="0"/>
              </a:effectRef>
              <a:fontRef idx="none"/>
            </p:style>
          </p:cxnSp>
        </p:grpSp>
        <p:sp>
          <p:nvSpPr>
            <p:cNvPr id="109" name="Right Arrow 108"/>
            <p:cNvSpPr/>
            <p:nvPr/>
          </p:nvSpPr>
          <p:spPr>
            <a:xfrm>
              <a:off x="2895051" y="1676859"/>
              <a:ext cx="678393" cy="297751"/>
            </a:xfrm>
            <a:prstGeom prst="rightArrow">
              <a:avLst/>
            </a:prstGeom>
            <a:solidFill>
              <a:srgbClr val="00B0F0"/>
            </a:solidFill>
            <a:ln w="25400" cap="flat">
              <a:solidFill>
                <a:srgbClr val="00B0F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10" name="Right Arrow 109"/>
            <p:cNvSpPr/>
            <p:nvPr/>
          </p:nvSpPr>
          <p:spPr>
            <a:xfrm>
              <a:off x="5708902" y="1668156"/>
              <a:ext cx="678393" cy="297751"/>
            </a:xfrm>
            <a:prstGeom prst="rightArrow">
              <a:avLst/>
            </a:prstGeom>
            <a:solidFill>
              <a:srgbClr val="00B0F0"/>
            </a:solidFill>
            <a:ln w="25400" cap="flat">
              <a:solidFill>
                <a:srgbClr val="00B0F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grpSp>
      <p:grpSp>
        <p:nvGrpSpPr>
          <p:cNvPr id="128" name="Group 127"/>
          <p:cNvGrpSpPr/>
          <p:nvPr/>
        </p:nvGrpSpPr>
        <p:grpSpPr>
          <a:xfrm>
            <a:off x="670560" y="5020330"/>
            <a:ext cx="1946948" cy="1778283"/>
            <a:chOff x="2821937" y="4460826"/>
            <a:chExt cx="2062731" cy="1898650"/>
          </a:xfrm>
        </p:grpSpPr>
        <p:pic>
          <p:nvPicPr>
            <p:cNvPr id="129" name="Picture 1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1937" y="4460826"/>
              <a:ext cx="2062731" cy="1898650"/>
            </a:xfrm>
            <a:prstGeom prst="rect">
              <a:avLst/>
            </a:prstGeom>
          </p:spPr>
        </p:pic>
        <p:grpSp>
          <p:nvGrpSpPr>
            <p:cNvPr id="130" name="Group 129"/>
            <p:cNvGrpSpPr/>
            <p:nvPr/>
          </p:nvGrpSpPr>
          <p:grpSpPr>
            <a:xfrm>
              <a:off x="2995845" y="4696900"/>
              <a:ext cx="839386" cy="1640867"/>
              <a:chOff x="2995845" y="4696900"/>
              <a:chExt cx="839386" cy="1640867"/>
            </a:xfrm>
          </p:grpSpPr>
          <p:sp>
            <p:nvSpPr>
              <p:cNvPr id="131" name="Rectangle 130"/>
              <p:cNvSpPr/>
              <p:nvPr/>
            </p:nvSpPr>
            <p:spPr>
              <a:xfrm>
                <a:off x="2995845" y="4696900"/>
                <a:ext cx="219739" cy="393192"/>
              </a:xfrm>
              <a:prstGeom prst="rect">
                <a:avLst/>
              </a:prstGeom>
              <a:noFill/>
              <a:ln w="25400" cap="flat">
                <a:solidFill>
                  <a:schemeClr val="accent3">
                    <a:lumMod val="50000"/>
                  </a:schemeClr>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r"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32" name="Rectangle 131"/>
              <p:cNvSpPr/>
              <p:nvPr/>
            </p:nvSpPr>
            <p:spPr>
              <a:xfrm>
                <a:off x="3201834" y="5111533"/>
                <a:ext cx="219739" cy="393192"/>
              </a:xfrm>
              <a:prstGeom prst="rect">
                <a:avLst/>
              </a:prstGeom>
              <a:noFill/>
              <a:ln w="25400" cap="flat">
                <a:solidFill>
                  <a:schemeClr val="accent3">
                    <a:lumMod val="50000"/>
                  </a:schemeClr>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r"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33" name="Rectangle 132"/>
              <p:cNvSpPr/>
              <p:nvPr/>
            </p:nvSpPr>
            <p:spPr>
              <a:xfrm>
                <a:off x="3409503" y="5529942"/>
                <a:ext cx="219739" cy="393192"/>
              </a:xfrm>
              <a:prstGeom prst="rect">
                <a:avLst/>
              </a:prstGeom>
              <a:noFill/>
              <a:ln w="25400" cap="flat">
                <a:solidFill>
                  <a:schemeClr val="accent3">
                    <a:lumMod val="50000"/>
                  </a:schemeClr>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r"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34" name="Rectangle 133"/>
              <p:cNvSpPr/>
              <p:nvPr/>
            </p:nvSpPr>
            <p:spPr>
              <a:xfrm>
                <a:off x="3615492" y="5944575"/>
                <a:ext cx="219739" cy="393192"/>
              </a:xfrm>
              <a:prstGeom prst="rect">
                <a:avLst/>
              </a:prstGeom>
              <a:noFill/>
              <a:ln w="25400" cap="flat">
                <a:solidFill>
                  <a:schemeClr val="accent3">
                    <a:lumMod val="50000"/>
                  </a:schemeClr>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r"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grpSp>
      </p:grpSp>
      <p:grpSp>
        <p:nvGrpSpPr>
          <p:cNvPr id="135" name="Group 134"/>
          <p:cNvGrpSpPr/>
          <p:nvPr/>
        </p:nvGrpSpPr>
        <p:grpSpPr>
          <a:xfrm>
            <a:off x="6450244" y="5052400"/>
            <a:ext cx="1950546" cy="1803063"/>
            <a:chOff x="4185052" y="4773611"/>
            <a:chExt cx="2066543" cy="1925107"/>
          </a:xfrm>
        </p:grpSpPr>
        <p:pic>
          <p:nvPicPr>
            <p:cNvPr id="136" name="Picture 1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5052" y="4773611"/>
              <a:ext cx="2066543" cy="1925107"/>
            </a:xfrm>
            <a:prstGeom prst="rect">
              <a:avLst/>
            </a:prstGeom>
          </p:spPr>
        </p:pic>
        <p:grpSp>
          <p:nvGrpSpPr>
            <p:cNvPr id="137" name="Group 136"/>
            <p:cNvGrpSpPr/>
            <p:nvPr/>
          </p:nvGrpSpPr>
          <p:grpSpPr>
            <a:xfrm>
              <a:off x="4344233" y="5041327"/>
              <a:ext cx="839386" cy="1640867"/>
              <a:chOff x="2995845" y="4696900"/>
              <a:chExt cx="839386" cy="1640867"/>
            </a:xfrm>
          </p:grpSpPr>
          <p:sp>
            <p:nvSpPr>
              <p:cNvPr id="138" name="Rectangle 137"/>
              <p:cNvSpPr/>
              <p:nvPr/>
            </p:nvSpPr>
            <p:spPr>
              <a:xfrm>
                <a:off x="2995845" y="4696900"/>
                <a:ext cx="219739" cy="393192"/>
              </a:xfrm>
              <a:prstGeom prst="rect">
                <a:avLst/>
              </a:prstGeom>
              <a:noFill/>
              <a:ln w="25400" cap="flat">
                <a:solidFill>
                  <a:schemeClr val="accent3">
                    <a:lumMod val="50000"/>
                  </a:schemeClr>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r"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39" name="Rectangle 138"/>
              <p:cNvSpPr/>
              <p:nvPr/>
            </p:nvSpPr>
            <p:spPr>
              <a:xfrm>
                <a:off x="3201834" y="5111533"/>
                <a:ext cx="219739" cy="393192"/>
              </a:xfrm>
              <a:prstGeom prst="rect">
                <a:avLst/>
              </a:prstGeom>
              <a:noFill/>
              <a:ln w="25400" cap="flat">
                <a:solidFill>
                  <a:schemeClr val="accent3">
                    <a:lumMod val="50000"/>
                  </a:schemeClr>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r"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40" name="Rectangle 139"/>
              <p:cNvSpPr/>
              <p:nvPr/>
            </p:nvSpPr>
            <p:spPr>
              <a:xfrm>
                <a:off x="3409503" y="5529942"/>
                <a:ext cx="219739" cy="393192"/>
              </a:xfrm>
              <a:prstGeom prst="rect">
                <a:avLst/>
              </a:prstGeom>
              <a:noFill/>
              <a:ln w="25400" cap="flat">
                <a:solidFill>
                  <a:schemeClr val="accent3">
                    <a:lumMod val="50000"/>
                  </a:schemeClr>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r"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41" name="Rectangle 140"/>
              <p:cNvSpPr/>
              <p:nvPr/>
            </p:nvSpPr>
            <p:spPr>
              <a:xfrm>
                <a:off x="3615492" y="5944575"/>
                <a:ext cx="219739" cy="393192"/>
              </a:xfrm>
              <a:prstGeom prst="rect">
                <a:avLst/>
              </a:prstGeom>
              <a:noFill/>
              <a:ln w="25400" cap="flat">
                <a:solidFill>
                  <a:schemeClr val="accent3">
                    <a:lumMod val="50000"/>
                  </a:schemeClr>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r"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grpSp>
      </p:grpSp>
      <p:grpSp>
        <p:nvGrpSpPr>
          <p:cNvPr id="142" name="Group 141"/>
          <p:cNvGrpSpPr/>
          <p:nvPr/>
        </p:nvGrpSpPr>
        <p:grpSpPr>
          <a:xfrm>
            <a:off x="2946132" y="5065723"/>
            <a:ext cx="3296221" cy="1792277"/>
            <a:chOff x="2878521" y="4965152"/>
            <a:chExt cx="3492244" cy="1913591"/>
          </a:xfrm>
        </p:grpSpPr>
        <p:grpSp>
          <p:nvGrpSpPr>
            <p:cNvPr id="143" name="Group 142"/>
            <p:cNvGrpSpPr>
              <a:grpSpLocks noChangeAspect="1"/>
            </p:cNvGrpSpPr>
            <p:nvPr/>
          </p:nvGrpSpPr>
          <p:grpSpPr>
            <a:xfrm>
              <a:off x="3505453" y="4965152"/>
              <a:ext cx="2097752" cy="1913591"/>
              <a:chOff x="5727839" y="3608482"/>
              <a:chExt cx="2649134" cy="2416568"/>
            </a:xfrm>
          </p:grpSpPr>
          <p:sp>
            <p:nvSpPr>
              <p:cNvPr id="146" name="Oval 145"/>
              <p:cNvSpPr>
                <a:spLocks noChangeAspect="1"/>
              </p:cNvSpPr>
              <p:nvPr/>
            </p:nvSpPr>
            <p:spPr>
              <a:xfrm>
                <a:off x="7121509" y="3608482"/>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smtClean="0">
                    <a:ln>
                      <a:noFill/>
                    </a:ln>
                    <a:solidFill>
                      <a:schemeClr val="bg1"/>
                    </a:solidFill>
                    <a:effectLst/>
                    <a:uFillTx/>
                    <a:latin typeface="+mj-lt"/>
                    <a:ea typeface="+mj-ea"/>
                    <a:cs typeface="+mj-cs"/>
                    <a:sym typeface="Helvetica"/>
                  </a:rPr>
                  <a:t>p</a:t>
                </a:r>
                <a:r>
                  <a:rPr kumimoji="0" lang="en-US" sz="1400" b="0" i="0" u="none" strike="noStrike" cap="none" spc="0" normalizeH="0" baseline="-25000" dirty="0" smtClean="0">
                    <a:ln>
                      <a:noFill/>
                    </a:ln>
                    <a:solidFill>
                      <a:schemeClr val="bg1"/>
                    </a:solidFill>
                    <a:effectLst/>
                    <a:uFillTx/>
                    <a:latin typeface="+mj-lt"/>
                    <a:ea typeface="+mj-ea"/>
                    <a:cs typeface="+mj-cs"/>
                    <a:sym typeface="Helvetica"/>
                  </a:rPr>
                  <a:t>0</a:t>
                </a:r>
                <a:endParaRPr kumimoji="0" lang="en-US" sz="1400" b="0" i="0" u="none" strike="noStrike" cap="none" spc="0" normalizeH="0" baseline="0" dirty="0">
                  <a:ln>
                    <a:noFill/>
                  </a:ln>
                  <a:solidFill>
                    <a:schemeClr val="bg1"/>
                  </a:solidFill>
                  <a:effectLst/>
                  <a:uFillTx/>
                  <a:latin typeface="+mj-lt"/>
                  <a:ea typeface="+mj-ea"/>
                  <a:cs typeface="+mj-cs"/>
                  <a:sym typeface="Helvetica"/>
                </a:endParaRPr>
              </a:p>
            </p:txBody>
          </p:sp>
          <p:sp>
            <p:nvSpPr>
              <p:cNvPr id="147" name="Oval 146"/>
              <p:cNvSpPr>
                <a:spLocks/>
              </p:cNvSpPr>
              <p:nvPr/>
            </p:nvSpPr>
            <p:spPr>
              <a:xfrm>
                <a:off x="6656143" y="4295611"/>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smtClean="0">
                    <a:ln>
                      <a:noFill/>
                    </a:ln>
                    <a:solidFill>
                      <a:schemeClr val="bg1"/>
                    </a:solidFill>
                    <a:effectLst/>
                    <a:uFillTx/>
                    <a:sym typeface="Helvetica"/>
                  </a:rPr>
                  <a:t>p</a:t>
                </a:r>
                <a:r>
                  <a:rPr lang="en-US" sz="1400" baseline="-25000" dirty="0">
                    <a:solidFill>
                      <a:schemeClr val="bg1"/>
                    </a:solidFill>
                  </a:rPr>
                  <a:t>1</a:t>
                </a:r>
                <a:endParaRPr kumimoji="0" lang="en-US" sz="1400" b="0" i="0" u="none" strike="noStrike" cap="none" spc="0" normalizeH="0" baseline="0" dirty="0">
                  <a:ln>
                    <a:noFill/>
                  </a:ln>
                  <a:solidFill>
                    <a:schemeClr val="bg1"/>
                  </a:solidFill>
                  <a:effectLst/>
                  <a:uFillTx/>
                  <a:sym typeface="Helvetica"/>
                </a:endParaRPr>
              </a:p>
            </p:txBody>
          </p:sp>
          <p:sp>
            <p:nvSpPr>
              <p:cNvPr id="148" name="Oval 147"/>
              <p:cNvSpPr>
                <a:spLocks/>
              </p:cNvSpPr>
              <p:nvPr/>
            </p:nvSpPr>
            <p:spPr>
              <a:xfrm>
                <a:off x="7563987" y="4303422"/>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smtClean="0">
                    <a:ln>
                      <a:noFill/>
                    </a:ln>
                    <a:solidFill>
                      <a:schemeClr val="bg1"/>
                    </a:solidFill>
                    <a:effectLst/>
                    <a:uFillTx/>
                    <a:sym typeface="Helvetica"/>
                  </a:rPr>
                  <a:t>p</a:t>
                </a:r>
                <a:r>
                  <a:rPr lang="en-US" sz="1400" baseline="-25000" dirty="0">
                    <a:solidFill>
                      <a:schemeClr val="bg1"/>
                    </a:solidFill>
                  </a:rPr>
                  <a:t>2</a:t>
                </a:r>
                <a:endParaRPr kumimoji="0" lang="en-US" sz="1400" b="0" i="0" u="none" strike="noStrike" cap="none" spc="0" normalizeH="0" baseline="0" dirty="0">
                  <a:ln>
                    <a:noFill/>
                  </a:ln>
                  <a:solidFill>
                    <a:schemeClr val="bg1"/>
                  </a:solidFill>
                  <a:effectLst/>
                  <a:uFillTx/>
                  <a:sym typeface="Helvetica"/>
                </a:endParaRPr>
              </a:p>
            </p:txBody>
          </p:sp>
          <p:sp>
            <p:nvSpPr>
              <p:cNvPr id="149" name="Oval 148"/>
              <p:cNvSpPr>
                <a:spLocks/>
              </p:cNvSpPr>
              <p:nvPr/>
            </p:nvSpPr>
            <p:spPr>
              <a:xfrm>
                <a:off x="6200570" y="4997917"/>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smtClean="0">
                    <a:ln>
                      <a:noFill/>
                    </a:ln>
                    <a:solidFill>
                      <a:schemeClr val="bg1"/>
                    </a:solidFill>
                    <a:effectLst/>
                    <a:uFillTx/>
                    <a:sym typeface="Helvetica"/>
                  </a:rPr>
                  <a:t>p</a:t>
                </a:r>
                <a:r>
                  <a:rPr lang="en-US" sz="1400" baseline="-25000" dirty="0">
                    <a:solidFill>
                      <a:schemeClr val="bg1"/>
                    </a:solidFill>
                  </a:rPr>
                  <a:t>3</a:t>
                </a:r>
                <a:endParaRPr kumimoji="0" lang="en-US" sz="1400" b="0" i="0" u="none" strike="noStrike" cap="none" spc="0" normalizeH="0" baseline="0" dirty="0">
                  <a:ln>
                    <a:noFill/>
                  </a:ln>
                  <a:solidFill>
                    <a:schemeClr val="bg1"/>
                  </a:solidFill>
                  <a:effectLst/>
                  <a:uFillTx/>
                  <a:sym typeface="Helvetica"/>
                </a:endParaRPr>
              </a:p>
            </p:txBody>
          </p:sp>
          <p:sp>
            <p:nvSpPr>
              <p:cNvPr id="150" name="Oval 149"/>
              <p:cNvSpPr>
                <a:spLocks/>
              </p:cNvSpPr>
              <p:nvPr/>
            </p:nvSpPr>
            <p:spPr>
              <a:xfrm>
                <a:off x="6873767" y="5012358"/>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smtClean="0">
                    <a:ln>
                      <a:noFill/>
                    </a:ln>
                    <a:solidFill>
                      <a:schemeClr val="bg1"/>
                    </a:solidFill>
                    <a:effectLst/>
                    <a:uFillTx/>
                    <a:sym typeface="Helvetica"/>
                  </a:rPr>
                  <a:t>p</a:t>
                </a:r>
                <a:r>
                  <a:rPr lang="en-US" sz="1400" baseline="-25000" dirty="0" smtClean="0">
                    <a:solidFill>
                      <a:schemeClr val="bg1"/>
                    </a:solidFill>
                  </a:rPr>
                  <a:t>4</a:t>
                </a:r>
                <a:endParaRPr kumimoji="0" lang="en-US" sz="1400" b="0" i="0" u="none" strike="noStrike" cap="none" spc="0" normalizeH="0" baseline="0" dirty="0">
                  <a:ln>
                    <a:noFill/>
                  </a:ln>
                  <a:solidFill>
                    <a:schemeClr val="bg1"/>
                  </a:solidFill>
                  <a:effectLst/>
                  <a:uFillTx/>
                  <a:sym typeface="Helvetica"/>
                </a:endParaRPr>
              </a:p>
            </p:txBody>
          </p:sp>
          <p:sp>
            <p:nvSpPr>
              <p:cNvPr id="151" name="Oval 150"/>
              <p:cNvSpPr>
                <a:spLocks/>
              </p:cNvSpPr>
              <p:nvPr/>
            </p:nvSpPr>
            <p:spPr>
              <a:xfrm>
                <a:off x="7336466" y="5012358"/>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smtClean="0">
                    <a:ln>
                      <a:noFill/>
                    </a:ln>
                    <a:solidFill>
                      <a:schemeClr val="bg1"/>
                    </a:solidFill>
                    <a:effectLst/>
                    <a:uFillTx/>
                    <a:sym typeface="Helvetica"/>
                  </a:rPr>
                  <a:t>p</a:t>
                </a:r>
                <a:r>
                  <a:rPr lang="en-US" sz="1400" baseline="-25000" dirty="0" smtClean="0">
                    <a:solidFill>
                      <a:schemeClr val="bg1"/>
                    </a:solidFill>
                  </a:rPr>
                  <a:t>5</a:t>
                </a:r>
                <a:endParaRPr kumimoji="0" lang="en-US" sz="1400" b="0" i="0" u="none" strike="noStrike" cap="none" spc="0" normalizeH="0" baseline="0" dirty="0">
                  <a:ln>
                    <a:noFill/>
                  </a:ln>
                  <a:solidFill>
                    <a:schemeClr val="bg1"/>
                  </a:solidFill>
                  <a:effectLst/>
                  <a:uFillTx/>
                  <a:sym typeface="Helvetica"/>
                </a:endParaRPr>
              </a:p>
            </p:txBody>
          </p:sp>
          <p:sp>
            <p:nvSpPr>
              <p:cNvPr id="152" name="Oval 151"/>
              <p:cNvSpPr>
                <a:spLocks/>
              </p:cNvSpPr>
              <p:nvPr/>
            </p:nvSpPr>
            <p:spPr>
              <a:xfrm>
                <a:off x="8039518" y="4997916"/>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smtClean="0">
                    <a:ln>
                      <a:noFill/>
                    </a:ln>
                    <a:solidFill>
                      <a:schemeClr val="bg1"/>
                    </a:solidFill>
                    <a:effectLst/>
                    <a:uFillTx/>
                    <a:sym typeface="Helvetica"/>
                  </a:rPr>
                  <a:t>p</a:t>
                </a:r>
                <a:r>
                  <a:rPr lang="en-US" sz="1400" baseline="-25000" dirty="0">
                    <a:solidFill>
                      <a:schemeClr val="bg1"/>
                    </a:solidFill>
                  </a:rPr>
                  <a:t>6</a:t>
                </a:r>
                <a:endParaRPr kumimoji="0" lang="en-US" sz="1400" b="0" i="0" u="none" strike="noStrike" cap="none" spc="0" normalizeH="0" baseline="0" dirty="0">
                  <a:ln>
                    <a:noFill/>
                  </a:ln>
                  <a:solidFill>
                    <a:schemeClr val="bg1"/>
                  </a:solidFill>
                  <a:effectLst/>
                  <a:uFillTx/>
                  <a:sym typeface="Helvetica"/>
                </a:endParaRPr>
              </a:p>
            </p:txBody>
          </p:sp>
          <p:sp>
            <p:nvSpPr>
              <p:cNvPr id="153" name="Oval 152"/>
              <p:cNvSpPr>
                <a:spLocks/>
              </p:cNvSpPr>
              <p:nvPr/>
            </p:nvSpPr>
            <p:spPr>
              <a:xfrm>
                <a:off x="5727839" y="5685490"/>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smtClean="0">
                    <a:ln>
                      <a:noFill/>
                    </a:ln>
                    <a:solidFill>
                      <a:schemeClr val="bg1"/>
                    </a:solidFill>
                    <a:effectLst/>
                    <a:uFillTx/>
                    <a:sym typeface="Helvetica"/>
                  </a:rPr>
                  <a:t>p</a:t>
                </a:r>
                <a:r>
                  <a:rPr lang="en-US" sz="1400" baseline="-25000" dirty="0" smtClean="0">
                    <a:solidFill>
                      <a:schemeClr val="bg1"/>
                    </a:solidFill>
                  </a:rPr>
                  <a:t>7</a:t>
                </a:r>
                <a:endParaRPr kumimoji="0" lang="en-US" sz="1400" b="0" i="0" u="none" strike="noStrike" cap="none" spc="0" normalizeH="0" baseline="0" dirty="0">
                  <a:ln>
                    <a:noFill/>
                  </a:ln>
                  <a:solidFill>
                    <a:schemeClr val="bg1"/>
                  </a:solidFill>
                  <a:effectLst/>
                  <a:uFillTx/>
                  <a:sym typeface="Helvetica"/>
                </a:endParaRPr>
              </a:p>
            </p:txBody>
          </p:sp>
          <p:sp>
            <p:nvSpPr>
              <p:cNvPr id="154" name="Oval 153"/>
              <p:cNvSpPr>
                <a:spLocks/>
              </p:cNvSpPr>
              <p:nvPr/>
            </p:nvSpPr>
            <p:spPr>
              <a:xfrm>
                <a:off x="6656142" y="5687595"/>
                <a:ext cx="337455" cy="337455"/>
              </a:xfrm>
              <a:prstGeom prst="ellipse">
                <a:avLst/>
              </a:prstGeom>
              <a:solidFill>
                <a:schemeClr val="accent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smtClean="0">
                    <a:ln>
                      <a:noFill/>
                    </a:ln>
                    <a:solidFill>
                      <a:schemeClr val="bg1"/>
                    </a:solidFill>
                    <a:effectLst/>
                    <a:uFillTx/>
                    <a:sym typeface="Helvetica"/>
                  </a:rPr>
                  <a:t>p</a:t>
                </a:r>
                <a:r>
                  <a:rPr lang="en-US" sz="1400" baseline="-25000" dirty="0" smtClean="0">
                    <a:solidFill>
                      <a:schemeClr val="bg1"/>
                    </a:solidFill>
                  </a:rPr>
                  <a:t>8</a:t>
                </a:r>
                <a:endParaRPr kumimoji="0" lang="en-US" sz="1400" b="0" i="0" u="none" strike="noStrike" cap="none" spc="0" normalizeH="0" baseline="0" dirty="0">
                  <a:ln>
                    <a:noFill/>
                  </a:ln>
                  <a:solidFill>
                    <a:schemeClr val="bg1"/>
                  </a:solidFill>
                  <a:effectLst/>
                  <a:uFillTx/>
                  <a:sym typeface="Helvetica"/>
                </a:endParaRPr>
              </a:p>
            </p:txBody>
          </p:sp>
          <p:cxnSp>
            <p:nvCxnSpPr>
              <p:cNvPr id="155" name="Straight Arrow Connector 154"/>
              <p:cNvCxnSpPr/>
              <p:nvPr/>
            </p:nvCxnSpPr>
            <p:spPr>
              <a:xfrm rot="10800000" flipH="1">
                <a:off x="6922263" y="3941064"/>
                <a:ext cx="236439" cy="350874"/>
              </a:xfrm>
              <a:prstGeom prst="straightConnector1">
                <a:avLst/>
              </a:prstGeom>
              <a:noFill/>
              <a:ln w="50800" cap="flat">
                <a:solidFill>
                  <a:schemeClr val="bg2"/>
                </a:solidFill>
                <a:prstDash val="solid"/>
                <a:bevel/>
                <a:headEnd type="triangle"/>
                <a:tailEnd type="none"/>
              </a:ln>
              <a:effectLst/>
            </p:spPr>
            <p:style>
              <a:lnRef idx="0">
                <a:scrgbClr r="0" g="0" b="0"/>
              </a:lnRef>
              <a:fillRef idx="0">
                <a:scrgbClr r="0" g="0" b="0"/>
              </a:fillRef>
              <a:effectRef idx="0">
                <a:scrgbClr r="0" g="0" b="0"/>
              </a:effectRef>
              <a:fontRef idx="none"/>
            </p:style>
          </p:cxnSp>
          <p:cxnSp>
            <p:nvCxnSpPr>
              <p:cNvPr id="156" name="Straight Arrow Connector 155"/>
              <p:cNvCxnSpPr/>
              <p:nvPr/>
            </p:nvCxnSpPr>
            <p:spPr>
              <a:xfrm rot="10800000">
                <a:off x="7384255" y="3952547"/>
                <a:ext cx="236439" cy="350874"/>
              </a:xfrm>
              <a:prstGeom prst="straightConnector1">
                <a:avLst/>
              </a:prstGeom>
              <a:noFill/>
              <a:ln w="50800" cap="flat">
                <a:solidFill>
                  <a:schemeClr val="bg2"/>
                </a:solidFill>
                <a:prstDash val="solid"/>
                <a:bevel/>
                <a:headEnd type="triangle"/>
                <a:tailEnd type="none"/>
              </a:ln>
              <a:effectLst/>
            </p:spPr>
            <p:style>
              <a:lnRef idx="0">
                <a:scrgbClr r="0" g="0" b="0"/>
              </a:lnRef>
              <a:fillRef idx="0">
                <a:scrgbClr r="0" g="0" b="0"/>
              </a:fillRef>
              <a:effectRef idx="0">
                <a:scrgbClr r="0" g="0" b="0"/>
              </a:effectRef>
              <a:fontRef idx="none"/>
            </p:style>
          </p:cxnSp>
          <p:cxnSp>
            <p:nvCxnSpPr>
              <p:cNvPr id="157" name="Straight Arrow Connector 156"/>
              <p:cNvCxnSpPr/>
              <p:nvPr/>
            </p:nvCxnSpPr>
            <p:spPr>
              <a:xfrm rot="10800000" flipH="1">
                <a:off x="6453808" y="4640054"/>
                <a:ext cx="236439" cy="350874"/>
              </a:xfrm>
              <a:prstGeom prst="straightConnector1">
                <a:avLst/>
              </a:prstGeom>
              <a:noFill/>
              <a:ln w="50800" cap="flat">
                <a:solidFill>
                  <a:schemeClr val="bg2"/>
                </a:solidFill>
                <a:prstDash val="solid"/>
                <a:bevel/>
                <a:headEnd type="triangle"/>
                <a:tailEnd type="none"/>
              </a:ln>
              <a:effectLst/>
            </p:spPr>
            <p:style>
              <a:lnRef idx="0">
                <a:scrgbClr r="0" g="0" b="0"/>
              </a:lnRef>
              <a:fillRef idx="0">
                <a:scrgbClr r="0" g="0" b="0"/>
              </a:fillRef>
              <a:effectRef idx="0">
                <a:scrgbClr r="0" g="0" b="0"/>
              </a:effectRef>
              <a:fontRef idx="none"/>
            </p:style>
          </p:cxnSp>
          <p:cxnSp>
            <p:nvCxnSpPr>
              <p:cNvPr id="158" name="Straight Arrow Connector 157"/>
              <p:cNvCxnSpPr/>
              <p:nvPr/>
            </p:nvCxnSpPr>
            <p:spPr>
              <a:xfrm flipH="1" flipV="1">
                <a:off x="6870548" y="4645795"/>
                <a:ext cx="124681" cy="339392"/>
              </a:xfrm>
              <a:prstGeom prst="straightConnector1">
                <a:avLst/>
              </a:prstGeom>
              <a:noFill/>
              <a:ln w="50800" cap="flat">
                <a:solidFill>
                  <a:schemeClr val="bg2"/>
                </a:solidFill>
                <a:prstDash val="solid"/>
                <a:bevel/>
                <a:headEnd type="triangle"/>
                <a:tailEnd type="none"/>
              </a:ln>
              <a:effectLst/>
            </p:spPr>
            <p:style>
              <a:lnRef idx="0">
                <a:scrgbClr r="0" g="0" b="0"/>
              </a:lnRef>
              <a:fillRef idx="0">
                <a:scrgbClr r="0" g="0" b="0"/>
              </a:fillRef>
              <a:effectRef idx="0">
                <a:scrgbClr r="0" g="0" b="0"/>
              </a:effectRef>
              <a:fontRef idx="none"/>
            </p:style>
          </p:cxnSp>
          <p:cxnSp>
            <p:nvCxnSpPr>
              <p:cNvPr id="159" name="Straight Arrow Connector 158"/>
              <p:cNvCxnSpPr/>
              <p:nvPr/>
            </p:nvCxnSpPr>
            <p:spPr>
              <a:xfrm rot="10800000">
                <a:off x="7845570" y="4640054"/>
                <a:ext cx="236439" cy="350874"/>
              </a:xfrm>
              <a:prstGeom prst="straightConnector1">
                <a:avLst/>
              </a:prstGeom>
              <a:noFill/>
              <a:ln w="50800" cap="flat">
                <a:solidFill>
                  <a:schemeClr val="bg2"/>
                </a:solidFill>
                <a:prstDash val="solid"/>
                <a:bevel/>
                <a:headEnd type="triangle"/>
                <a:tailEnd type="none"/>
              </a:ln>
              <a:effectLst/>
            </p:spPr>
            <p:style>
              <a:lnRef idx="0">
                <a:scrgbClr r="0" g="0" b="0"/>
              </a:lnRef>
              <a:fillRef idx="0">
                <a:scrgbClr r="0" g="0" b="0"/>
              </a:fillRef>
              <a:effectRef idx="0">
                <a:scrgbClr r="0" g="0" b="0"/>
              </a:effectRef>
              <a:fontRef idx="none"/>
            </p:style>
          </p:cxnSp>
          <p:cxnSp>
            <p:nvCxnSpPr>
              <p:cNvPr id="164" name="Straight Arrow Connector 163"/>
              <p:cNvCxnSpPr/>
              <p:nvPr/>
            </p:nvCxnSpPr>
            <p:spPr>
              <a:xfrm flipV="1">
                <a:off x="7541157" y="4652360"/>
                <a:ext cx="124681" cy="339392"/>
              </a:xfrm>
              <a:prstGeom prst="straightConnector1">
                <a:avLst/>
              </a:prstGeom>
              <a:noFill/>
              <a:ln w="50800" cap="flat">
                <a:solidFill>
                  <a:schemeClr val="bg2"/>
                </a:solidFill>
                <a:prstDash val="solid"/>
                <a:bevel/>
                <a:headEnd type="triangle"/>
                <a:tailEnd type="none"/>
              </a:ln>
              <a:effectLst/>
            </p:spPr>
            <p:style>
              <a:lnRef idx="0">
                <a:scrgbClr r="0" g="0" b="0"/>
              </a:lnRef>
              <a:fillRef idx="0">
                <a:scrgbClr r="0" g="0" b="0"/>
              </a:fillRef>
              <a:effectRef idx="0">
                <a:scrgbClr r="0" g="0" b="0"/>
              </a:effectRef>
              <a:fontRef idx="none"/>
            </p:style>
          </p:cxnSp>
          <p:cxnSp>
            <p:nvCxnSpPr>
              <p:cNvPr id="165" name="Straight Arrow Connector 164"/>
              <p:cNvCxnSpPr/>
              <p:nvPr/>
            </p:nvCxnSpPr>
            <p:spPr>
              <a:xfrm rot="10800000" flipH="1">
                <a:off x="6001860" y="5335371"/>
                <a:ext cx="236439" cy="350874"/>
              </a:xfrm>
              <a:prstGeom prst="straightConnector1">
                <a:avLst/>
              </a:prstGeom>
              <a:noFill/>
              <a:ln w="50800" cap="flat">
                <a:solidFill>
                  <a:schemeClr val="bg2"/>
                </a:solidFill>
                <a:prstDash val="solid"/>
                <a:bevel/>
                <a:headEnd type="triangle"/>
                <a:tailEnd type="none"/>
              </a:ln>
              <a:effectLst/>
            </p:spPr>
            <p:style>
              <a:lnRef idx="0">
                <a:scrgbClr r="0" g="0" b="0"/>
              </a:lnRef>
              <a:fillRef idx="0">
                <a:scrgbClr r="0" g="0" b="0"/>
              </a:fillRef>
              <a:effectRef idx="0">
                <a:scrgbClr r="0" g="0" b="0"/>
              </a:effectRef>
              <a:fontRef idx="none"/>
            </p:style>
          </p:cxnSp>
          <p:cxnSp>
            <p:nvCxnSpPr>
              <p:cNvPr id="166" name="Straight Arrow Connector 165"/>
              <p:cNvCxnSpPr/>
              <p:nvPr/>
            </p:nvCxnSpPr>
            <p:spPr>
              <a:xfrm rot="10800000">
                <a:off x="6463852" y="5346854"/>
                <a:ext cx="236439" cy="350874"/>
              </a:xfrm>
              <a:prstGeom prst="straightConnector1">
                <a:avLst/>
              </a:prstGeom>
              <a:noFill/>
              <a:ln w="50800" cap="flat">
                <a:solidFill>
                  <a:schemeClr val="bg2"/>
                </a:solidFill>
                <a:prstDash val="solid"/>
                <a:bevel/>
                <a:headEnd type="triangle"/>
                <a:tailEnd type="none"/>
              </a:ln>
              <a:effectLst/>
            </p:spPr>
            <p:style>
              <a:lnRef idx="0">
                <a:scrgbClr r="0" g="0" b="0"/>
              </a:lnRef>
              <a:fillRef idx="0">
                <a:scrgbClr r="0" g="0" b="0"/>
              </a:fillRef>
              <a:effectRef idx="0">
                <a:scrgbClr r="0" g="0" b="0"/>
              </a:effectRef>
              <a:fontRef idx="none"/>
            </p:style>
          </p:cxnSp>
        </p:grpSp>
        <p:sp>
          <p:nvSpPr>
            <p:cNvPr id="144" name="Right Arrow 143"/>
            <p:cNvSpPr/>
            <p:nvPr/>
          </p:nvSpPr>
          <p:spPr>
            <a:xfrm>
              <a:off x="2878521" y="5702989"/>
              <a:ext cx="678393" cy="297751"/>
            </a:xfrm>
            <a:prstGeom prst="rightArrow">
              <a:avLst/>
            </a:prstGeom>
            <a:solidFill>
              <a:schemeClr val="accent3">
                <a:lumMod val="50000"/>
              </a:schemeClr>
            </a:solidFill>
            <a:ln w="25400" cap="flat">
              <a:solidFill>
                <a:schemeClr val="accent3">
                  <a:lumMod val="50000"/>
                </a:schemeClr>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45" name="Right Arrow 144"/>
            <p:cNvSpPr/>
            <p:nvPr/>
          </p:nvSpPr>
          <p:spPr>
            <a:xfrm>
              <a:off x="5692372" y="5694286"/>
              <a:ext cx="678393" cy="297751"/>
            </a:xfrm>
            <a:prstGeom prst="rightArrow">
              <a:avLst/>
            </a:prstGeom>
            <a:solidFill>
              <a:schemeClr val="accent3">
                <a:lumMod val="50000"/>
              </a:schemeClr>
            </a:solidFill>
            <a:ln w="25400" cap="flat">
              <a:solidFill>
                <a:schemeClr val="accent3">
                  <a:lumMod val="50000"/>
                </a:schemeClr>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grpSp>
    </p:spTree>
    <p:extLst>
      <p:ext uri="{BB962C8B-B14F-4D97-AF65-F5344CB8AC3E}">
        <p14:creationId xmlns:p14="http://schemas.microsoft.com/office/powerpoint/2010/main" val="734126667"/>
      </p:ext>
    </p:extLst>
  </p:cSld>
  <p:clrMapOvr>
    <a:masterClrMapping/>
  </p:clrMapOvr>
  <p:transition spd="med"/>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and Future Direction</a:t>
            </a:r>
            <a:endParaRPr lang="en-US" dirty="0"/>
          </a:p>
        </p:txBody>
      </p:sp>
      <p:sp>
        <p:nvSpPr>
          <p:cNvPr id="3" name="Text Placeholder 2"/>
          <p:cNvSpPr>
            <a:spLocks noGrp="1"/>
          </p:cNvSpPr>
          <p:nvPr>
            <p:ph type="body" idx="1"/>
          </p:nvPr>
        </p:nvSpPr>
        <p:spPr/>
        <p:txBody>
          <a:bodyPr/>
          <a:lstStyle/>
          <a:p>
            <a:r>
              <a:rPr lang="en-US" dirty="0" smtClean="0"/>
              <a:t>Selecting from a variety of reduction operators can provide a way to tune the tradeoff between performance and reproducible numerical accuracy</a:t>
            </a:r>
          </a:p>
          <a:p>
            <a:r>
              <a:rPr lang="en-US" dirty="0" smtClean="0"/>
              <a:t>A FLOPs-based ticking policy doesn’t provide improvements “out-of-the-box” but may form the basis of future adaptive ticking policies</a:t>
            </a:r>
          </a:p>
          <a:p>
            <a:r>
              <a:rPr lang="en-US" dirty="0" smtClean="0"/>
              <a:t>Future work will focus on understanding non-deterministic applications in terms of their communication patterns</a:t>
            </a:r>
            <a:endParaRPr lang="en-US" dirty="0"/>
          </a:p>
        </p:txBody>
      </p:sp>
      <p:sp>
        <p:nvSpPr>
          <p:cNvPr id="4" name="Slide Number Placeholder 1"/>
          <p:cNvSpPr>
            <a:spLocks noGrp="1"/>
          </p:cNvSpPr>
          <p:nvPr>
            <p:ph type="sldNum" sz="quarter" idx="2"/>
          </p:nvPr>
        </p:nvSpPr>
        <p:spPr>
          <a:xfrm>
            <a:off x="7035803" y="6548982"/>
            <a:ext cx="2133600" cy="369328"/>
          </a:xfrm>
        </p:spPr>
        <p:txBody>
          <a:bodyPr/>
          <a:lstStyle/>
          <a:p>
            <a:pPr lvl="0"/>
            <a:r>
              <a:rPr lang="en-US" dirty="0" smtClean="0"/>
              <a:t>77</a:t>
            </a:r>
            <a:endParaRPr lang="en-US" dirty="0"/>
          </a:p>
        </p:txBody>
      </p:sp>
    </p:spTree>
    <p:extLst>
      <p:ext uri="{BB962C8B-B14F-4D97-AF65-F5344CB8AC3E}">
        <p14:creationId xmlns:p14="http://schemas.microsoft.com/office/powerpoint/2010/main" val="1068012909"/>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a:t>
            </a:r>
            <a:endParaRPr lang="en-US" dirty="0"/>
          </a:p>
        </p:txBody>
      </p:sp>
      <p:pic>
        <p:nvPicPr>
          <p:cNvPr id="8"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6296" y="5940552"/>
            <a:ext cx="823913" cy="838200"/>
          </a:xfrm>
          <a:prstGeom prst="rect">
            <a:avLst/>
          </a:prstGeom>
          <a:noFill/>
          <a:ln w="19050">
            <a:solidFill>
              <a:srgbClr val="000090"/>
            </a:solidFill>
            <a:round/>
            <a:headEnd/>
            <a:tailEnd/>
          </a:ln>
          <a:extLst>
            <a:ext uri="{909E8E84-426E-40dd-AFC4-6F175D3DCCD1}">
              <a14:hiddenFill xmlns:a14="http://schemas.microsoft.com/office/drawing/2010/main" xmlns="">
                <a:solidFill>
                  <a:srgbClr val="FFFFFF"/>
                </a:solidFill>
              </a14:hiddenFill>
            </a:ext>
          </a:extLst>
        </p:spPr>
      </p:pic>
      <p:pic>
        <p:nvPicPr>
          <p:cNvPr id="9" name="Picture 13" descr="ud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5621" y="5940552"/>
            <a:ext cx="650875" cy="825500"/>
          </a:xfrm>
          <a:prstGeom prst="rect">
            <a:avLst/>
          </a:prstGeom>
          <a:noFill/>
          <a:ln w="19050">
            <a:solidFill>
              <a:srgbClr val="000090"/>
            </a:solidFill>
            <a:miter lim="800000"/>
            <a:headEnd/>
            <a:tailEnd/>
          </a:ln>
          <a:extLst>
            <a:ext uri="{909E8E84-426E-40dd-AFC4-6F175D3DCCD1}">
              <a14:hiddenFill xmlns:a14="http://schemas.microsoft.com/office/drawing/2010/main" xmlns="">
                <a:solidFill>
                  <a:srgbClr val="FFFFFF"/>
                </a:solidFill>
              </a14:hiddenFill>
            </a:ext>
          </a:extLst>
        </p:spPr>
      </p:pic>
      <p:pic>
        <p:nvPicPr>
          <p:cNvPr id="14" name="Picture 7" descr="taufer_group_only_2015.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7938" y="1684338"/>
            <a:ext cx="6265862" cy="3725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 name="TextBox 14"/>
          <p:cNvSpPr txBox="1"/>
          <p:nvPr/>
        </p:nvSpPr>
        <p:spPr>
          <a:xfrm>
            <a:off x="1524000" y="4772025"/>
            <a:ext cx="3967163" cy="461963"/>
          </a:xfrm>
          <a:prstGeom prst="rect">
            <a:avLst/>
          </a:prstGeom>
          <a:noFill/>
        </p:spPr>
        <p:txBody>
          <a:bodyPr wrap="none">
            <a:spAutoFit/>
          </a:bodyPr>
          <a:lstStyle/>
          <a:p>
            <a:pPr>
              <a:defRPr/>
            </a:pPr>
            <a:r>
              <a:rPr lang="en-US" sz="2400" dirty="0">
                <a:solidFill>
                  <a:schemeClr val="bg1"/>
                </a:solidFill>
                <a:latin typeface="+mj-lt"/>
                <a:ea typeface="ＭＳ Ｐゴシック" charset="0"/>
                <a:cs typeface="ＭＳ Ｐゴシック" charset="0"/>
              </a:rPr>
              <a:t>Global Computing Lab @ </a:t>
            </a:r>
            <a:r>
              <a:rPr lang="en-US" sz="2400" dirty="0" err="1">
                <a:solidFill>
                  <a:schemeClr val="bg1"/>
                </a:solidFill>
                <a:latin typeface="+mj-lt"/>
                <a:ea typeface="ＭＳ Ｐゴシック" charset="0"/>
                <a:cs typeface="ＭＳ Ｐゴシック" charset="0"/>
              </a:rPr>
              <a:t>UDel</a:t>
            </a:r>
            <a:endParaRPr lang="en-US" sz="2400" dirty="0">
              <a:solidFill>
                <a:schemeClr val="bg1"/>
              </a:solidFill>
              <a:latin typeface="+mj-lt"/>
              <a:ea typeface="ＭＳ Ｐゴシック" charset="0"/>
              <a:cs typeface="ＭＳ Ｐゴシック" charset="0"/>
            </a:endParaRPr>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8034" y="5714231"/>
            <a:ext cx="2461038" cy="1230518"/>
          </a:xfrm>
          <a:prstGeom prst="rect">
            <a:avLst/>
          </a:prstGeom>
        </p:spPr>
      </p:pic>
    </p:spTree>
    <p:extLst>
      <p:ext uri="{BB962C8B-B14F-4D97-AF65-F5344CB8AC3E}">
        <p14:creationId xmlns:p14="http://schemas.microsoft.com/office/powerpoint/2010/main" val="1426667818"/>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Example</a:t>
            </a:r>
          </a:p>
        </p:txBody>
      </p:sp>
      <p:pic>
        <p:nvPicPr>
          <p:cNvPr id="4" name="Picture 3"/>
          <p:cNvPicPr>
            <a:picLocks noChangeAspect="1"/>
          </p:cNvPicPr>
          <p:nvPr/>
        </p:nvPicPr>
        <p:blipFill>
          <a:blip r:embed="rId3"/>
          <a:stretch>
            <a:fillRect/>
          </a:stretch>
        </p:blipFill>
        <p:spPr>
          <a:xfrm>
            <a:off x="402218" y="1946729"/>
            <a:ext cx="8339564" cy="3757386"/>
          </a:xfrm>
          <a:prstGeom prst="rect">
            <a:avLst/>
          </a:prstGeom>
        </p:spPr>
      </p:pic>
      <p:sp>
        <p:nvSpPr>
          <p:cNvPr id="5" name="Slide Number Placeholder 1"/>
          <p:cNvSpPr>
            <a:spLocks noGrp="1"/>
          </p:cNvSpPr>
          <p:nvPr>
            <p:ph type="sldNum" sz="quarter" idx="2"/>
          </p:nvPr>
        </p:nvSpPr>
        <p:spPr>
          <a:xfrm>
            <a:off x="6553200" y="6354247"/>
            <a:ext cx="2133600" cy="369328"/>
          </a:xfrm>
        </p:spPr>
        <p:txBody>
          <a:bodyPr/>
          <a:lstStyle/>
          <a:p>
            <a:pPr lvl="0"/>
            <a:r>
              <a:rPr lang="en-US" dirty="0"/>
              <a:t>8</a:t>
            </a:r>
          </a:p>
        </p:txBody>
      </p:sp>
      <p:sp>
        <p:nvSpPr>
          <p:cNvPr id="3" name="TextBox 2"/>
          <p:cNvSpPr txBox="1"/>
          <p:nvPr/>
        </p:nvSpPr>
        <p:spPr>
          <a:xfrm>
            <a:off x="7620000" y="3368843"/>
            <a:ext cx="1034716" cy="646327"/>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000000"/>
                </a:solidFill>
                <a:effectLst/>
                <a:uFillTx/>
                <a:latin typeface="+mj-lt"/>
                <a:ea typeface="+mj-ea"/>
                <a:cs typeface="+mj-cs"/>
                <a:sym typeface="Helvetica"/>
              </a:rPr>
              <a:t>?</a:t>
            </a:r>
            <a:endParaRPr kumimoji="0" lang="en-US" sz="3600" b="0" i="0" u="none" strike="noStrike" cap="none" spc="0" normalizeH="0" baseline="0" dirty="0">
              <a:ln>
                <a:noFill/>
              </a:ln>
              <a:solidFill>
                <a:srgbClr val="000000"/>
              </a:solidFill>
              <a:effectLst/>
              <a:uFillTx/>
              <a:latin typeface="+mj-lt"/>
              <a:ea typeface="+mj-ea"/>
              <a:cs typeface="+mj-cs"/>
              <a:sym typeface="Helvetica"/>
            </a:endParaRPr>
          </a:p>
        </p:txBody>
      </p:sp>
      <p:sp>
        <p:nvSpPr>
          <p:cNvPr id="6" name="TextBox 5"/>
          <p:cNvSpPr txBox="1"/>
          <p:nvPr/>
        </p:nvSpPr>
        <p:spPr>
          <a:xfrm>
            <a:off x="7964905" y="4801235"/>
            <a:ext cx="1034716" cy="646327"/>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000000"/>
                </a:solidFill>
                <a:effectLst/>
                <a:uFillTx/>
                <a:latin typeface="+mj-lt"/>
                <a:ea typeface="+mj-ea"/>
                <a:cs typeface="+mj-cs"/>
                <a:sym typeface="Helvetica"/>
              </a:rPr>
              <a:t>?</a:t>
            </a:r>
            <a:endParaRPr kumimoji="0" lang="en-US" sz="3600" b="0" i="0" u="none" strike="noStrike" cap="none" spc="0" normalizeH="0" baseline="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804620996"/>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Example</a:t>
            </a:r>
          </a:p>
        </p:txBody>
      </p:sp>
      <p:pic>
        <p:nvPicPr>
          <p:cNvPr id="4" name="Picture 3"/>
          <p:cNvPicPr>
            <a:picLocks noChangeAspect="1"/>
          </p:cNvPicPr>
          <p:nvPr/>
        </p:nvPicPr>
        <p:blipFill>
          <a:blip r:embed="rId3"/>
          <a:stretch>
            <a:fillRect/>
          </a:stretch>
        </p:blipFill>
        <p:spPr>
          <a:xfrm>
            <a:off x="402218" y="1946729"/>
            <a:ext cx="8339564" cy="3757386"/>
          </a:xfrm>
          <a:prstGeom prst="rect">
            <a:avLst/>
          </a:prstGeom>
        </p:spPr>
      </p:pic>
      <p:sp>
        <p:nvSpPr>
          <p:cNvPr id="5" name="Rectangle 4"/>
          <p:cNvSpPr/>
          <p:nvPr/>
        </p:nvSpPr>
        <p:spPr>
          <a:xfrm>
            <a:off x="7526215" y="3399692"/>
            <a:ext cx="1312985" cy="2157046"/>
          </a:xfrm>
          <a:prstGeom prst="rect">
            <a:avLst/>
          </a:prstGeom>
          <a:noFill/>
          <a:ln w="50800" cap="flat">
            <a:solidFill>
              <a:schemeClr val="accent2"/>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Rectangle 5"/>
          <p:cNvSpPr/>
          <p:nvPr/>
        </p:nvSpPr>
        <p:spPr>
          <a:xfrm>
            <a:off x="457200" y="3433753"/>
            <a:ext cx="2309446" cy="808893"/>
          </a:xfrm>
          <a:prstGeom prst="rect">
            <a:avLst/>
          </a:prstGeom>
          <a:noFill/>
          <a:ln w="50800" cap="flat">
            <a:solidFill>
              <a:schemeClr val="accent2"/>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7" name="Rectangle 6"/>
          <p:cNvSpPr/>
          <p:nvPr/>
        </p:nvSpPr>
        <p:spPr>
          <a:xfrm>
            <a:off x="457200" y="4895222"/>
            <a:ext cx="2309446" cy="808893"/>
          </a:xfrm>
          <a:prstGeom prst="rect">
            <a:avLst/>
          </a:prstGeom>
          <a:noFill/>
          <a:ln w="50800" cap="flat">
            <a:solidFill>
              <a:schemeClr val="accent2"/>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8" name="Slide Number Placeholder 1"/>
          <p:cNvSpPr>
            <a:spLocks noGrp="1"/>
          </p:cNvSpPr>
          <p:nvPr>
            <p:ph type="sldNum" sz="quarter" idx="2"/>
          </p:nvPr>
        </p:nvSpPr>
        <p:spPr>
          <a:xfrm>
            <a:off x="6553200" y="6354247"/>
            <a:ext cx="2133600" cy="369328"/>
          </a:xfrm>
        </p:spPr>
        <p:txBody>
          <a:bodyPr/>
          <a:lstStyle/>
          <a:p>
            <a:pPr lvl="0"/>
            <a:r>
              <a:rPr lang="en-US" dirty="0"/>
              <a:t>9</a:t>
            </a:r>
          </a:p>
        </p:txBody>
      </p:sp>
    </p:spTree>
    <p:extLst>
      <p:ext uri="{BB962C8B-B14F-4D97-AF65-F5344CB8AC3E}">
        <p14:creationId xmlns:p14="http://schemas.microsoft.com/office/powerpoint/2010/main" val="1905304289"/>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4F81BD"/>
          </a:solidFill>
          <a:prstDash val="solid"/>
          <a:bevel/>
        </a:ln>
        <a:effectLst/>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stStyle>
      <a:style>
        <a:lnRef idx="0">
          <a:scrgbClr r="0" g="0" b="0"/>
        </a:lnRef>
        <a:fillRef idx="0">
          <a:scrgbClr r="0" g="0" b="0"/>
        </a:fillRef>
        <a:effectRef idx="0">
          <a:scrgbClr r="0" g="0" b="0"/>
        </a:effectRef>
        <a:fontRef idx="none"/>
      </a:style>
    </a:spDef>
    <a:lnDef>
      <a:spPr>
        <a:noFill/>
        <a:ln w="25400" cap="flat">
          <a:solidFill>
            <a:srgbClr val="4F81BD"/>
          </a:solidFill>
          <a:prstDash val="solid"/>
          <a:bevel/>
          <a:tailEnd type="triangle"/>
        </a:ln>
        <a:effectLst/>
      </a:spPr>
      <a:body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4F81BD"/>
          </a:solidFill>
          <a:prstDash val="solid"/>
          <a:bevel/>
        </a:ln>
        <a:effectLst>
          <a:outerShdw blurRad="38100" dist="23000" dir="5400000" rotWithShape="0">
            <a:srgbClr val="000000">
              <a:alpha val="35000"/>
            </a:srgbClr>
          </a:outerShdw>
        </a:effectLst>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F81BD"/>
          </a:solidFill>
          <a:prstDash val="solid"/>
          <a:bevel/>
        </a:ln>
        <a:effectLst>
          <a:outerShdw blurRad="38100" dist="23000" dir="5400000" rotWithShape="0">
            <a:srgbClr val="000000">
              <a:alpha val="35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9663</TotalTime>
  <Words>4657</Words>
  <Application>Microsoft Macintosh PowerPoint</Application>
  <PresentationFormat>On-screen Show (4:3)</PresentationFormat>
  <Paragraphs>901</Paragraphs>
  <Slides>78</Slides>
  <Notes>63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78</vt:i4>
      </vt:variant>
    </vt:vector>
  </HeadingPairs>
  <TitlesOfParts>
    <vt:vector size="87" baseType="lpstr">
      <vt:lpstr>Calibri</vt:lpstr>
      <vt:lpstr>Consolas</vt:lpstr>
      <vt:lpstr>Courier New</vt:lpstr>
      <vt:lpstr>Helvetica</vt:lpstr>
      <vt:lpstr>Helvetica Neue</vt:lpstr>
      <vt:lpstr>ＭＳ Ｐゴシック</vt:lpstr>
      <vt:lpstr>Wingdings</vt:lpstr>
      <vt:lpstr>Arial</vt:lpstr>
      <vt:lpstr>Default</vt:lpstr>
      <vt:lpstr>STUDY OF THE IMPACT OF NON-DETERMINISM ON NUMERICAL REPRODUCIBILITY AND DEBUGGING AT THE EXASCALE  </vt:lpstr>
      <vt:lpstr>Acknowledgements</vt:lpstr>
      <vt:lpstr>Thesis Statement</vt:lpstr>
      <vt:lpstr>Non-Determinism in HPC Applications</vt:lpstr>
      <vt:lpstr>The Exascale Environment</vt:lpstr>
      <vt:lpstr>The Numerical Challenge</vt:lpstr>
      <vt:lpstr>The Numerical Challenge </vt:lpstr>
      <vt:lpstr>Simple Example</vt:lpstr>
      <vt:lpstr>Simple Example</vt:lpstr>
      <vt:lpstr>Non-Determinism at Extreme Scale</vt:lpstr>
      <vt:lpstr>Non-Determinism at Extreme Scale</vt:lpstr>
      <vt:lpstr>Non-Associativity + Non-Determinism</vt:lpstr>
      <vt:lpstr>Techniques for Recovering Reproducibility </vt:lpstr>
      <vt:lpstr>Techniques for Recovering Reproducibility</vt:lpstr>
      <vt:lpstr>Standard Summation: Definition</vt:lpstr>
      <vt:lpstr>Kahan Summation: Definition</vt:lpstr>
      <vt:lpstr>Composite Precision: Definition</vt:lpstr>
      <vt:lpstr>Pre-rounded Summation</vt:lpstr>
      <vt:lpstr>Pre-rounded Summation</vt:lpstr>
      <vt:lpstr>Empirical Study: Global Reduction</vt:lpstr>
      <vt:lpstr>Emulating Exascale Scenarios</vt:lpstr>
      <vt:lpstr>Emulating Exascale Scenarios</vt:lpstr>
      <vt:lpstr>Characterizing Sets of Summands</vt:lpstr>
      <vt:lpstr>Characterizing Sets of Summands</vt:lpstr>
      <vt:lpstr>Characterizing Sets of Summands</vt:lpstr>
      <vt:lpstr>Summation algorithm selection </vt:lpstr>
      <vt:lpstr>Selecting a Sufficient Algorithm </vt:lpstr>
      <vt:lpstr>Selecting a Sufficient Algorithm </vt:lpstr>
      <vt:lpstr>Selecting a Sufficient Algorithm </vt:lpstr>
      <vt:lpstr>Selecting a Sufficient Algorithm </vt:lpstr>
      <vt:lpstr>Selecting a Sufficient Algorithm </vt:lpstr>
      <vt:lpstr>Selecting a Sufficient Algorithm </vt:lpstr>
      <vt:lpstr>Lessons Learned</vt:lpstr>
      <vt:lpstr>The Debugging Challenge</vt:lpstr>
      <vt:lpstr>Non-Determinism in Message Passing Applications</vt:lpstr>
      <vt:lpstr>Impact on Debugging</vt:lpstr>
      <vt:lpstr>Impact on Debugging</vt:lpstr>
      <vt:lpstr>PowerPoint Presentation</vt:lpstr>
      <vt:lpstr>Clock Delta Compression (CDC)</vt:lpstr>
      <vt:lpstr>Clock Delta Compression (CDC)</vt:lpstr>
      <vt:lpstr>Logical Clocks</vt:lpstr>
      <vt:lpstr>In-Order vs. Out-of-Order Messages</vt:lpstr>
      <vt:lpstr>Recording Walkthrough</vt:lpstr>
      <vt:lpstr>Recording Walkthrough</vt:lpstr>
      <vt:lpstr>Recording Walkthrough</vt:lpstr>
      <vt:lpstr>Recording Walkthrough</vt:lpstr>
      <vt:lpstr>Recording Walkthrough</vt:lpstr>
      <vt:lpstr>Recording Walkthrough</vt:lpstr>
      <vt:lpstr>Permutation Encoding</vt:lpstr>
      <vt:lpstr>Recovering the Observed Order during Replay</vt:lpstr>
      <vt:lpstr>Logical Clock Ticking Policies</vt:lpstr>
      <vt:lpstr>Logical Clock Ticking Policies</vt:lpstr>
      <vt:lpstr>Logical Clock Ticking Policies</vt:lpstr>
      <vt:lpstr>Logical Clock Ticking Policies</vt:lpstr>
      <vt:lpstr>Logical Clock Ticking Policies</vt:lpstr>
      <vt:lpstr>Evaluating Ticking Policies</vt:lpstr>
      <vt:lpstr>Three Communication Patterns in MCB</vt:lpstr>
      <vt:lpstr>ReMPI Record and Replay MPI Framework</vt:lpstr>
      <vt:lpstr>Experiment Procedure</vt:lpstr>
      <vt:lpstr>Interpreting Out-of-Order Histograms</vt:lpstr>
      <vt:lpstr>Interpreting Out-of-Order Histograms</vt:lpstr>
      <vt:lpstr>Experiment Parameter Space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Lessons Learned</vt:lpstr>
      <vt:lpstr>Three Communication Patterns in MCB</vt:lpstr>
      <vt:lpstr>PowerPoint Presentation</vt:lpstr>
      <vt:lpstr>PowerPoint Presentation</vt:lpstr>
      <vt:lpstr>PowerPoint Presentation</vt:lpstr>
      <vt:lpstr>PowerPoint Presentation</vt:lpstr>
      <vt:lpstr>PowerPoint Presentation</vt:lpstr>
      <vt:lpstr>Summary and Future Direction</vt:lpstr>
      <vt:lpstr>Thanks!</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Numerical Reproducibility Fair Trade: Facing the Concurrency Challenges  at the Extreme Scale</dc:title>
  <cp:lastModifiedBy>Chapp, Dylan Matthew</cp:lastModifiedBy>
  <cp:revision>778</cp:revision>
  <dcterms:modified xsi:type="dcterms:W3CDTF">2018-03-26T17:34:29Z</dcterms:modified>
</cp:coreProperties>
</file>